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76" r:id="rId24"/>
    <p:sldId id="277" r:id="rId25"/>
    <p:sldId id="278"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3A02"/>
    <a:srgbClr val="54144C"/>
    <a:srgbClr val="842078"/>
    <a:srgbClr val="51133F"/>
    <a:srgbClr val="822076"/>
    <a:srgbClr val="A42895"/>
    <a:srgbClr val="B95E03"/>
    <a:srgbClr val="5F174A"/>
    <a:srgbClr val="761C5C"/>
    <a:srgbClr val="6311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25" autoAdjust="0"/>
  </p:normalViewPr>
  <p:slideViewPr>
    <p:cSldViewPr showGuides="1">
      <p:cViewPr varScale="1">
        <p:scale>
          <a:sx n="64" d="100"/>
          <a:sy n="64" d="100"/>
        </p:scale>
        <p:origin x="-1416" y="-102"/>
      </p:cViewPr>
      <p:guideLst>
        <p:guide orient="horz"/>
        <p:guide/>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21DEF-380D-4D0C-BB96-46FF3C19E3BF}" type="datetimeFigureOut">
              <a:rPr lang="ru-RU" smtClean="0"/>
              <a:pPr/>
              <a:t>11.04.2015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7D156-0947-491B-BDB2-7B3C5FEA868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5747D156-0947-491B-BDB2-7B3C5FEA868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откуда же в действительности берется красота? Обратимся к Библии и посмотрим, что говорит Творец красоты о том, откуда она происходит и как нам с ней обращаться.</a:t>
            </a:r>
          </a:p>
          <a:p>
            <a:r>
              <a:rPr lang="ru-RU" sz="1200" kern="1200" dirty="0" smtClean="0">
                <a:solidFill>
                  <a:schemeClr val="tx1"/>
                </a:solidFill>
                <a:latin typeface="+mn-lt"/>
                <a:ea typeface="+mn-ea"/>
                <a:cs typeface="+mn-cs"/>
              </a:rPr>
              <a:t>«Миловидность обманчива и красота суетна; но жена, боящаяся Господа, достойна хвалы». (Притчи 31:30)</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Библия говорит, что красота преходяща, и надеяться на нее нечего. (</a:t>
            </a:r>
            <a:r>
              <a:rPr lang="ru-RU" sz="1200" i="1" kern="1200" dirty="0" smtClean="0">
                <a:solidFill>
                  <a:schemeClr val="tx1"/>
                </a:solidFill>
                <a:latin typeface="+mn-lt"/>
                <a:ea typeface="+mn-ea"/>
                <a:cs typeface="+mn-cs"/>
              </a:rPr>
              <a:t>можно поставить свою фотографию в молодости, чтобы показать, что со временем человек меняется</a:t>
            </a:r>
            <a:r>
              <a:rPr lang="ru-RU" sz="1200" kern="1200" dirty="0" smtClean="0">
                <a:solidFill>
                  <a:schemeClr val="tx1"/>
                </a:solidFill>
                <a:latin typeface="+mn-lt"/>
                <a:ea typeface="+mn-ea"/>
                <a:cs typeface="+mn-cs"/>
              </a:rPr>
              <a:t>) Этот стих служит замечательным напоминанием о том, что физическая привлекательность недолговечна, поэтому не на внешности нам следу сосредотачивать свое внимание.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напротив, та красота, которая рождается в любви и искреннем служении Богу, остается навсегда и будет видна даже тогда, когда ваше лицо покроется морщинами. Такая красота происходит не от качественного макияжа, не от наимоднейшего фасона прически, не от новеньких джинсов в обтяжку. Она исходит ,изнутри, из сердца, которое радуется о Господе.</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Здесь речь идет об Иерусалиме. Прибегая к этой аналогии, пророк </a:t>
            </a:r>
            <a:r>
              <a:rPr lang="ru-RU" sz="1200" kern="1200" dirty="0" err="1" smtClean="0">
                <a:solidFill>
                  <a:schemeClr val="tx1"/>
                </a:solidFill>
                <a:latin typeface="+mn-lt"/>
                <a:ea typeface="+mn-ea"/>
                <a:cs typeface="+mn-cs"/>
              </a:rPr>
              <a:t>Иезекииль</a:t>
            </a:r>
            <a:r>
              <a:rPr lang="ru-RU" sz="1200" kern="1200" dirty="0" smtClean="0">
                <a:solidFill>
                  <a:schemeClr val="tx1"/>
                </a:solidFill>
                <a:latin typeface="+mn-lt"/>
                <a:ea typeface="+mn-ea"/>
                <a:cs typeface="+mn-cs"/>
              </a:rPr>
              <a:t> укоряет его, говоря: «Духовную красоту, которой наделил тебя Бог, ты используешь для служения другим богам! Ты делаешь все, что тебе вздумается, вместо того, чтобы служить примером другим народам!» </a:t>
            </a:r>
            <a:r>
              <a:rPr lang="ru-RU" sz="1200" b="1" kern="1200" dirty="0" smtClean="0">
                <a:solidFill>
                  <a:schemeClr val="tx1"/>
                </a:solidFill>
                <a:latin typeface="+mn-lt"/>
                <a:ea typeface="+mn-ea"/>
                <a:cs typeface="+mn-cs"/>
              </a:rPr>
              <a:t>В этом отрывке содержится поучение и для сегодняшних молодых женщин. Бог, как и много веков назад, дарует нам красоту - духовную и физическую, - для того чтобы мы воздавали славу нашему Творцу, а не самим себе. </a:t>
            </a:r>
            <a:r>
              <a:rPr lang="ru-RU" sz="1200" kern="1200" dirty="0" smtClean="0">
                <a:solidFill>
                  <a:schemeClr val="tx1"/>
                </a:solidFill>
                <a:latin typeface="+mn-lt"/>
                <a:ea typeface="+mn-ea"/>
                <a:cs typeface="+mn-cs"/>
              </a:rPr>
              <a:t>Ему мы должны доверять свои желания (например, жажду внимания и привязанности в здоровых отношениях), а не полагаться на свою физическую красоту. Она рано или поздно нас покинет, а Бог - никогда.</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Девятнадцатилетняя Анна </a:t>
            </a:r>
            <a:r>
              <a:rPr lang="ru-RU" sz="1200" kern="1200" dirty="0" smtClean="0">
                <a:solidFill>
                  <a:schemeClr val="tx1"/>
                </a:solidFill>
                <a:latin typeface="+mn-lt"/>
                <a:ea typeface="+mn-ea"/>
                <a:cs typeface="+mn-cs"/>
              </a:rPr>
              <a:t>страдает избыточным весом и, по ее словам, совсем не ощущает себя красивой. Однако у нее есть парень, и это обстоятельство помогает ей справляться с неприятными чувствами. В самом деле, раз Митя считает ее достаточно хорошенькой, чтобы с ней встречаться, то, может быть, она и вправду не такая уж некрасивая? Анна считала, что с появлением друга она излечится от боли, связанной с невысоким мнением о себе, но со временем выяснилось, что она ошибалась. Вот что она рассказала нам:</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бы она сознавала себя драгоценным и прекрасным Божьим творением, неужели ей понадобился бы любовник, чтобы ощущать себя любимой? Вряд ли.</a:t>
            </a:r>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Другой пример неверной самооценки:</a:t>
            </a:r>
          </a:p>
          <a:p>
            <a:r>
              <a:rPr lang="ru-RU" sz="1200" kern="1200" dirty="0" smtClean="0">
                <a:solidFill>
                  <a:schemeClr val="tx1"/>
                </a:solidFill>
                <a:latin typeface="+mn-lt"/>
                <a:ea typeface="+mn-ea"/>
                <a:cs typeface="+mn-cs"/>
              </a:rPr>
              <a:t>Рита участвовала не в одном параде красавиц и завоевала много призов, а вот одержать победу над собой оказалось гораздо труднее. Она годами страдала от нервной </a:t>
            </a:r>
            <a:r>
              <a:rPr lang="ru-RU" sz="1200" kern="1200" dirty="0" err="1" smtClean="0">
                <a:solidFill>
                  <a:schemeClr val="tx1"/>
                </a:solidFill>
                <a:latin typeface="+mn-lt"/>
                <a:ea typeface="+mn-ea"/>
                <a:cs typeface="+mn-cs"/>
              </a:rPr>
              <a:t>анорексии</a:t>
            </a:r>
            <a:r>
              <a:rPr lang="ru-RU" sz="1200" kern="1200" dirty="0" smtClean="0">
                <a:solidFill>
                  <a:schemeClr val="tx1"/>
                </a:solidFill>
                <a:latin typeface="+mn-lt"/>
                <a:ea typeface="+mn-ea"/>
                <a:cs typeface="+mn-cs"/>
              </a:rPr>
              <a:t> - нарушения питания, которое выражается в том, что человек отказывается поддерживать адекватный вес тела и панически боится располнеть. Рита рассказывает:</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парках аттракционов существуют «комнаты смеха» - заходишь туда, и твое тело отражается во множестве зеркал то с огромным животом, то с непомерно длинными руками и шеей, то с гигантской головой, хотя на самом деле, конечно, тело совершенно нормальное, пропорциональное и красивое. Примерно такие же ощущения испытывают люди, страдающие так называемой неврогенной </a:t>
            </a:r>
            <a:r>
              <a:rPr lang="ru-RU" sz="1200" kern="1200" dirty="0" err="1" smtClean="0">
                <a:solidFill>
                  <a:schemeClr val="tx1"/>
                </a:solidFill>
                <a:latin typeface="+mn-lt"/>
                <a:ea typeface="+mn-ea"/>
                <a:cs typeface="+mn-cs"/>
              </a:rPr>
              <a:t>анорексией</a:t>
            </a:r>
            <a:r>
              <a:rPr lang="ru-RU" sz="1200" kern="1200" dirty="0" smtClean="0">
                <a:solidFill>
                  <a:schemeClr val="tx1"/>
                </a:solidFill>
                <a:latin typeface="+mn-lt"/>
                <a:ea typeface="+mn-ea"/>
                <a:cs typeface="+mn-cs"/>
              </a:rPr>
              <a:t>: в их сознании собственное тело перестает быть достаточно привлекательным, и они начинают его «исправлять». Самым доступным на сегодняшний день средством исправления является диета, но </a:t>
            </a:r>
            <a:r>
              <a:rPr lang="ru-RU" sz="1200" kern="1200" dirty="0" err="1" smtClean="0">
                <a:solidFill>
                  <a:schemeClr val="tx1"/>
                </a:solidFill>
                <a:latin typeface="+mn-lt"/>
                <a:ea typeface="+mn-ea"/>
                <a:cs typeface="+mn-cs"/>
              </a:rPr>
              <a:t>аноректики</a:t>
            </a:r>
            <a:r>
              <a:rPr lang="ru-RU" sz="1200" kern="1200" dirty="0" smtClean="0">
                <a:solidFill>
                  <a:schemeClr val="tx1"/>
                </a:solidFill>
                <a:latin typeface="+mn-lt"/>
                <a:ea typeface="+mn-ea"/>
                <a:cs typeface="+mn-cs"/>
              </a:rPr>
              <a:t> полностью отказываются от пищи.</a:t>
            </a:r>
          </a:p>
          <a:p>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5747D156-0947-491B-BDB2-7B3C5FEA8686}" type="slidenum">
              <a:rPr lang="ru-RU" smtClean="0"/>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Упорное стремление к похуданию сочетается с паническим страхом увеличения массы тела – собственного истощения больной человек не замечает. Он любыми средствами избавляет организм от пищи, вызывает рвоту, принимает слабительные средства, начинает питаться отдельно, прячет еду или перекладывает в чужую тарелку, отдает животным. На фоне голодания появляется стремление перекармливать других членов семьи, особенно </a:t>
            </a:r>
            <a:endParaRPr lang="ru-RU" dirty="0" smtClean="0"/>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Кого вы видите, когда смотритесь в зеркало? Друга или врага? Благодарны ли вы Богу за Его создание или относитесь к делу Его рук неодобрительно? Сколько времени и энергии уходит у вас на придирчивую критику ваших черт лица? волос? телосложения? Сравниваете ли вы себя с девушками с обложек журналов или с подругами? Ощущаете ли разочарование, когда вам кажется, что вы не дотягиваете до своего идеала?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latin typeface="+mn-lt"/>
                <a:ea typeface="+mn-ea"/>
                <a:cs typeface="+mn-cs"/>
              </a:rPr>
              <a:t>То, что вы видите в зеркале, имеет самое непосредственное отношение к тому, что происходит у вас в сердце</a:t>
            </a:r>
            <a:r>
              <a:rPr lang="ru-RU" sz="1200" kern="1200" dirty="0" smtClean="0">
                <a:solidFill>
                  <a:schemeClr val="tx1"/>
                </a:solidFill>
                <a:latin typeface="+mn-lt"/>
                <a:ea typeface="+mn-ea"/>
                <a:cs typeface="+mn-cs"/>
              </a:rPr>
              <a:t>. А может, вы часто заглядываете в зеркало, потому что вам очень нравится то, что вы там видите? Может, вы считаете, что это другие не дотягивают до вас? Может, дело здесь не столько в каком-то несчастном отражении в зеркале, сколько в вашем тщеславии и гордыне?</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Масса тела у </a:t>
            </a:r>
            <a:r>
              <a:rPr lang="ru-RU" sz="1200" kern="1200" dirty="0" err="1" smtClean="0">
                <a:solidFill>
                  <a:schemeClr val="tx1"/>
                </a:solidFill>
                <a:latin typeface="+mn-lt"/>
                <a:ea typeface="+mn-ea"/>
                <a:cs typeface="+mn-cs"/>
              </a:rPr>
              <a:t>аноректика</a:t>
            </a:r>
            <a:r>
              <a:rPr lang="ru-RU" sz="1200" kern="1200" dirty="0" smtClean="0">
                <a:solidFill>
                  <a:schemeClr val="tx1"/>
                </a:solidFill>
                <a:latin typeface="+mn-lt"/>
                <a:ea typeface="+mn-ea"/>
                <a:cs typeface="+mn-cs"/>
              </a:rPr>
              <a:t> снижается на 20% и более... От недостатка питания развиваются такие явления, как атрофия мышц – больной становится похож на скелет, обтянутый кожей; выпадают волосы и зубы, вымывается кальций из костей, перестает работать кишечник, могут начаться судороги. У женщин прекращаются менструации. В целом последствиями </a:t>
            </a:r>
            <a:r>
              <a:rPr lang="ru-RU" sz="1200" kern="1200" dirty="0" err="1" smtClean="0">
                <a:solidFill>
                  <a:schemeClr val="tx1"/>
                </a:solidFill>
                <a:latin typeface="+mn-lt"/>
                <a:ea typeface="+mn-ea"/>
                <a:cs typeface="+mn-cs"/>
              </a:rPr>
              <a:t>анорексии</a:t>
            </a:r>
            <a:r>
              <a:rPr lang="ru-RU" sz="1200" kern="1200" dirty="0" smtClean="0">
                <a:solidFill>
                  <a:schemeClr val="tx1"/>
                </a:solidFill>
                <a:latin typeface="+mn-lt"/>
                <a:ea typeface="+mn-ea"/>
                <a:cs typeface="+mn-cs"/>
              </a:rPr>
              <a:t> являются тяжелые органические повреждения всех внутренних органов – ведь если вовремя не начать лечение, клетки организма просто отомрут.</a:t>
            </a:r>
          </a:p>
          <a:p>
            <a:r>
              <a:rPr lang="ru-RU" sz="1200" kern="1200" dirty="0" smtClean="0">
                <a:solidFill>
                  <a:schemeClr val="tx1"/>
                </a:solidFill>
                <a:latin typeface="+mn-lt"/>
                <a:ea typeface="+mn-ea"/>
                <a:cs typeface="+mn-cs"/>
              </a:rPr>
              <a:t>Если масса тела больного снизилась более чем на 30% за полгода, человеку необходима срочная госпитализация.</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сегодняшний день медицинская статистика такова: выздоравливают 40% больных, у 30% состояние улучшается, в 24% случаев болезнь принимает хроническую форму. 6% больных погибают вследствие истощения или самоубийства.</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Скажите пожалуйста – если у девушки правильная самооценка будет ли она доводить себя до истощения? Станет ли она прекраснее от того, что будет похожа на ходячий скелет?</a:t>
            </a:r>
          </a:p>
          <a:p>
            <a:r>
              <a:rPr lang="ru-RU" sz="1200" kern="1200" dirty="0" smtClean="0">
                <a:solidFill>
                  <a:schemeClr val="tx1"/>
                </a:solidFill>
                <a:latin typeface="+mn-lt"/>
                <a:ea typeface="+mn-ea"/>
                <a:cs typeface="+mn-cs"/>
              </a:rPr>
              <a:t>	Это миф, что ваша красота зависит от того, на каком делении остановится стрелка напольных весов в вашей ванной комнате!</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Хотя истинная красота и не определяется наружными параметрами, пренебрегать своей внешностью не следует, потому что вы представляете Бога. Секрет того, как выглядеть и чувствовать себя наилучшим образом, прост: нужно питаться здоровой пищей и упражнять свое тело. Если вы просто будете есть то, что необходимо, в нужных количествах и тренироваться, чтобы поддерживать правильный обмен веществ и мышечный тонус ваше тело само приобретет тот вес, который будет для вас оптимальным.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Можно ощущать себя красивой при любом весе, а можно  чувствовать и быть убогой уродиной, чье счастье зависит от стрелки весов. Подумайте об этом хорошенько. Среди ваших знакомых наверняка найдется девушка, на которой джинсы сидят потрясающе, но зато сама она такая отъявленная эгоистка или насквозь испорченный человек, что слово «красивая» с ней попросту не вяжется. С другой стороны, вы, наверное, знаете девушку, чей порог, может, и не обивают агенты дома моделей, но зато она такой прекрасный человек, каких мало.</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подростковом возрасте Тина страдала сильным воспалением сальной железы. От угрей остались глубокие рубцы не только у нее на лице, но и на душе тоже. Сверстники безжалостно дразнили ее и насмехались над ней, и Тина убедила себя в том, что она </a:t>
            </a:r>
            <a:r>
              <a:rPr lang="ru-RU" sz="1200" kern="1200" dirty="0" err="1" smtClean="0">
                <a:solidFill>
                  <a:schemeClr val="tx1"/>
                </a:solidFill>
                <a:latin typeface="+mn-lt"/>
                <a:ea typeface="+mn-ea"/>
                <a:cs typeface="+mn-cs"/>
              </a:rPr>
              <a:t>уродина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Только в возрасте восемнадцати лет, съездив с христианской молодежью в летний лагерь, она стала понемногу избавляться от этого предубеждения и смотреть на себя иначе. Вот запись в дневнике, которую она сделала спустя несколько недель по возвращении из лагеря:</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наши дни, когда люди на каждом шагу «чинят» свою внешность с помощью пластической хирургии, </a:t>
            </a:r>
            <a:r>
              <a:rPr lang="ru-RU" sz="1200" kern="1200" dirty="0" err="1" smtClean="0">
                <a:solidFill>
                  <a:schemeClr val="tx1"/>
                </a:solidFill>
                <a:latin typeface="+mn-lt"/>
                <a:ea typeface="+mn-ea"/>
                <a:cs typeface="+mn-cs"/>
              </a:rPr>
              <a:t>липосакции</a:t>
            </a:r>
            <a:r>
              <a:rPr lang="ru-RU" sz="1200" kern="1200" dirty="0" smtClean="0">
                <a:solidFill>
                  <a:schemeClr val="tx1"/>
                </a:solidFill>
                <a:latin typeface="+mn-lt"/>
                <a:ea typeface="+mn-ea"/>
                <a:cs typeface="+mn-cs"/>
              </a:rPr>
              <a:t> и всевозможных «экстремальных» методов реконструкции, пришло время молодым женщинам взглянуть на себя глазами Бога, как это сделала Тина. Вдумайтесь в эти слова, взятые из псалма 138:13-16:</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1" kern="1200" dirty="0" smtClean="0">
                <a:solidFill>
                  <a:schemeClr val="tx1"/>
                </a:solidFill>
                <a:latin typeface="+mn-lt"/>
                <a:ea typeface="+mn-ea"/>
                <a:cs typeface="+mn-cs"/>
              </a:rPr>
              <a:t>Возьмите листок и запишите на нем имена женщин, которыми вы восхищаетесь</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Чем поразили вас женщины, которых вы занесли в свой список? </a:t>
            </a:r>
          </a:p>
          <a:p>
            <a:r>
              <a:rPr lang="ru-RU" sz="1200" kern="1200" dirty="0" smtClean="0">
                <a:solidFill>
                  <a:schemeClr val="tx1"/>
                </a:solidFill>
                <a:latin typeface="+mn-lt"/>
                <a:ea typeface="+mn-ea"/>
                <a:cs typeface="+mn-cs"/>
              </a:rPr>
              <a:t>Какой вклад внесла каждая из них в общественную или в вашу собственную жизнь? </a:t>
            </a:r>
          </a:p>
          <a:p>
            <a:r>
              <a:rPr lang="ru-RU" sz="1200" kern="1200" dirty="0" smtClean="0">
                <a:solidFill>
                  <a:schemeClr val="tx1"/>
                </a:solidFill>
                <a:latin typeface="+mn-lt"/>
                <a:ea typeface="+mn-ea"/>
                <a:cs typeface="+mn-cs"/>
              </a:rPr>
              <a:t>Что вас так восхищает в них - физическая привлекательность, вес, или красота их поступков и ценность вклада, который они внесли в жизнь других людей?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 что вы скажете о себе? </a:t>
            </a:r>
          </a:p>
          <a:p>
            <a:r>
              <a:rPr lang="ru-RU" sz="1200" kern="1200" dirty="0" smtClean="0">
                <a:solidFill>
                  <a:schemeClr val="tx1"/>
                </a:solidFill>
                <a:latin typeface="+mn-lt"/>
                <a:ea typeface="+mn-ea"/>
                <a:cs typeface="+mn-cs"/>
              </a:rPr>
              <a:t>Чем бы вы хотели запомниться людям? </a:t>
            </a:r>
          </a:p>
          <a:p>
            <a:r>
              <a:rPr lang="ru-RU" sz="1200" kern="1200" dirty="0" smtClean="0">
                <a:solidFill>
                  <a:schemeClr val="tx1"/>
                </a:solidFill>
                <a:latin typeface="+mn-lt"/>
                <a:ea typeface="+mn-ea"/>
                <a:cs typeface="+mn-cs"/>
              </a:rPr>
              <a:t>Одержимостью собственным внешним видом и весом или страстным желанием любить людей и служить им?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Чем вы хотели бы заполнить свою жизнь - верчением перед зеркалом, вечной озабоченностью тем, как вы сегодня выглядите и как, в сравнении с вами, выглядят другие, или заботой о людях, которые через вас могут познать Божью любовь?</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29</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Помните, что сказал Иисус Христос: мы должны любить ближних, как самих себя (Матфея 22:39</a:t>
            </a:r>
            <a:r>
              <a:rPr lang="ru-RU" sz="1200" b="1" kern="1200" dirty="0" smtClean="0">
                <a:solidFill>
                  <a:schemeClr val="tx1"/>
                </a:solidFill>
                <a:latin typeface="+mn-lt"/>
                <a:ea typeface="+mn-ea"/>
                <a:cs typeface="+mn-cs"/>
              </a:rPr>
              <a:t>).Следовательно, чтобы по-настоящему любить других людей, мы должны для начала полюбить ту особу, которая каждое утро смотрит на нас из зеркала.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Ищите золотой середины между двумя крайностями - ненавистью и тщеславием</a:t>
            </a:r>
            <a:r>
              <a:rPr lang="ru-RU" sz="1200" kern="1200" dirty="0" smtClean="0">
                <a:solidFill>
                  <a:schemeClr val="tx1"/>
                </a:solidFill>
                <a:latin typeface="+mn-lt"/>
                <a:ea typeface="+mn-ea"/>
                <a:cs typeface="+mn-cs"/>
              </a:rPr>
              <a:t>. Повторяйте себе: «Я люблю себя, потому что меня создал Бог, и с каждым днем я становлюсь все красивее, потому что все больше похожу на Иисуса».</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30</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Когда зеркало станет вашим другом, а вы постепенно научитесь думать о действительно важных вещах, в вас засветится такая красота, которая и не снилась кинозвездам и знаменитым моделям. Вы увидите, что в вашей жизни есть цель, которая способна доставлять куда большую радость, чем заветная циферка на весах.</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Хотелось бы, чтобы все сказанное здесь не имело к вам никакого отношения. Мы надеемся, вам нравится то, что вы видите в зеркале, потому что вы - одно из прекрасных Божьих творений. Но в то же время мы очень надеемся, что от собственной красоты у вас не кружится голова. </a:t>
            </a:r>
            <a:r>
              <a:rPr lang="ru-RU" sz="1200" b="1" kern="1200" dirty="0" smtClean="0">
                <a:solidFill>
                  <a:schemeClr val="tx1"/>
                </a:solidFill>
                <a:latin typeface="+mn-lt"/>
                <a:ea typeface="+mn-ea"/>
                <a:cs typeface="+mn-cs"/>
              </a:rPr>
              <a:t>Где-то между «Ненавижу свою внешность!» и «Посмотрите, какая я классная!» пролегает тонкая грань, которую вам нужно найти и придерживаться ее всю жизнь. Почему это так важно? Потому что любая из двух крайностей очень скоро выведет вас на путь падения.</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Есть один очень важный принцип, который должна усвоить каждая девушка: ни самолюбование, ни самоистязание по поводу своей внешности до добра не доводят - и та, и другая крайность одинаково опасны для вашего благополучия.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Если из-за своего тщеславия вы попадаете в рискованные ситуации с молодыми людьми, которые считают, что вы выглядите «круто», или если внешняя неприметность подстрекает вас вешаться на шею любому парню, который, вопреки вашему самоощущению, назовет вас сексапильной, вы подвергаете себя опасности.</a:t>
            </a:r>
          </a:p>
          <a:p>
            <a:r>
              <a:rPr lang="ru-RU" sz="1200" kern="1200" dirty="0" smtClean="0">
                <a:solidFill>
                  <a:schemeClr val="tx1"/>
                </a:solidFill>
                <a:latin typeface="+mn-lt"/>
                <a:ea typeface="+mn-ea"/>
                <a:cs typeface="+mn-cs"/>
              </a:rPr>
              <a:t>Иное дело, когда понимаешь красоту так, как ее определяет наш Создатель, а не примеряешься к исковерканным понятиям этого мира.</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Рисуем новый образ совершенной красоты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попросить девочек описать идеальную девочку)</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Откуда наше общество берет свои понятия о женской красоте? </a:t>
            </a:r>
            <a:r>
              <a:rPr lang="ru-RU" sz="1200" kern="1200" dirty="0" err="1" smtClean="0">
                <a:solidFill>
                  <a:schemeClr val="tx1"/>
                </a:solidFill>
                <a:latin typeface="+mn-lt"/>
                <a:ea typeface="+mn-ea"/>
                <a:cs typeface="+mn-cs"/>
              </a:rPr>
              <a:t>Шерон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Херш</a:t>
            </a:r>
            <a:r>
              <a:rPr lang="ru-RU" sz="1200" kern="1200" dirty="0" smtClean="0">
                <a:solidFill>
                  <a:schemeClr val="tx1"/>
                </a:solidFill>
                <a:latin typeface="+mn-lt"/>
                <a:ea typeface="+mn-ea"/>
                <a:cs typeface="+mn-cs"/>
              </a:rPr>
              <a:t>, автор книги «Мама, я такая толстая!», беседуя с двадцатью пятью школьницами, ученицами средних классов, попросила их описать идеальную девочку. Вот их ответы (приведены в порядке убывания):</a:t>
            </a:r>
          </a:p>
          <a:p>
            <a:r>
              <a:rPr lang="ru-RU" sz="1200" kern="1200" dirty="0" smtClean="0">
                <a:solidFill>
                  <a:schemeClr val="tx1"/>
                </a:solidFill>
                <a:latin typeface="+mn-lt"/>
                <a:ea typeface="+mn-ea"/>
                <a:cs typeface="+mn-cs"/>
              </a:rPr>
              <a:t> </a:t>
            </a:r>
          </a:p>
          <a:p>
            <a:pPr lvl="0">
              <a:buFont typeface="Arial" pitchFamily="34" charset="0"/>
              <a:buChar char="•"/>
            </a:pPr>
            <a:r>
              <a:rPr lang="ru-RU" sz="1200" kern="1200" dirty="0" smtClean="0">
                <a:solidFill>
                  <a:schemeClr val="tx1"/>
                </a:solidFill>
                <a:latin typeface="+mn-lt"/>
                <a:ea typeface="+mn-ea"/>
                <a:cs typeface="+mn-cs"/>
              </a:rPr>
              <a:t>тоненькая</a:t>
            </a:r>
          </a:p>
          <a:p>
            <a:pPr lvl="0">
              <a:buFont typeface="Arial" pitchFamily="34" charset="0"/>
              <a:buChar char="•"/>
            </a:pPr>
            <a:r>
              <a:rPr lang="ru-RU" sz="1200" kern="1200" dirty="0" smtClean="0">
                <a:solidFill>
                  <a:schemeClr val="tx1"/>
                </a:solidFill>
                <a:latin typeface="+mn-lt"/>
                <a:ea typeface="+mn-ea"/>
                <a:cs typeface="+mn-cs"/>
              </a:rPr>
              <a:t>блондинка</a:t>
            </a:r>
          </a:p>
          <a:p>
            <a:pPr lvl="0">
              <a:buFont typeface="Arial" pitchFamily="34" charset="0"/>
              <a:buChar char="•"/>
            </a:pPr>
            <a:r>
              <a:rPr lang="ru-RU" sz="1200" kern="1200" dirty="0" smtClean="0">
                <a:solidFill>
                  <a:schemeClr val="tx1"/>
                </a:solidFill>
                <a:latin typeface="+mn-lt"/>
                <a:ea typeface="+mn-ea"/>
                <a:cs typeface="+mn-cs"/>
              </a:rPr>
              <a:t>пользуется вниманием</a:t>
            </a:r>
          </a:p>
          <a:p>
            <a:pPr lvl="0">
              <a:buFont typeface="Arial" pitchFamily="34" charset="0"/>
              <a:buChar char="•"/>
            </a:pPr>
            <a:r>
              <a:rPr lang="ru-RU" sz="1200" kern="1200" dirty="0" smtClean="0">
                <a:solidFill>
                  <a:schemeClr val="tx1"/>
                </a:solidFill>
                <a:latin typeface="+mn-lt"/>
                <a:ea typeface="+mn-ea"/>
                <a:cs typeface="+mn-cs"/>
              </a:rPr>
              <a:t>красивая</a:t>
            </a:r>
          </a:p>
          <a:p>
            <a:pPr lvl="0">
              <a:buFont typeface="Arial" pitchFamily="34" charset="0"/>
              <a:buChar char="•"/>
            </a:pPr>
            <a:r>
              <a:rPr lang="ru-RU" sz="1200" kern="1200" dirty="0" smtClean="0">
                <a:solidFill>
                  <a:schemeClr val="tx1"/>
                </a:solidFill>
                <a:latin typeface="+mn-lt"/>
                <a:ea typeface="+mn-ea"/>
                <a:cs typeface="+mn-cs"/>
              </a:rPr>
              <a:t>спортивная</a:t>
            </a:r>
          </a:p>
          <a:p>
            <a:pPr lvl="0">
              <a:buFont typeface="Arial" pitchFamily="34" charset="0"/>
              <a:buChar char="•"/>
            </a:pPr>
            <a:r>
              <a:rPr lang="ru-RU" sz="1200" kern="1200" dirty="0" smtClean="0">
                <a:solidFill>
                  <a:schemeClr val="tx1"/>
                </a:solidFill>
                <a:latin typeface="+mn-lt"/>
                <a:ea typeface="+mn-ea"/>
                <a:cs typeface="+mn-cs"/>
              </a:rPr>
              <a:t>с большой грудью</a:t>
            </a:r>
          </a:p>
          <a:p>
            <a:pPr lvl="0">
              <a:buFont typeface="Arial" pitchFamily="34" charset="0"/>
              <a:buChar char="•"/>
            </a:pPr>
            <a:r>
              <a:rPr lang="ru-RU" sz="1200" kern="1200" dirty="0" smtClean="0">
                <a:solidFill>
                  <a:schemeClr val="tx1"/>
                </a:solidFill>
                <a:latin typeface="+mn-lt"/>
                <a:ea typeface="+mn-ea"/>
                <a:cs typeface="+mn-cs"/>
              </a:rPr>
              <a:t>имеет друга</a:t>
            </a:r>
          </a:p>
          <a:p>
            <a:pPr lvl="0">
              <a:buFont typeface="Arial" pitchFamily="34" charset="0"/>
              <a:buChar char="•"/>
            </a:pPr>
            <a:r>
              <a:rPr lang="ru-RU" sz="1200" kern="1200" dirty="0" smtClean="0">
                <a:solidFill>
                  <a:schemeClr val="tx1"/>
                </a:solidFill>
                <a:latin typeface="+mn-lt"/>
                <a:ea typeface="+mn-ea"/>
                <a:cs typeface="+mn-cs"/>
              </a:rPr>
              <a:t>уверена в себе</a:t>
            </a:r>
          </a:p>
          <a:p>
            <a:pPr lvl="0">
              <a:buFont typeface="Arial" pitchFamily="34" charset="0"/>
              <a:buChar char="•"/>
            </a:pPr>
            <a:r>
              <a:rPr lang="ru-RU" sz="1200" kern="1200" dirty="0" smtClean="0">
                <a:solidFill>
                  <a:schemeClr val="tx1"/>
                </a:solidFill>
                <a:latin typeface="+mn-lt"/>
                <a:ea typeface="+mn-ea"/>
                <a:cs typeface="+mn-cs"/>
              </a:rPr>
              <a:t>с красивыми белыми зубами (без скобок!)</a:t>
            </a:r>
          </a:p>
          <a:p>
            <a:pPr lvl="0">
              <a:buFont typeface="Arial" pitchFamily="34" charset="0"/>
              <a:buChar char="•"/>
            </a:pPr>
            <a:r>
              <a:rPr lang="ru-RU" sz="1200" kern="1200" dirty="0" smtClean="0">
                <a:solidFill>
                  <a:schemeClr val="tx1"/>
                </a:solidFill>
                <a:latin typeface="+mn-lt"/>
                <a:ea typeface="+mn-ea"/>
                <a:cs typeface="+mn-cs"/>
              </a:rPr>
              <a:t>имеет свою машину</a:t>
            </a:r>
          </a:p>
          <a:p>
            <a:pPr lvl="0">
              <a:buFont typeface="Arial" pitchFamily="34" charset="0"/>
              <a:buChar char="•"/>
            </a:pPr>
            <a:r>
              <a:rPr lang="ru-RU" sz="1200" kern="1200" dirty="0" smtClean="0">
                <a:solidFill>
                  <a:schemeClr val="tx1"/>
                </a:solidFill>
                <a:latin typeface="+mn-lt"/>
                <a:ea typeface="+mn-ea"/>
                <a:cs typeface="+mn-cs"/>
              </a:rPr>
              <a:t>без прыщиков</a:t>
            </a:r>
          </a:p>
          <a:p>
            <a:pPr lvl="0">
              <a:buFont typeface="Arial" pitchFamily="34" charset="0"/>
              <a:buChar char="•"/>
            </a:pPr>
            <a:r>
              <a:rPr lang="ru-RU" sz="1200" kern="1200" dirty="0" smtClean="0">
                <a:solidFill>
                  <a:schemeClr val="tx1"/>
                </a:solidFill>
                <a:latin typeface="+mn-lt"/>
                <a:ea typeface="+mn-ea"/>
                <a:cs typeface="+mn-cs"/>
              </a:rPr>
              <a:t>с собственным мобильником</a:t>
            </a:r>
          </a:p>
          <a:p>
            <a:pPr>
              <a:buFont typeface="Arial" pitchFamily="34" charset="0"/>
              <a:buChar char="•"/>
            </a:pP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Мы вполне согласны с </a:t>
            </a:r>
            <a:r>
              <a:rPr lang="ru-RU" sz="1200" kern="1200" dirty="0" err="1" smtClean="0">
                <a:solidFill>
                  <a:schemeClr val="tx1"/>
                </a:solidFill>
                <a:latin typeface="+mn-lt"/>
                <a:ea typeface="+mn-ea"/>
                <a:cs typeface="+mn-cs"/>
              </a:rPr>
              <a:t>Шерон</a:t>
            </a:r>
            <a:r>
              <a:rPr lang="ru-RU" sz="1200" kern="1200" dirty="0" smtClean="0">
                <a:solidFill>
                  <a:schemeClr val="tx1"/>
                </a:solidFill>
                <a:latin typeface="+mn-lt"/>
                <a:ea typeface="+mn-ea"/>
                <a:cs typeface="+mn-cs"/>
              </a:rPr>
              <a:t>: единственная, кто полностью подходит под такое описание - это кукла </a:t>
            </a:r>
            <a:r>
              <a:rPr lang="ru-RU" sz="1200" kern="1200" dirty="0" err="1" smtClean="0">
                <a:solidFill>
                  <a:schemeClr val="tx1"/>
                </a:solidFill>
                <a:latin typeface="+mn-lt"/>
                <a:ea typeface="+mn-ea"/>
                <a:cs typeface="+mn-cs"/>
              </a:rPr>
              <a:t>Барби</a:t>
            </a:r>
            <a:r>
              <a:rPr lang="ru-RU" sz="1200" kern="1200" dirty="0" smtClean="0">
                <a:solidFill>
                  <a:schemeClr val="tx1"/>
                </a:solidFill>
                <a:latin typeface="+mn-lt"/>
                <a:ea typeface="+mn-ea"/>
                <a:cs typeface="+mn-cs"/>
              </a:rPr>
              <a:t>. Забавно, как детская игрушка может вылепить представления девушки о том, что такое «красиво». </a:t>
            </a:r>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Сердечному стону многих юных женщин вторит девятнадцатилетняя Ким:</a:t>
            </a:r>
          </a:p>
          <a:p>
            <a:r>
              <a:rPr lang="ru-RU" sz="1200" kern="1200" dirty="0" smtClean="0">
                <a:solidFill>
                  <a:schemeClr val="tx1"/>
                </a:solidFill>
                <a:latin typeface="+mn-lt"/>
                <a:ea typeface="+mn-ea"/>
                <a:cs typeface="+mn-cs"/>
              </a:rPr>
              <a:t>«По мере того, как я подрастала, отражение в зеркале все больше напоминало не </a:t>
            </a:r>
            <a:r>
              <a:rPr lang="ru-RU" sz="1200" kern="1200" dirty="0" err="1" smtClean="0">
                <a:solidFill>
                  <a:schemeClr val="tx1"/>
                </a:solidFill>
                <a:latin typeface="+mn-lt"/>
                <a:ea typeface="+mn-ea"/>
                <a:cs typeface="+mn-cs"/>
              </a:rPr>
              <a:t>Барби</a:t>
            </a:r>
            <a:r>
              <a:rPr lang="ru-RU" sz="1200" kern="1200" dirty="0" smtClean="0">
                <a:solidFill>
                  <a:schemeClr val="tx1"/>
                </a:solidFill>
                <a:latin typeface="+mn-lt"/>
                <a:ea typeface="+mn-ea"/>
                <a:cs typeface="+mn-cs"/>
              </a:rPr>
              <a:t>, а мою маму. Собственное тело казалось мне предателем, потому что оно не хотело становиться таким, каким я желала его видеть».</a:t>
            </a:r>
          </a:p>
          <a:p>
            <a:r>
              <a:rPr lang="ru-RU" sz="1200" kern="1200" dirty="0" smtClean="0">
                <a:solidFill>
                  <a:schemeClr val="tx1"/>
                </a:solidFill>
                <a:latin typeface="+mn-lt"/>
                <a:ea typeface="+mn-ea"/>
                <a:cs typeface="+mn-cs"/>
              </a:rPr>
              <a:t>Подобно Ким, многие девушки растут, лелея несбыточные надежды по поводу своего тела. Эти фальшивые представления о красоте создают не только куклы </a:t>
            </a:r>
            <a:r>
              <a:rPr lang="ru-RU" sz="1200" kern="1200" dirty="0" err="1" smtClean="0">
                <a:solidFill>
                  <a:schemeClr val="tx1"/>
                </a:solidFill>
                <a:latin typeface="+mn-lt"/>
                <a:ea typeface="+mn-ea"/>
                <a:cs typeface="+mn-cs"/>
              </a:rPr>
              <a:t>Барби</a:t>
            </a:r>
            <a:r>
              <a:rPr lang="ru-RU" sz="1200" kern="1200" dirty="0" smtClean="0">
                <a:solidFill>
                  <a:schemeClr val="tx1"/>
                </a:solidFill>
                <a:latin typeface="+mn-lt"/>
                <a:ea typeface="+mn-ea"/>
                <a:cs typeface="+mn-cs"/>
              </a:rPr>
              <a:t>. Тем же занимаются телевизионные знаменитости, кинозвезды, модели с обложек глянцевых журналов, модельеры и многое другое, что составляет нынешнюю поп-культуру.</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747D156-0947-491B-BDB2-7B3C5FEA868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dirty="0"/>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11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F8F4474-0817-4C74-AC95-8E8B67F68141}" type="datetimeFigureOut">
              <a:rPr lang="ru-RU" smtClean="0"/>
              <a:pPr/>
              <a:t>11.04.2015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FAE7C4-4378-43E8-A32C-0828E2A0D9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9F8F4474-0817-4C74-AC95-8E8B67F68141}" type="datetimeFigureOut">
              <a:rPr lang="ru-RU" smtClean="0"/>
              <a:pPr/>
              <a:t>11.04.2015</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43FAE7C4-4378-43E8-A32C-0828E2A0D9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rgbClr val="924104"/>
          </a:solidFill>
          <a:latin typeface="+mj-lt"/>
          <a:ea typeface="+mj-ea"/>
          <a:cs typeface="Verdana" pitchFamily="34" charset="0"/>
        </a:defRPr>
      </a:lvl1pPr>
    </p:titleStyle>
    <p:bodyStyle>
      <a:lvl1pPr marL="342900" indent="-342900" algn="l" defTabSz="914400" rtl="0" eaLnBrk="1" latinLnBrk="0" hangingPunct="1">
        <a:spcBef>
          <a:spcPct val="20000"/>
        </a:spcBef>
        <a:buFontTx/>
        <a:buBlip>
          <a:blip r:embed="rId14"/>
        </a:buBlip>
        <a:defRPr sz="3200" kern="1200">
          <a:solidFill>
            <a:srgbClr val="5F174A"/>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5F174A"/>
          </a:solidFill>
          <a:latin typeface="+mn-lt"/>
          <a:ea typeface="+mn-ea"/>
          <a:cs typeface="+mn-cs"/>
        </a:defRPr>
      </a:lvl2pPr>
      <a:lvl3pPr marL="1143000" indent="-228600" algn="l" defTabSz="914400" rtl="0" eaLnBrk="1" latinLnBrk="0" hangingPunct="1">
        <a:spcBef>
          <a:spcPct val="20000"/>
        </a:spcBef>
        <a:buFontTx/>
        <a:buBlip>
          <a:blip r:embed="rId14"/>
        </a:buBlip>
        <a:defRPr sz="2400" kern="1200">
          <a:solidFill>
            <a:srgbClr val="5F174A"/>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rgbClr val="5F174A"/>
          </a:solidFill>
          <a:latin typeface="+mn-lt"/>
          <a:ea typeface="+mn-ea"/>
          <a:cs typeface="+mn-cs"/>
        </a:defRPr>
      </a:lvl4pPr>
      <a:lvl5pPr marL="2057400" indent="-228600" algn="l" defTabSz="914400" rtl="0" eaLnBrk="1" latinLnBrk="0" hangingPunct="1">
        <a:spcBef>
          <a:spcPct val="20000"/>
        </a:spcBef>
        <a:buFontTx/>
        <a:buBlip>
          <a:blip r:embed="rId14"/>
        </a:buBlip>
        <a:defRPr sz="2000" kern="1200">
          <a:solidFill>
            <a:srgbClr val="5F174A"/>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631146"/>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631146"/>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631146"/>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63114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556792"/>
            <a:ext cx="7772400" cy="2043659"/>
          </a:xfrm>
        </p:spPr>
        <p:txBody>
          <a:bodyPr>
            <a:noAutofit/>
          </a:bodyPr>
          <a:lstStyle/>
          <a:p>
            <a:r>
              <a:rPr lang="ru-RU" sz="4800" dirty="0" smtClean="0">
                <a:latin typeface="Arial Black" pitchFamily="34" charset="0"/>
              </a:rPr>
              <a:t>ИСКУШЕНИЕ КАЖДОЙ ДЕВУКИ</a:t>
            </a:r>
            <a:endParaRPr lang="ru-RU" sz="4800" dirty="0">
              <a:latin typeface="Arial Black" pitchFamily="34" charset="0"/>
            </a:endParaRPr>
          </a:p>
        </p:txBody>
      </p:sp>
      <p:sp>
        <p:nvSpPr>
          <p:cNvPr id="3" name="Subtitle 2"/>
          <p:cNvSpPr>
            <a:spLocks noGrp="1"/>
          </p:cNvSpPr>
          <p:nvPr>
            <p:ph type="subTitle" idx="1"/>
          </p:nvPr>
        </p:nvSpPr>
        <p:spPr>
          <a:xfrm>
            <a:off x="1691680" y="3933056"/>
            <a:ext cx="6400800" cy="1752600"/>
          </a:xfrm>
        </p:spPr>
        <p:txBody>
          <a:bodyPr/>
          <a:lstStyle/>
          <a:p>
            <a:r>
              <a:rPr lang="ru-RU" b="1" dirty="0" smtClean="0">
                <a:ln>
                  <a:solidFill>
                    <a:schemeClr val="tx1"/>
                  </a:solidFill>
                </a:ln>
                <a:solidFill>
                  <a:schemeClr val="accent2">
                    <a:lumMod val="75000"/>
                  </a:schemeClr>
                </a:solidFill>
              </a:rPr>
              <a:t>Тема 1 </a:t>
            </a:r>
          </a:p>
          <a:p>
            <a:r>
              <a:rPr lang="ru-RU" b="1" dirty="0" smtClean="0">
                <a:ln>
                  <a:solidFill>
                    <a:schemeClr val="tx1"/>
                  </a:solidFill>
                </a:ln>
                <a:solidFill>
                  <a:schemeClr val="accent2">
                    <a:lumMod val="75000"/>
                  </a:schemeClr>
                </a:solidFill>
              </a:rPr>
              <a:t>«Когда зеркало становится нашим другом»</a:t>
            </a:r>
            <a:endParaRPr lang="ru-RU" b="1" dirty="0">
              <a:ln>
                <a:solidFill>
                  <a:schemeClr val="tx1"/>
                </a:solidFill>
              </a:ln>
              <a:solidFill>
                <a:schemeClr val="accent2">
                  <a:lumMod val="75000"/>
                </a:schemeClr>
              </a:solidFill>
            </a:endParaRPr>
          </a:p>
        </p:txBody>
      </p:sp>
      <p:pic>
        <p:nvPicPr>
          <p:cNvPr id="7" name="Picture 2" descr="F:\Мои документы\Мои рисунки\люди\женшины\ПРОЗРАЧНЫЕ\5f12c375732f.png"/>
          <p:cNvPicPr>
            <a:picLocks noChangeAspect="1" noChangeArrowheads="1"/>
          </p:cNvPicPr>
          <p:nvPr/>
        </p:nvPicPr>
        <p:blipFill>
          <a:blip r:embed="rId3" cstate="print"/>
          <a:srcRect l="68969"/>
          <a:stretch>
            <a:fillRect/>
          </a:stretch>
        </p:blipFill>
        <p:spPr bwMode="auto">
          <a:xfrm>
            <a:off x="251520" y="1052736"/>
            <a:ext cx="2016224" cy="6065407"/>
          </a:xfrm>
          <a:prstGeom prst="rect">
            <a:avLst/>
          </a:prstGeom>
          <a:noFill/>
        </p:spPr>
      </p:pic>
      <p:sp>
        <p:nvSpPr>
          <p:cNvPr id="5" name="TextBox 4"/>
          <p:cNvSpPr txBox="1"/>
          <p:nvPr/>
        </p:nvSpPr>
        <p:spPr>
          <a:xfrm>
            <a:off x="7020272" y="6309320"/>
            <a:ext cx="1487202" cy="369332"/>
          </a:xfrm>
          <a:prstGeom prst="rect">
            <a:avLst/>
          </a:prstGeom>
          <a:noFill/>
        </p:spPr>
        <p:txBody>
          <a:bodyPr wrap="none" rtlCol="0">
            <a:spAutoFit/>
          </a:bodyPr>
          <a:lstStyle/>
          <a:p>
            <a:r>
              <a:rPr lang="ru-RU" b="1" dirty="0" smtClean="0"/>
              <a:t>ОЖС ВРСМ</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dirty="0" smtClean="0">
                <a:ln>
                  <a:solidFill>
                    <a:schemeClr val="tx1"/>
                  </a:solidFill>
                </a:ln>
                <a:latin typeface="Arial Black" pitchFamily="34" charset="0"/>
              </a:rPr>
              <a:t>Откуда в действительности берется красота?</a:t>
            </a:r>
            <a:endParaRPr lang="ru-RU" dirty="0">
              <a:ln>
                <a:solidFill>
                  <a:schemeClr val="tx1"/>
                </a:solidFill>
              </a:ln>
              <a:latin typeface="Arial Black" pitchFamily="34" charset="0"/>
            </a:endParaRPr>
          </a:p>
        </p:txBody>
      </p:sp>
      <p:pic>
        <p:nvPicPr>
          <p:cNvPr id="9219" name="Picture 3" descr="F:\Мои документы\Мои рисунки\Religion\библия\slovo_pic.jpg"/>
          <p:cNvPicPr>
            <a:picLocks noChangeAspect="1" noChangeArrowheads="1"/>
          </p:cNvPicPr>
          <p:nvPr/>
        </p:nvPicPr>
        <p:blipFill>
          <a:blip r:embed="rId3" cstate="print"/>
          <a:srcRect/>
          <a:stretch>
            <a:fillRect/>
          </a:stretch>
        </p:blipFill>
        <p:spPr bwMode="auto">
          <a:xfrm>
            <a:off x="395536" y="1916832"/>
            <a:ext cx="4712652" cy="3744416"/>
          </a:xfrm>
          <a:prstGeom prst="rect">
            <a:avLst/>
          </a:prstGeom>
          <a:ln>
            <a:noFill/>
          </a:ln>
          <a:effectLst>
            <a:softEdge rad="112500"/>
          </a:effectLst>
        </p:spPr>
      </p:pic>
      <p:sp>
        <p:nvSpPr>
          <p:cNvPr id="3" name="Содержимое 2"/>
          <p:cNvSpPr>
            <a:spLocks noGrp="1"/>
          </p:cNvSpPr>
          <p:nvPr>
            <p:ph idx="1"/>
          </p:nvPr>
        </p:nvSpPr>
        <p:spPr>
          <a:xfrm>
            <a:off x="3995936" y="1772816"/>
            <a:ext cx="4906888" cy="4525963"/>
          </a:xfrm>
        </p:spPr>
        <p:txBody>
          <a:bodyPr/>
          <a:lstStyle/>
          <a:p>
            <a:pPr>
              <a:buNone/>
            </a:pPr>
            <a:r>
              <a:rPr lang="ru-RU" dirty="0" smtClean="0">
                <a:solidFill>
                  <a:schemeClr val="tx1"/>
                </a:solidFill>
              </a:rPr>
              <a:t>	</a:t>
            </a:r>
            <a:r>
              <a:rPr lang="ru-RU" sz="3600" b="1" i="1" dirty="0" smtClean="0">
                <a:solidFill>
                  <a:schemeClr val="tx1"/>
                </a:solidFill>
              </a:rPr>
              <a:t>«Миловидность обманчива и красота суетна; но жена, боящаяся Господа, достойна хвалы». </a:t>
            </a:r>
          </a:p>
          <a:p>
            <a:pPr algn="r">
              <a:buNone/>
            </a:pPr>
            <a:r>
              <a:rPr lang="ru-RU" sz="3600" b="1" i="1" dirty="0" smtClean="0">
                <a:solidFill>
                  <a:schemeClr val="tx1"/>
                </a:solidFill>
              </a:rPr>
              <a:t>(Притчи 31:30)</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то\НАША СЕМЬЯ\Молодые\003.jpg"/>
          <p:cNvPicPr>
            <a:picLocks noGrp="1" noChangeAspect="1" noChangeArrowheads="1"/>
          </p:cNvPicPr>
          <p:nvPr>
            <p:ph idx="1"/>
          </p:nvPr>
        </p:nvPicPr>
        <p:blipFill>
          <a:blip r:embed="rId3" cstate="print">
            <a:lum contrast="20000"/>
          </a:blip>
          <a:srcRect l="2265" t="7462" b="1358"/>
          <a:stretch>
            <a:fillRect/>
          </a:stretch>
        </p:blipFill>
        <p:spPr bwMode="auto">
          <a:xfrm>
            <a:off x="539552" y="1772816"/>
            <a:ext cx="3672408" cy="4877613"/>
          </a:xfrm>
          <a:prstGeom prst="rect">
            <a:avLst/>
          </a:prstGeom>
          <a:noFill/>
        </p:spPr>
      </p:pic>
      <p:sp>
        <p:nvSpPr>
          <p:cNvPr id="5" name="TextBox 4"/>
          <p:cNvSpPr txBox="1"/>
          <p:nvPr/>
        </p:nvSpPr>
        <p:spPr>
          <a:xfrm>
            <a:off x="4283968" y="2060848"/>
            <a:ext cx="4680520" cy="3108543"/>
          </a:xfrm>
          <a:prstGeom prst="rect">
            <a:avLst/>
          </a:prstGeom>
          <a:noFill/>
        </p:spPr>
        <p:txBody>
          <a:bodyPr wrap="square" rtlCol="0">
            <a:spAutoFit/>
          </a:bodyPr>
          <a:lstStyle/>
          <a:p>
            <a:pPr algn="r"/>
            <a:r>
              <a:rPr lang="ru-RU" dirty="0" smtClean="0"/>
              <a:t> </a:t>
            </a:r>
            <a:r>
              <a:rPr lang="ru-RU" sz="2800" b="1" i="1" dirty="0" smtClean="0"/>
              <a:t>Ибо всякая плоть — как трава, и всякая слава человеческая — как цвет на траве: засохла трава, и цвет ее опал; …</a:t>
            </a:r>
          </a:p>
          <a:p>
            <a:pPr algn="r"/>
            <a:endParaRPr lang="ru-RU" sz="2800" b="1" i="1" dirty="0" smtClean="0"/>
          </a:p>
          <a:p>
            <a:pPr algn="r"/>
            <a:r>
              <a:rPr lang="ru-RU" sz="2800" b="1" i="1" dirty="0" smtClean="0"/>
              <a:t>1Петр.1:24</a:t>
            </a:r>
            <a:endParaRPr lang="ru-RU" sz="2800" b="1" i="1" dirty="0"/>
          </a:p>
        </p:txBody>
      </p:sp>
      <p:sp>
        <p:nvSpPr>
          <p:cNvPr id="9" name="Заголовок 1"/>
          <p:cNvSpPr>
            <a:spLocks noGrp="1"/>
          </p:cNvSpPr>
          <p:nvPr>
            <p:ph type="title"/>
          </p:nvPr>
        </p:nvSpPr>
        <p:spPr>
          <a:xfrm>
            <a:off x="395536" y="188640"/>
            <a:ext cx="8229600" cy="1570186"/>
          </a:xfrm>
        </p:spPr>
        <p:txBody>
          <a:bodyPr>
            <a:noAutofit/>
          </a:bodyPr>
          <a:lstStyle/>
          <a:p>
            <a:r>
              <a:rPr lang="ru-RU" sz="3600" dirty="0" smtClean="0">
                <a:ln>
                  <a:solidFill>
                    <a:schemeClr val="tx1"/>
                  </a:solidFill>
                </a:ln>
                <a:latin typeface="Arial Black" pitchFamily="34" charset="0"/>
              </a:rPr>
              <a:t>Физическая привлекательность недолговечна</a:t>
            </a:r>
            <a:endParaRPr lang="ru-RU" sz="3600" dirty="0">
              <a:ln>
                <a:solidFill>
                  <a:schemeClr val="tx1"/>
                </a:solidFill>
              </a:ln>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3" cstate="print"/>
          <a:srcRect/>
          <a:stretch>
            <a:fillRect/>
          </a:stretch>
        </p:blipFill>
        <p:spPr bwMode="auto">
          <a:xfrm>
            <a:off x="251520" y="0"/>
            <a:ext cx="5076056" cy="3676711"/>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4499992" y="219202"/>
            <a:ext cx="4176464" cy="3255968"/>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971600" y="2924944"/>
            <a:ext cx="3960440" cy="2891446"/>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5522656" y="3068960"/>
            <a:ext cx="2292031" cy="3789040"/>
          </a:xfrm>
          <a:prstGeom prst="rect">
            <a:avLst/>
          </a:prstGeom>
          <a:noFill/>
          <a:ln w="9525">
            <a:noFill/>
            <a:miter lim="800000"/>
            <a:headEnd/>
            <a:tailEnd/>
          </a:ln>
        </p:spPr>
      </p:pic>
      <p:sp>
        <p:nvSpPr>
          <p:cNvPr id="9" name="TextBox 8"/>
          <p:cNvSpPr txBox="1"/>
          <p:nvPr/>
        </p:nvSpPr>
        <p:spPr>
          <a:xfrm>
            <a:off x="1331640" y="6093296"/>
            <a:ext cx="1926681" cy="461665"/>
          </a:xfrm>
          <a:prstGeom prst="rect">
            <a:avLst/>
          </a:prstGeom>
          <a:noFill/>
        </p:spPr>
        <p:txBody>
          <a:bodyPr wrap="none" rtlCol="0">
            <a:spAutoFit/>
          </a:bodyPr>
          <a:lstStyle/>
          <a:p>
            <a:r>
              <a:rPr lang="ru-RU" sz="2400" b="1" dirty="0" smtClean="0"/>
              <a:t>Мать Тереза</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1268760"/>
            <a:ext cx="7931224" cy="5328592"/>
          </a:xfrm>
        </p:spPr>
        <p:txBody>
          <a:bodyPr>
            <a:normAutofit fontScale="92500" lnSpcReduction="10000"/>
          </a:bodyPr>
          <a:lstStyle/>
          <a:p>
            <a:pPr>
              <a:buNone/>
            </a:pPr>
            <a:r>
              <a:rPr lang="ru-RU" dirty="0" smtClean="0">
                <a:solidFill>
                  <a:schemeClr val="tx1"/>
                </a:solidFill>
              </a:rPr>
              <a:t>	</a:t>
            </a:r>
            <a:r>
              <a:rPr lang="ru-RU" b="1" i="1" dirty="0" smtClean="0">
                <a:solidFill>
                  <a:schemeClr val="tx1"/>
                </a:solidFill>
              </a:rPr>
              <a:t>«Ты... была чрезвычайно красива, и достигла царственного величия. И пронеслась по народам слава твоя ради красоты твоей, потому что она была вполне совершенна при том великолепном наряде, который Я возложил на тебя, говорит Господь Бог. Но ты понадеялась на красоту твою, и, пользуясь славою твоею, стала блудить и расточала </a:t>
            </a:r>
            <a:r>
              <a:rPr lang="ru-RU" b="1" i="1" dirty="0" err="1" smtClean="0">
                <a:solidFill>
                  <a:schemeClr val="tx1"/>
                </a:solidFill>
              </a:rPr>
              <a:t>блудодейство</a:t>
            </a:r>
            <a:r>
              <a:rPr lang="ru-RU" b="1" i="1" dirty="0" smtClean="0">
                <a:solidFill>
                  <a:schemeClr val="tx1"/>
                </a:solidFill>
              </a:rPr>
              <a:t> твое на всякого </a:t>
            </a:r>
            <a:r>
              <a:rPr lang="ru-RU" b="1" i="1" dirty="0" err="1" smtClean="0">
                <a:solidFill>
                  <a:schemeClr val="tx1"/>
                </a:solidFill>
              </a:rPr>
              <a:t>мимоходящего</a:t>
            </a:r>
            <a:r>
              <a:rPr lang="ru-RU" b="1" i="1" dirty="0" smtClean="0">
                <a:solidFill>
                  <a:schemeClr val="tx1"/>
                </a:solidFill>
              </a:rPr>
              <a:t>, отдаваясь ему».</a:t>
            </a:r>
          </a:p>
          <a:p>
            <a:pPr algn="r">
              <a:buNone/>
            </a:pPr>
            <a:r>
              <a:rPr lang="ru-RU" b="1" i="1" dirty="0" smtClean="0">
                <a:solidFill>
                  <a:schemeClr val="tx1"/>
                </a:solidFill>
              </a:rPr>
              <a:t> (</a:t>
            </a:r>
            <a:r>
              <a:rPr lang="ru-RU" b="1" i="1" dirty="0" err="1" smtClean="0">
                <a:solidFill>
                  <a:schemeClr val="tx1"/>
                </a:solidFill>
              </a:rPr>
              <a:t>Иезекииль</a:t>
            </a:r>
            <a:r>
              <a:rPr lang="ru-RU" b="1" i="1" dirty="0" smtClean="0">
                <a:solidFill>
                  <a:schemeClr val="tx1"/>
                </a:solidFill>
              </a:rPr>
              <a:t> 16:13-15)</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628800"/>
            <a:ext cx="8229600" cy="5001419"/>
          </a:xfrm>
        </p:spPr>
        <p:txBody>
          <a:bodyPr>
            <a:normAutofit lnSpcReduction="10000"/>
          </a:bodyPr>
          <a:lstStyle/>
          <a:p>
            <a:r>
              <a:rPr lang="ru-RU" sz="3600" b="1" i="1" dirty="0" smtClean="0"/>
              <a:t>Кто забывает, что красота рождается в сердце, любящем Бога, тот приписывает ее телу. </a:t>
            </a:r>
            <a:r>
              <a:rPr lang="ru-RU" sz="3600" b="1" i="1" dirty="0" smtClean="0">
                <a:solidFill>
                  <a:srgbClr val="C00000"/>
                </a:solidFill>
              </a:rPr>
              <a:t>А что если ваше тело не походит на тот образ красоты, который вы создали в своем воображении? Как это отразится на вашем мнении о себе, на ваших отношениях с другими людьми?</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ru-RU" b="1" i="1" dirty="0" smtClean="0"/>
              <a:t>Примеры к чему может привести неправильное восприятия себя:</a:t>
            </a:r>
            <a:r>
              <a:rPr lang="ru-RU" dirty="0" smtClean="0"/>
              <a:t/>
            </a:r>
            <a:br>
              <a:rPr lang="ru-RU" dirty="0" smtClean="0"/>
            </a:br>
            <a:endParaRPr lang="ru-RU" dirty="0"/>
          </a:p>
        </p:txBody>
      </p:sp>
      <p:sp>
        <p:nvSpPr>
          <p:cNvPr id="3" name="Содержимое 2"/>
          <p:cNvSpPr>
            <a:spLocks noGrp="1"/>
          </p:cNvSpPr>
          <p:nvPr>
            <p:ph idx="1"/>
          </p:nvPr>
        </p:nvSpPr>
        <p:spPr>
          <a:xfrm>
            <a:off x="457200" y="2132856"/>
            <a:ext cx="8229600" cy="3993307"/>
          </a:xfrm>
        </p:spPr>
        <p:txBody>
          <a:bodyPr>
            <a:normAutofit fontScale="85000" lnSpcReduction="20000"/>
          </a:bodyPr>
          <a:lstStyle/>
          <a:p>
            <a:pPr>
              <a:buNone/>
            </a:pPr>
            <a:r>
              <a:rPr lang="ru-RU" dirty="0" smtClean="0"/>
              <a:t>	</a:t>
            </a:r>
            <a:r>
              <a:rPr lang="ru-RU" b="1" dirty="0" smtClean="0"/>
              <a:t>«Мы с Митей встречались уже примерно год. Вначале он был такой милый и обхо­дился со мной очень хорошо, но потом от этих золотых дней осталось одно воспоминание. Началось все со случайного вроде бы замечания, что, мол, если бы я его любила, то хотела бы спать с ним. Я, конечно же, его любила и очень хотела ответной любви, поэтому мы стали с ним заниматься сексом. Потом он захотел, чтобы я помогала ему платить по его счетам, потому что он учился в колледже, а я работала. Пришлось мне снова </a:t>
            </a:r>
            <a:endParaRPr lang="ru-RU"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40768"/>
            <a:ext cx="8229600" cy="4785395"/>
          </a:xfrm>
        </p:spPr>
        <p:txBody>
          <a:bodyPr>
            <a:normAutofit fontScale="92500" lnSpcReduction="10000"/>
          </a:bodyPr>
          <a:lstStyle/>
          <a:p>
            <a:pPr>
              <a:buNone/>
            </a:pPr>
            <a:r>
              <a:rPr lang="ru-RU" dirty="0" smtClean="0"/>
              <a:t>	</a:t>
            </a:r>
            <a:r>
              <a:rPr lang="ru-RU" b="1" dirty="0" smtClean="0"/>
              <a:t>доказывать ему свою любовь, к тому же я очень боялась, что он меня разлюбит. Потом он начал говорить мне всякие неприятные вещи насчет того, как я выгляжу: «Если хочешь, чтобы я с тобой появлялся на людях, приведи себя в порядок... Прекрати объедаться - думаешь, мне приятно, когда друзья видят меня с такой толстухой?.. Во что это ты вырядилась? Не будешь нормально одеваться, я себе найду другую девчонку». </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Наверное, я все это терпела потому, что боялась, что больше на меня никто не обратит внимания - кому я нужна, такая толстая? Что ж, если такова цена любви, значит, я буду ее платить. Мне кажется, без него я не смогу жить».</a:t>
            </a:r>
          </a:p>
          <a:p>
            <a:pPr>
              <a:buNone/>
            </a:pPr>
            <a:endParaRPr lang="ru-RU" b="1" dirty="0" smtClean="0"/>
          </a:p>
          <a:p>
            <a:pPr algn="r">
              <a:buNone/>
            </a:pPr>
            <a:r>
              <a:rPr lang="ru-RU" b="1" dirty="0" smtClean="0"/>
              <a:t>Анна (19 лет)</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4000" b="1" dirty="0" smtClean="0"/>
              <a:t>Вопрос:</a:t>
            </a:r>
          </a:p>
          <a:p>
            <a:pPr>
              <a:buNone/>
            </a:pPr>
            <a:endParaRPr lang="ru-RU" sz="4000" b="1" dirty="0" smtClean="0"/>
          </a:p>
          <a:p>
            <a:pPr algn="ctr">
              <a:buNone/>
            </a:pPr>
            <a:r>
              <a:rPr lang="ru-RU" sz="4000" b="1" dirty="0" smtClean="0"/>
              <a:t>	</a:t>
            </a:r>
            <a:r>
              <a:rPr lang="ru-RU" sz="4000" b="1" dirty="0" smtClean="0">
                <a:ln>
                  <a:solidFill>
                    <a:schemeClr val="tx1"/>
                  </a:solidFill>
                </a:ln>
                <a:solidFill>
                  <a:srgbClr val="C00000"/>
                </a:solidFill>
              </a:rPr>
              <a:t>Если бы Анна была уверена в себе, позволила бы она так с собой обращаться? </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Другой пример неверной самооценки</a:t>
            </a:r>
            <a:endParaRPr lang="ru-RU" b="1" dirty="0"/>
          </a:p>
        </p:txBody>
      </p:sp>
      <p:sp>
        <p:nvSpPr>
          <p:cNvPr id="3" name="Содержимое 2"/>
          <p:cNvSpPr>
            <a:spLocks noGrp="1"/>
          </p:cNvSpPr>
          <p:nvPr>
            <p:ph idx="1"/>
          </p:nvPr>
        </p:nvSpPr>
        <p:spPr>
          <a:xfrm>
            <a:off x="457200" y="1600200"/>
            <a:ext cx="8229600" cy="5257800"/>
          </a:xfrm>
        </p:spPr>
        <p:txBody>
          <a:bodyPr/>
          <a:lstStyle/>
          <a:p>
            <a:pPr>
              <a:buNone/>
            </a:pPr>
            <a:r>
              <a:rPr lang="ru-RU" b="1" dirty="0" smtClean="0"/>
              <a:t>	«Я с детства участвовала в парадах красавиц и прилагала огромные усилия, чтобы всегда оставаться тоненькой и изящной. Я морила себя голодом, худела все больше и больше, но мне все казалось мало. Худоба сделалась моим вторым «я», и мне всегда было страшно думать, что случится, если вдруг я начну набирать вес».</a:t>
            </a:r>
          </a:p>
          <a:p>
            <a:pPr algn="r">
              <a:buNone/>
            </a:pPr>
            <a:r>
              <a:rPr lang="ru-RU" b="1" dirty="0" smtClean="0"/>
              <a:t>Рита</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ln>
                  <a:solidFill>
                    <a:schemeClr val="tx1"/>
                  </a:solidFill>
                </a:ln>
                <a:latin typeface="Arial Black" pitchFamily="34" charset="0"/>
              </a:rPr>
              <a:t>Кого вы видите, когда смотритесь в зеркало?</a:t>
            </a:r>
            <a:endParaRPr lang="ru-RU" dirty="0">
              <a:ln>
                <a:solidFill>
                  <a:schemeClr val="tx1"/>
                </a:solidFill>
              </a:ln>
              <a:latin typeface="Arial Black" pitchFamily="34" charset="0"/>
            </a:endParaRPr>
          </a:p>
        </p:txBody>
      </p:sp>
      <p:sp>
        <p:nvSpPr>
          <p:cNvPr id="7" name="Содержимое 6"/>
          <p:cNvSpPr>
            <a:spLocks noGrp="1"/>
          </p:cNvSpPr>
          <p:nvPr>
            <p:ph sz="half" idx="2"/>
          </p:nvPr>
        </p:nvSpPr>
        <p:spPr>
          <a:xfrm>
            <a:off x="4644008" y="2132856"/>
            <a:ext cx="4254624" cy="3057203"/>
          </a:xfrm>
        </p:spPr>
        <p:txBody>
          <a:bodyPr>
            <a:normAutofit fontScale="92500"/>
          </a:bodyPr>
          <a:lstStyle/>
          <a:p>
            <a:pPr>
              <a:buNone/>
            </a:pPr>
            <a:r>
              <a:rPr lang="ru-RU" b="1" i="1" dirty="0" smtClean="0">
                <a:solidFill>
                  <a:schemeClr val="tx1"/>
                </a:solidFill>
              </a:rPr>
              <a:t>	</a:t>
            </a:r>
            <a:r>
              <a:rPr lang="ru-RU" sz="3200" b="1" i="1" dirty="0" smtClean="0">
                <a:solidFill>
                  <a:schemeClr val="tx1"/>
                </a:solidFill>
              </a:rPr>
              <a:t>То, что вы видите в зеркале, имеет самое непосредственное отношение к тому, </a:t>
            </a:r>
            <a:r>
              <a:rPr lang="ru-RU" sz="3200" b="1" i="1" dirty="0" smtClean="0">
                <a:solidFill>
                  <a:srgbClr val="C00000"/>
                </a:solidFill>
              </a:rPr>
              <a:t>что происходит у вас в сердце</a:t>
            </a:r>
            <a:r>
              <a:rPr lang="ru-RU" sz="3200" b="1" i="1" dirty="0" smtClean="0">
                <a:solidFill>
                  <a:schemeClr val="tx1"/>
                </a:solidFill>
              </a:rPr>
              <a:t>.</a:t>
            </a:r>
            <a:endParaRPr lang="ru-RU" dirty="0"/>
          </a:p>
        </p:txBody>
      </p:sp>
      <p:pic>
        <p:nvPicPr>
          <p:cNvPr id="1027" name="Picture 3" descr="F:\Мои документы\Мои рисунки\приколы\Копия 39.JPG"/>
          <p:cNvPicPr>
            <a:picLocks noGrp="1" noChangeAspect="1" noChangeArrowheads="1"/>
          </p:cNvPicPr>
          <p:nvPr>
            <p:ph sz="half" idx="1"/>
          </p:nvPr>
        </p:nvPicPr>
        <p:blipFill>
          <a:blip r:embed="rId3" cstate="print"/>
          <a:srcRect t="16542"/>
          <a:stretch>
            <a:fillRect/>
          </a:stretch>
        </p:blipFill>
        <p:spPr bwMode="auto">
          <a:xfrm>
            <a:off x="611560" y="1772816"/>
            <a:ext cx="3527472" cy="42484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251520" y="1484784"/>
            <a:ext cx="3365827" cy="4525963"/>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4" cstate="print"/>
          <a:srcRect t="6383"/>
          <a:stretch>
            <a:fillRect/>
          </a:stretch>
        </p:blipFill>
        <p:spPr bwMode="auto">
          <a:xfrm>
            <a:off x="3275856" y="116632"/>
            <a:ext cx="5343752" cy="3744416"/>
          </a:xfrm>
          <a:prstGeom prst="rect">
            <a:avLst/>
          </a:prstGeom>
          <a:noFill/>
          <a:ln w="9525">
            <a:noFill/>
            <a:miter lim="800000"/>
            <a:headEnd/>
            <a:tailEnd/>
          </a:ln>
        </p:spPr>
      </p:pic>
      <p:sp>
        <p:nvSpPr>
          <p:cNvPr id="9" name="TextBox 8"/>
          <p:cNvSpPr txBox="1"/>
          <p:nvPr/>
        </p:nvSpPr>
        <p:spPr>
          <a:xfrm>
            <a:off x="3779912" y="4077072"/>
            <a:ext cx="4896543" cy="1938992"/>
          </a:xfrm>
          <a:prstGeom prst="rect">
            <a:avLst/>
          </a:prstGeom>
          <a:noFill/>
        </p:spPr>
        <p:txBody>
          <a:bodyPr wrap="square" rtlCol="0">
            <a:spAutoFit/>
          </a:bodyPr>
          <a:lstStyle/>
          <a:p>
            <a:pPr algn="ctr"/>
            <a:r>
              <a:rPr lang="ru-RU" sz="2000" b="1" dirty="0" smtClean="0"/>
              <a:t>Примерно такие же ощущения испытывают люди, страдающие так называемой неврогенной </a:t>
            </a:r>
            <a:r>
              <a:rPr lang="ru-RU" sz="2000" b="1" dirty="0" err="1" smtClean="0"/>
              <a:t>анорексией</a:t>
            </a:r>
            <a:r>
              <a:rPr lang="ru-RU" sz="2000" b="1" dirty="0" smtClean="0"/>
              <a:t>: в их сознании собственное тело перестает быть достаточно привлекательным, и они начинают его «исправлять».</a:t>
            </a:r>
            <a:endParaRPr lang="ru-RU"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16016" y="2636912"/>
            <a:ext cx="4038600" cy="3701008"/>
          </a:xfrm>
        </p:spPr>
        <p:txBody>
          <a:bodyPr/>
          <a:lstStyle/>
          <a:p>
            <a:pPr>
              <a:buNone/>
            </a:pPr>
            <a:r>
              <a:rPr lang="ru-RU" dirty="0" smtClean="0">
                <a:solidFill>
                  <a:schemeClr val="tx1"/>
                </a:solidFill>
              </a:rPr>
              <a:t>	</a:t>
            </a:r>
            <a:r>
              <a:rPr lang="ru-RU" b="1" dirty="0" smtClean="0">
                <a:solidFill>
                  <a:schemeClr val="tx1"/>
                </a:solidFill>
              </a:rPr>
              <a:t>Упорное стремление к похуданию сочетается с паническим страхом увеличения массы тела – </a:t>
            </a:r>
            <a:r>
              <a:rPr lang="ru-RU" b="1" dirty="0" smtClean="0">
                <a:solidFill>
                  <a:srgbClr val="C00000"/>
                </a:solidFill>
              </a:rPr>
              <a:t>собственного истощения больной человек не замечает.</a:t>
            </a:r>
            <a:endParaRPr lang="ru-RU" b="1" dirty="0">
              <a:solidFill>
                <a:srgbClr val="C00000"/>
              </a:solidFill>
            </a:endParaRPr>
          </a:p>
        </p:txBody>
      </p:sp>
      <p:pic>
        <p:nvPicPr>
          <p:cNvPr id="5" name="Picture 3"/>
          <p:cNvPicPr>
            <a:picLocks noGrp="1" noChangeAspect="1" noChangeArrowheads="1"/>
          </p:cNvPicPr>
          <p:nvPr>
            <p:ph sz="half" idx="1"/>
          </p:nvPr>
        </p:nvPicPr>
        <p:blipFill>
          <a:blip r:embed="rId3" cstate="print"/>
          <a:srcRect/>
          <a:stretch>
            <a:fillRect/>
          </a:stretch>
        </p:blipFill>
        <p:spPr bwMode="auto">
          <a:xfrm>
            <a:off x="323528" y="867194"/>
            <a:ext cx="4506138" cy="3870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p:txBody>
          <a:bodyPr>
            <a:normAutofit fontScale="77500" lnSpcReduction="20000"/>
          </a:bodyPr>
          <a:lstStyle/>
          <a:p>
            <a:r>
              <a:rPr lang="ru-RU" dirty="0" smtClean="0">
                <a:solidFill>
                  <a:schemeClr val="tx1"/>
                </a:solidFill>
              </a:rPr>
              <a:t>Масса тела у </a:t>
            </a:r>
            <a:r>
              <a:rPr lang="ru-RU" dirty="0" err="1" smtClean="0">
                <a:solidFill>
                  <a:schemeClr val="tx1"/>
                </a:solidFill>
              </a:rPr>
              <a:t>аноректика</a:t>
            </a:r>
            <a:r>
              <a:rPr lang="ru-RU" dirty="0" smtClean="0">
                <a:solidFill>
                  <a:schemeClr val="tx1"/>
                </a:solidFill>
              </a:rPr>
              <a:t> снижается на 20% и более...</a:t>
            </a:r>
          </a:p>
          <a:p>
            <a:r>
              <a:rPr lang="ru-RU" dirty="0" smtClean="0">
                <a:solidFill>
                  <a:schemeClr val="tx1"/>
                </a:solidFill>
              </a:rPr>
              <a:t>От недостатка питания развиваются такие явления, как атрофия мышц – больной становится похож на скелет, обтянутый кожей;</a:t>
            </a:r>
          </a:p>
          <a:p>
            <a:r>
              <a:rPr lang="ru-RU" dirty="0" smtClean="0">
                <a:solidFill>
                  <a:schemeClr val="tx1"/>
                </a:solidFill>
              </a:rPr>
              <a:t> выпадают волосы и зубы, </a:t>
            </a:r>
          </a:p>
          <a:p>
            <a:r>
              <a:rPr lang="ru-RU" dirty="0" smtClean="0">
                <a:solidFill>
                  <a:schemeClr val="tx1"/>
                </a:solidFill>
              </a:rPr>
              <a:t>вымывается кальций из костей, </a:t>
            </a:r>
          </a:p>
          <a:p>
            <a:r>
              <a:rPr lang="ru-RU" dirty="0" smtClean="0">
                <a:solidFill>
                  <a:schemeClr val="tx1"/>
                </a:solidFill>
              </a:rPr>
              <a:t>перестает работать кишечник, </a:t>
            </a:r>
          </a:p>
          <a:p>
            <a:r>
              <a:rPr lang="ru-RU" dirty="0" smtClean="0">
                <a:solidFill>
                  <a:schemeClr val="tx1"/>
                </a:solidFill>
              </a:rPr>
              <a:t>могут начаться судороги. </a:t>
            </a:r>
          </a:p>
          <a:p>
            <a:r>
              <a:rPr lang="ru-RU" dirty="0" smtClean="0">
                <a:solidFill>
                  <a:schemeClr val="tx1"/>
                </a:solidFill>
              </a:rPr>
              <a:t>У женщин прекращаются менструации </a:t>
            </a:r>
            <a:endParaRPr lang="ru-RU" dirty="0"/>
          </a:p>
        </p:txBody>
      </p:sp>
      <p:pic>
        <p:nvPicPr>
          <p:cNvPr id="1028" name="Picture 4"/>
          <p:cNvPicPr>
            <a:picLocks noGrp="1" noChangeAspect="1" noChangeArrowheads="1"/>
          </p:cNvPicPr>
          <p:nvPr>
            <p:ph sz="half" idx="1"/>
          </p:nvPr>
        </p:nvPicPr>
        <p:blipFill>
          <a:blip r:embed="rId3" cstate="print"/>
          <a:srcRect/>
          <a:stretch>
            <a:fillRect/>
          </a:stretch>
        </p:blipFill>
        <p:spPr bwMode="auto">
          <a:xfrm>
            <a:off x="467544" y="404664"/>
            <a:ext cx="3816424" cy="6025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n>
                  <a:solidFill>
                    <a:schemeClr val="tx1"/>
                  </a:solidFill>
                </a:ln>
                <a:latin typeface="Arial Black" pitchFamily="34" charset="0"/>
              </a:rPr>
              <a:t>МЕДИЦИНСКАЯ СТАТИСТИКА</a:t>
            </a:r>
            <a:endParaRPr lang="ru-RU" dirty="0">
              <a:ln>
                <a:solidFill>
                  <a:schemeClr val="tx1"/>
                </a:solidFill>
              </a:ln>
              <a:latin typeface="Arial Black" pitchFamily="34" charset="0"/>
            </a:endParaRPr>
          </a:p>
        </p:txBody>
      </p:sp>
      <p:sp>
        <p:nvSpPr>
          <p:cNvPr id="5" name="Содержимое 4"/>
          <p:cNvSpPr>
            <a:spLocks noGrp="1"/>
          </p:cNvSpPr>
          <p:nvPr>
            <p:ph sz="half" idx="2"/>
          </p:nvPr>
        </p:nvSpPr>
        <p:spPr>
          <a:xfrm>
            <a:off x="467544" y="1844824"/>
            <a:ext cx="4038600" cy="4525963"/>
          </a:xfrm>
        </p:spPr>
        <p:txBody>
          <a:bodyPr>
            <a:normAutofit lnSpcReduction="10000"/>
          </a:bodyPr>
          <a:lstStyle/>
          <a:p>
            <a:r>
              <a:rPr lang="ru-RU" dirty="0" smtClean="0">
                <a:solidFill>
                  <a:schemeClr val="tx1"/>
                </a:solidFill>
              </a:rPr>
              <a:t>выздоравливают 40% больных, </a:t>
            </a:r>
          </a:p>
          <a:p>
            <a:r>
              <a:rPr lang="ru-RU" dirty="0" smtClean="0">
                <a:solidFill>
                  <a:schemeClr val="tx1"/>
                </a:solidFill>
              </a:rPr>
              <a:t>У 30% состояние улучшается, </a:t>
            </a:r>
          </a:p>
          <a:p>
            <a:r>
              <a:rPr lang="ru-RU" dirty="0" smtClean="0">
                <a:solidFill>
                  <a:schemeClr val="tx1"/>
                </a:solidFill>
              </a:rPr>
              <a:t>В 24% случаев болезнь принимает хроническую форму. </a:t>
            </a:r>
          </a:p>
          <a:p>
            <a:r>
              <a:rPr lang="ru-RU" dirty="0" smtClean="0">
                <a:solidFill>
                  <a:schemeClr val="tx1"/>
                </a:solidFill>
              </a:rPr>
              <a:t>6% больных погибают вследствие истощения или самоубийства.</a:t>
            </a:r>
            <a:endParaRPr lang="ru-RU" dirty="0"/>
          </a:p>
        </p:txBody>
      </p:sp>
      <p:pic>
        <p:nvPicPr>
          <p:cNvPr id="2050" name="Picture 2"/>
          <p:cNvPicPr>
            <a:picLocks noGrp="1" noChangeAspect="1" noChangeArrowheads="1"/>
          </p:cNvPicPr>
          <p:nvPr>
            <p:ph sz="half" idx="1"/>
          </p:nvPr>
        </p:nvPicPr>
        <p:blipFill>
          <a:blip r:embed="rId3" cstate="print"/>
          <a:srcRect l="17830" r="23075"/>
          <a:stretch>
            <a:fillRect/>
          </a:stretch>
        </p:blipFill>
        <p:spPr bwMode="auto">
          <a:xfrm>
            <a:off x="4860032" y="1844824"/>
            <a:ext cx="3887831" cy="424448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1196752"/>
            <a:ext cx="8229600" cy="5400600"/>
          </a:xfrm>
        </p:spPr>
        <p:txBody>
          <a:bodyPr>
            <a:normAutofit fontScale="92500" lnSpcReduction="20000"/>
          </a:bodyPr>
          <a:lstStyle/>
          <a:p>
            <a:pPr>
              <a:buNone/>
            </a:pPr>
            <a:r>
              <a:rPr lang="ru-RU" b="1" i="1" dirty="0" smtClean="0"/>
              <a:t>	«Многие обманывают себя, думая, что хорошая внешность и красивое одеяние, создадут им уважение в обществе. Красота состоящая </a:t>
            </a:r>
            <a:r>
              <a:rPr lang="ru-RU" b="1" i="1" u="sng" dirty="0" smtClean="0"/>
              <a:t>лишь во внешнем наряде</a:t>
            </a:r>
            <a:r>
              <a:rPr lang="ru-RU" b="1" i="1" dirty="0" smtClean="0"/>
              <a:t>, непостоянна, на нее нельзя положиться. Но украшение, предлагаемое Христом Своим последователям, никогда не меркнет и не ветшает. Он говорит: “Да будет украшением вашим не внешнее плетение волос, не золотые уборы, но сокровенный сердца человек в нетленной красоте кроткого и молчаливого духа, что драгоценно перед Богом». </a:t>
            </a:r>
          </a:p>
          <a:p>
            <a:pPr algn="r">
              <a:buNone/>
            </a:pPr>
            <a:r>
              <a:rPr lang="ru-RU" b="1" i="1" dirty="0" smtClean="0"/>
              <a:t>(Вести для молодежи  с.344)</a:t>
            </a:r>
            <a:endParaRPr lang="ru-RU" b="1"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570186"/>
          </a:xfrm>
        </p:spPr>
        <p:txBody>
          <a:bodyPr>
            <a:normAutofit/>
          </a:bodyPr>
          <a:lstStyle/>
          <a:p>
            <a:r>
              <a:rPr lang="ru-RU" sz="3600" dirty="0" smtClean="0">
                <a:latin typeface="Arial Black" pitchFamily="34" charset="0"/>
              </a:rPr>
              <a:t>ПРЕНЕБРЕГАТЬ СВОЕЙ ВНЕШНОСТЬЮ НЕ СЛЕДУЕТ</a:t>
            </a:r>
            <a:endParaRPr lang="ru-RU" sz="3600" dirty="0">
              <a:latin typeface="Arial Black" pitchFamily="34" charset="0"/>
            </a:endParaRPr>
          </a:p>
        </p:txBody>
      </p:sp>
      <p:sp>
        <p:nvSpPr>
          <p:cNvPr id="6" name="Содержимое 5"/>
          <p:cNvSpPr>
            <a:spLocks noGrp="1"/>
          </p:cNvSpPr>
          <p:nvPr>
            <p:ph sz="half" idx="2"/>
          </p:nvPr>
        </p:nvSpPr>
        <p:spPr>
          <a:xfrm>
            <a:off x="3635896" y="2708920"/>
            <a:ext cx="5194920" cy="2520280"/>
          </a:xfrm>
        </p:spPr>
        <p:txBody>
          <a:bodyPr>
            <a:normAutofit lnSpcReduction="10000"/>
          </a:bodyPr>
          <a:lstStyle/>
          <a:p>
            <a:pPr>
              <a:buNone/>
            </a:pPr>
            <a:r>
              <a:rPr lang="ru-RU" dirty="0" smtClean="0">
                <a:solidFill>
                  <a:schemeClr val="tx1"/>
                </a:solidFill>
              </a:rPr>
              <a:t>	</a:t>
            </a:r>
            <a:r>
              <a:rPr lang="ru-RU" b="1" i="1" dirty="0" smtClean="0">
                <a:solidFill>
                  <a:schemeClr val="tx1"/>
                </a:solidFill>
              </a:rPr>
              <a:t>Секрет того, как выглядеть и чувствовать себя наилучшим образом, прост: нужно питаться здоровой пищей и упражнять свое тело. </a:t>
            </a:r>
            <a:endParaRPr lang="ru-RU" b="1" i="1" dirty="0"/>
          </a:p>
        </p:txBody>
      </p:sp>
      <p:pic>
        <p:nvPicPr>
          <p:cNvPr id="7" name="Picture 2" descr="F:\Мои документы\Мои рисунки\люди\женшины\ПРОЗРАЧНЫЕ\5f12c375732f.png"/>
          <p:cNvPicPr>
            <a:picLocks noGrp="1" noChangeAspect="1" noChangeArrowheads="1"/>
          </p:cNvPicPr>
          <p:nvPr>
            <p:ph sz="half" idx="1"/>
          </p:nvPr>
        </p:nvPicPr>
        <p:blipFill>
          <a:blip r:embed="rId3" cstate="print"/>
          <a:srcRect l="68969"/>
          <a:stretch>
            <a:fillRect/>
          </a:stretch>
        </p:blipFill>
        <p:spPr bwMode="auto">
          <a:xfrm>
            <a:off x="1331640" y="1670131"/>
            <a:ext cx="1724600" cy="518786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r>
              <a:rPr lang="ru-RU" sz="3600" dirty="0" smtClean="0">
                <a:latin typeface="Arial Black" pitchFamily="34" charset="0"/>
              </a:rPr>
              <a:t>КОМПЛЕМЕНТ ОТ СОЗДАТЕЛЯ</a:t>
            </a:r>
            <a:endParaRPr lang="ru-RU" sz="3600" dirty="0">
              <a:latin typeface="Arial Black" pitchFamily="34" charset="0"/>
            </a:endParaRPr>
          </a:p>
        </p:txBody>
      </p:sp>
      <p:sp>
        <p:nvSpPr>
          <p:cNvPr id="3" name="Содержимое 2"/>
          <p:cNvSpPr>
            <a:spLocks noGrp="1"/>
          </p:cNvSpPr>
          <p:nvPr>
            <p:ph idx="1"/>
          </p:nvPr>
        </p:nvSpPr>
        <p:spPr>
          <a:xfrm>
            <a:off x="457200" y="1340768"/>
            <a:ext cx="8229600" cy="5400600"/>
          </a:xfrm>
        </p:spPr>
        <p:txBody>
          <a:bodyPr>
            <a:normAutofit fontScale="85000" lnSpcReduction="20000"/>
          </a:bodyPr>
          <a:lstStyle/>
          <a:p>
            <a:pPr>
              <a:buNone/>
            </a:pPr>
            <a:r>
              <a:rPr lang="ru-RU" dirty="0" smtClean="0"/>
              <a:t>	</a:t>
            </a:r>
            <a:r>
              <a:rPr lang="ru-RU" b="1" dirty="0" smtClean="0"/>
              <a:t>«В Песнях песней 4:7 сказано: «Вся ты прекрасна, возлюбленная моя, и пятна нет на тебе!» Бог считает меня красивой! Творец Вселенной, создавший солнце, луну и звезды, называет меня прекрасной! Я никогда не понимала потрясающего смысла этих слов. Если Бог сказал - и возник мир, значит, Его Слово - это власть. Бог сказал: «Да будет свет!» - и стал свет, значит, если Он называет меня прекрасной, то так оно и есть. Наверное, я не сразу привыкну смотреть на себя Его глазами, но так сказал Бог, следовательно, это правда. Если Бог считает меня красивой, значит, то, что думают о моей внешности люди, не так уж важно».</a:t>
            </a:r>
          </a:p>
          <a:p>
            <a:pPr algn="r">
              <a:buNone/>
            </a:pPr>
            <a:r>
              <a:rPr lang="ru-RU" b="1" dirty="0" smtClean="0"/>
              <a:t>Тина (18 лет)</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Мои документы\Мои рисунки\Religion\библия\slovo_pic.jpg"/>
          <p:cNvPicPr>
            <a:picLocks noGrp="1" noChangeAspect="1" noChangeArrowheads="1"/>
          </p:cNvPicPr>
          <p:nvPr>
            <p:ph sz="half" idx="1"/>
          </p:nvPr>
        </p:nvPicPr>
        <p:blipFill>
          <a:blip r:embed="rId3" cstate="print"/>
          <a:srcRect/>
          <a:stretch>
            <a:fillRect/>
          </a:stretch>
        </p:blipFill>
        <p:spPr bwMode="auto">
          <a:xfrm>
            <a:off x="457200" y="1568862"/>
            <a:ext cx="4906888" cy="3898745"/>
          </a:xfrm>
          <a:prstGeom prst="rect">
            <a:avLst/>
          </a:prstGeom>
          <a:ln>
            <a:noFill/>
          </a:ln>
          <a:effectLst>
            <a:softEdge rad="112500"/>
          </a:effectLst>
        </p:spPr>
      </p:pic>
      <p:sp>
        <p:nvSpPr>
          <p:cNvPr id="6" name="Содержимое 5"/>
          <p:cNvSpPr>
            <a:spLocks noGrp="1"/>
          </p:cNvSpPr>
          <p:nvPr>
            <p:ph sz="half" idx="2"/>
          </p:nvPr>
        </p:nvSpPr>
        <p:spPr>
          <a:xfrm>
            <a:off x="4427984" y="1340768"/>
            <a:ext cx="4320480" cy="5517232"/>
          </a:xfrm>
        </p:spPr>
        <p:txBody>
          <a:bodyPr>
            <a:normAutofit fontScale="55000" lnSpcReduction="20000"/>
          </a:bodyPr>
          <a:lstStyle/>
          <a:p>
            <a:pPr algn="r">
              <a:buNone/>
            </a:pPr>
            <a:r>
              <a:rPr lang="ru-RU" sz="3200" dirty="0" smtClean="0"/>
              <a:t>	</a:t>
            </a:r>
            <a:r>
              <a:rPr lang="ru-RU" sz="3800" b="1" dirty="0" smtClean="0"/>
              <a:t>«Ибо Ты устроил внутренности мои и соткал меня во чреве матери моей.</a:t>
            </a:r>
          </a:p>
          <a:p>
            <a:pPr algn="r">
              <a:buNone/>
            </a:pPr>
            <a:r>
              <a:rPr lang="ru-RU" sz="3800" b="1" dirty="0" smtClean="0"/>
              <a:t>	 Славлю Тебя, потому что я дивно устроен. Дивны дела Твои, и душа моя вполне сознает это. </a:t>
            </a:r>
          </a:p>
          <a:p>
            <a:pPr algn="r">
              <a:buNone/>
            </a:pPr>
            <a:r>
              <a:rPr lang="ru-RU" sz="3800" b="1" dirty="0" smtClean="0"/>
              <a:t>	Не сокрыты были от Тебя кости мои, когда я созидаем был в тайне, образуем был во глубине утробы. </a:t>
            </a:r>
          </a:p>
          <a:p>
            <a:pPr algn="r">
              <a:buNone/>
            </a:pPr>
            <a:r>
              <a:rPr lang="ru-RU" sz="3800" b="1" dirty="0" smtClean="0"/>
              <a:t>	Зародыш мой видели очи Твои; в Твоей книге записаны все дни, для меня назначенные, когда ни одного из них еще не было».</a:t>
            </a:r>
          </a:p>
          <a:p>
            <a:pPr algn="r">
              <a:buNone/>
            </a:pPr>
            <a:r>
              <a:rPr lang="ru-RU" sz="3800" b="1" dirty="0" smtClean="0"/>
              <a:t>	</a:t>
            </a:r>
            <a:endParaRPr lang="ru-RU" sz="3400" b="1" dirty="0" smtClean="0"/>
          </a:p>
          <a:p>
            <a:pPr algn="r">
              <a:buNone/>
            </a:pPr>
            <a:r>
              <a:rPr lang="ru-RU" sz="3400" b="1" dirty="0" smtClean="0"/>
              <a:t>Пс.138:13-16</a:t>
            </a:r>
            <a:endParaRPr lang="ru-RU" sz="3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i="1" dirty="0" smtClean="0"/>
              <a:t>Запишите имена женщин, которыми вы восхищаетесь</a:t>
            </a:r>
            <a:endParaRPr lang="ru-RU" sz="4000" b="1" i="1" dirty="0"/>
          </a:p>
        </p:txBody>
      </p:sp>
      <p:sp>
        <p:nvSpPr>
          <p:cNvPr id="4" name="Содержимое 3"/>
          <p:cNvSpPr>
            <a:spLocks noGrp="1"/>
          </p:cNvSpPr>
          <p:nvPr>
            <p:ph sz="half" idx="1"/>
          </p:nvPr>
        </p:nvSpPr>
        <p:spPr>
          <a:xfrm>
            <a:off x="467544" y="1772816"/>
            <a:ext cx="4038600" cy="4525963"/>
          </a:xfrm>
        </p:spPr>
        <p:txBody>
          <a:bodyPr>
            <a:normAutofit fontScale="85000" lnSpcReduction="20000"/>
          </a:bodyPr>
          <a:lstStyle/>
          <a:p>
            <a:r>
              <a:rPr lang="ru-RU" dirty="0" smtClean="0">
                <a:solidFill>
                  <a:schemeClr val="tx1"/>
                </a:solidFill>
              </a:rPr>
              <a:t>Чем поразили вас женщины, которых вы занесли в свой список? </a:t>
            </a:r>
          </a:p>
          <a:p>
            <a:r>
              <a:rPr lang="ru-RU" dirty="0" smtClean="0">
                <a:solidFill>
                  <a:schemeClr val="tx1"/>
                </a:solidFill>
              </a:rPr>
              <a:t>Какой вклад внесла каждая из них в общественную или в вашу собственную жизнь? </a:t>
            </a:r>
          </a:p>
          <a:p>
            <a:r>
              <a:rPr lang="ru-RU" dirty="0" smtClean="0">
                <a:solidFill>
                  <a:schemeClr val="tx1"/>
                </a:solidFill>
              </a:rPr>
              <a:t>Что вас так восхищает в них - физическая привлекательность, вес, или красота их поступков и ценность вклада, который они внесли в жизнь других людей?</a:t>
            </a:r>
          </a:p>
          <a:p>
            <a:endParaRPr lang="ru-RU" dirty="0"/>
          </a:p>
        </p:txBody>
      </p:sp>
      <p:sp>
        <p:nvSpPr>
          <p:cNvPr id="5" name="Содержимое 4"/>
          <p:cNvSpPr>
            <a:spLocks noGrp="1"/>
          </p:cNvSpPr>
          <p:nvPr>
            <p:ph sz="half" idx="2"/>
          </p:nvPr>
        </p:nvSpPr>
        <p:spPr>
          <a:xfrm>
            <a:off x="4644008" y="1844824"/>
            <a:ext cx="4038600" cy="4525963"/>
          </a:xfrm>
        </p:spPr>
        <p:txBody>
          <a:bodyPr>
            <a:normAutofit fontScale="85000" lnSpcReduction="20000"/>
          </a:bodyPr>
          <a:lstStyle/>
          <a:p>
            <a:r>
              <a:rPr lang="ru-RU" dirty="0" smtClean="0">
                <a:solidFill>
                  <a:schemeClr val="tx1"/>
                </a:solidFill>
              </a:rPr>
              <a:t>А что вы скажете о себе?</a:t>
            </a:r>
          </a:p>
          <a:p>
            <a:pPr>
              <a:buNone/>
            </a:pPr>
            <a:r>
              <a:rPr lang="ru-RU" dirty="0" smtClean="0">
                <a:solidFill>
                  <a:schemeClr val="tx1"/>
                </a:solidFill>
              </a:rPr>
              <a:t> </a:t>
            </a:r>
          </a:p>
          <a:p>
            <a:r>
              <a:rPr lang="ru-RU" dirty="0" smtClean="0">
                <a:solidFill>
                  <a:schemeClr val="tx1"/>
                </a:solidFill>
              </a:rPr>
              <a:t>Чем бы вы хотели запомниться людям?</a:t>
            </a:r>
          </a:p>
          <a:p>
            <a:pPr>
              <a:buNone/>
            </a:pPr>
            <a:r>
              <a:rPr lang="ru-RU" dirty="0" smtClean="0">
                <a:solidFill>
                  <a:schemeClr val="tx1"/>
                </a:solidFill>
              </a:rPr>
              <a:t> </a:t>
            </a:r>
          </a:p>
          <a:p>
            <a:r>
              <a:rPr lang="ru-RU" dirty="0" smtClean="0">
                <a:solidFill>
                  <a:schemeClr val="tx1"/>
                </a:solidFill>
              </a:rPr>
              <a:t>Одержимостью собственным внешним видом и весом или страстным желанием любить людей и служить им?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56792"/>
            <a:ext cx="8229600" cy="3226370"/>
          </a:xfrm>
        </p:spPr>
        <p:txBody>
          <a:bodyPr>
            <a:normAutofit/>
          </a:bodyPr>
          <a:lstStyle/>
          <a:p>
            <a:r>
              <a:rPr lang="ru-RU" sz="6000" dirty="0" smtClean="0">
                <a:ln>
                  <a:solidFill>
                    <a:schemeClr val="tx1"/>
                  </a:solidFill>
                </a:ln>
                <a:solidFill>
                  <a:srgbClr val="C00000"/>
                </a:solidFill>
                <a:latin typeface="Arial Black" pitchFamily="34" charset="0"/>
              </a:rPr>
              <a:t>Чем вы хотели бы заполнить свою жизнь?</a:t>
            </a:r>
            <a:endParaRPr lang="ru-RU" sz="6000" dirty="0">
              <a:ln>
                <a:solidFill>
                  <a:schemeClr val="tx1"/>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ru-RU" sz="3600" dirty="0" smtClean="0">
                <a:ln>
                  <a:solidFill>
                    <a:schemeClr val="tx1"/>
                  </a:solidFill>
                </a:ln>
                <a:latin typeface="Arial Black" pitchFamily="34" charset="0"/>
              </a:rPr>
              <a:t>ВЫ – ОДНО ИЗ ПРЕКРАСНЫХ БОЖЬИХ ТВОРЕНИЙ !!!</a:t>
            </a:r>
            <a:endParaRPr lang="ru-RU" sz="3600" dirty="0">
              <a:ln>
                <a:solidFill>
                  <a:schemeClr val="tx1"/>
                </a:solidFill>
              </a:ln>
              <a:latin typeface="Arial Black" pitchFamily="34" charset="0"/>
            </a:endParaRPr>
          </a:p>
        </p:txBody>
      </p:sp>
      <p:pic>
        <p:nvPicPr>
          <p:cNvPr id="3074" name="Picture 2" descr="F:\Мои документы\Мои рисунки\люди\женшины\ПРОЗРАЧНЫЕ\1796228e13e3.png"/>
          <p:cNvPicPr>
            <a:picLocks noChangeAspect="1" noChangeArrowheads="1"/>
          </p:cNvPicPr>
          <p:nvPr/>
        </p:nvPicPr>
        <p:blipFill>
          <a:blip r:embed="rId3" cstate="print"/>
          <a:srcRect/>
          <a:stretch>
            <a:fillRect/>
          </a:stretch>
        </p:blipFill>
        <p:spPr bwMode="auto">
          <a:xfrm>
            <a:off x="2987824" y="1628800"/>
            <a:ext cx="3168352" cy="3425553"/>
          </a:xfrm>
          <a:prstGeom prst="rect">
            <a:avLst/>
          </a:prstGeom>
          <a:noFill/>
        </p:spPr>
      </p:pic>
      <p:sp>
        <p:nvSpPr>
          <p:cNvPr id="5" name="TextBox 4"/>
          <p:cNvSpPr txBox="1"/>
          <p:nvPr/>
        </p:nvSpPr>
        <p:spPr>
          <a:xfrm>
            <a:off x="323528" y="2636912"/>
            <a:ext cx="2664296" cy="1569660"/>
          </a:xfrm>
          <a:prstGeom prst="rect">
            <a:avLst/>
          </a:prstGeom>
          <a:noFill/>
        </p:spPr>
        <p:txBody>
          <a:bodyPr wrap="square" rtlCol="0">
            <a:spAutoFit/>
          </a:bodyPr>
          <a:lstStyle/>
          <a:p>
            <a:pPr algn="ctr"/>
            <a:r>
              <a:rPr lang="ru-RU" sz="3200" b="1" dirty="0" smtClean="0"/>
              <a:t>«Ненавижу свою внешность!»</a:t>
            </a:r>
            <a:endParaRPr lang="ru-RU" sz="3200" dirty="0"/>
          </a:p>
        </p:txBody>
      </p:sp>
      <p:sp>
        <p:nvSpPr>
          <p:cNvPr id="6" name="TextBox 5"/>
          <p:cNvSpPr txBox="1"/>
          <p:nvPr/>
        </p:nvSpPr>
        <p:spPr>
          <a:xfrm>
            <a:off x="6156176" y="2708920"/>
            <a:ext cx="2736305" cy="1569660"/>
          </a:xfrm>
          <a:prstGeom prst="rect">
            <a:avLst/>
          </a:prstGeom>
          <a:noFill/>
        </p:spPr>
        <p:txBody>
          <a:bodyPr wrap="square" rtlCol="0">
            <a:spAutoFit/>
          </a:bodyPr>
          <a:lstStyle/>
          <a:p>
            <a:pPr algn="ctr"/>
            <a:r>
              <a:rPr lang="ru-RU" sz="3200" b="1" dirty="0" smtClean="0"/>
              <a:t>«Посмотрите, какая я классная!» </a:t>
            </a:r>
            <a:endParaRPr lang="ru-RU" sz="3200" dirty="0"/>
          </a:p>
        </p:txBody>
      </p:sp>
      <p:sp>
        <p:nvSpPr>
          <p:cNvPr id="7" name="TextBox 6"/>
          <p:cNvSpPr txBox="1"/>
          <p:nvPr/>
        </p:nvSpPr>
        <p:spPr>
          <a:xfrm>
            <a:off x="1259632" y="5229200"/>
            <a:ext cx="6336704" cy="1200329"/>
          </a:xfrm>
          <a:prstGeom prst="rect">
            <a:avLst/>
          </a:prstGeom>
          <a:noFill/>
        </p:spPr>
        <p:txBody>
          <a:bodyPr wrap="square" rtlCol="0">
            <a:spAutoFit/>
          </a:bodyPr>
          <a:lstStyle/>
          <a:p>
            <a:pPr algn="ctr"/>
            <a:r>
              <a:rPr lang="ru-RU" sz="2400" b="1" dirty="0" smtClean="0">
                <a:ln>
                  <a:solidFill>
                    <a:schemeClr val="tx1"/>
                  </a:solidFill>
                </a:ln>
                <a:solidFill>
                  <a:srgbClr val="B95E03"/>
                </a:solidFill>
                <a:latin typeface="Arial Black" pitchFamily="34" charset="0"/>
              </a:rPr>
              <a:t>ЛЮБАЯ ИЗ ДВУХ КРАЙНОСТЕЙ ОЧЕНЬ СКОРО ВЫВЕДЕТ ВАС НА ПУТЬ ПАДЕНИЯ.</a:t>
            </a:r>
            <a:endParaRPr lang="ru-RU" sz="2400" dirty="0">
              <a:ln>
                <a:solidFill>
                  <a:schemeClr val="tx1"/>
                </a:solidFill>
              </a:ln>
              <a:solidFill>
                <a:srgbClr val="B95E03"/>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83568" y="188640"/>
            <a:ext cx="7704856" cy="1584176"/>
          </a:xfrm>
          <a:solidFill>
            <a:schemeClr val="bg1">
              <a:alpha val="40000"/>
            </a:schemeClr>
          </a:solidFill>
        </p:spPr>
        <p:txBody>
          <a:bodyPr>
            <a:normAutofit fontScale="92500" lnSpcReduction="20000"/>
          </a:bodyPr>
          <a:lstStyle/>
          <a:p>
            <a:pPr>
              <a:buNone/>
            </a:pPr>
            <a:r>
              <a:rPr lang="ru-RU" dirty="0" smtClean="0"/>
              <a:t>	</a:t>
            </a:r>
            <a:r>
              <a:rPr lang="ru-RU" sz="4300" b="1" i="1" dirty="0" smtClean="0"/>
              <a:t>«…возлюби ближнего твоего, как самого себя». </a:t>
            </a:r>
            <a:endParaRPr lang="ru-RU" sz="3200" b="1" i="1" dirty="0" smtClean="0"/>
          </a:p>
          <a:p>
            <a:pPr algn="r">
              <a:buNone/>
            </a:pPr>
            <a:r>
              <a:rPr lang="ru-RU" sz="3200" b="1" i="1" dirty="0" smtClean="0"/>
              <a:t>Мф.22:39 </a:t>
            </a:r>
            <a:endParaRPr lang="ru-RU" sz="3200" b="1" i="1" dirty="0"/>
          </a:p>
        </p:txBody>
      </p:sp>
      <p:pic>
        <p:nvPicPr>
          <p:cNvPr id="5" name="Picture 2" descr="F:\Мои документы\Мои рисунки\люди\женшины\ПРОЗРАЧНЫЕ\1796228e13e3.png"/>
          <p:cNvPicPr>
            <a:picLocks noChangeAspect="1" noChangeArrowheads="1"/>
          </p:cNvPicPr>
          <p:nvPr/>
        </p:nvPicPr>
        <p:blipFill>
          <a:blip r:embed="rId3" cstate="print"/>
          <a:srcRect/>
          <a:stretch>
            <a:fillRect/>
          </a:stretch>
        </p:blipFill>
        <p:spPr bwMode="auto">
          <a:xfrm>
            <a:off x="2987824" y="1628800"/>
            <a:ext cx="3168352" cy="3425553"/>
          </a:xfrm>
          <a:prstGeom prst="rect">
            <a:avLst/>
          </a:prstGeom>
          <a:noFill/>
        </p:spPr>
      </p:pic>
      <p:sp>
        <p:nvSpPr>
          <p:cNvPr id="6" name="TextBox 5"/>
          <p:cNvSpPr txBox="1"/>
          <p:nvPr/>
        </p:nvSpPr>
        <p:spPr>
          <a:xfrm>
            <a:off x="611560" y="5157192"/>
            <a:ext cx="7992888" cy="1384995"/>
          </a:xfrm>
          <a:prstGeom prst="rect">
            <a:avLst/>
          </a:prstGeom>
          <a:noFill/>
        </p:spPr>
        <p:txBody>
          <a:bodyPr wrap="square" rtlCol="0">
            <a:spAutoFit/>
          </a:bodyPr>
          <a:lstStyle/>
          <a:p>
            <a:pPr algn="ctr"/>
            <a:r>
              <a:rPr lang="ru-RU" sz="2800" b="1" i="1" dirty="0" smtClean="0"/>
              <a:t>«Я люблю себя, потому что меня создал Бог, и с каждым днем я становлюсь все красивее, потому что все больше похожу на Иисуса».</a:t>
            </a:r>
            <a:endParaRPr lang="ru-RU"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2"/>
          </p:nvPr>
        </p:nvSpPr>
        <p:spPr/>
        <p:txBody>
          <a:bodyPr/>
          <a:lstStyle/>
          <a:p>
            <a:pPr>
              <a:buNone/>
            </a:pPr>
            <a:r>
              <a:rPr lang="ru-RU" dirty="0" smtClean="0">
                <a:solidFill>
                  <a:schemeClr val="tx1"/>
                </a:solidFill>
              </a:rPr>
              <a:t> Вы увидите, что в вашей жизни есть цель, которая способна доставлять куда большую радость, чем заветная циферка на весах.</a:t>
            </a:r>
          </a:p>
          <a:p>
            <a:pPr>
              <a:buNone/>
            </a:pPr>
            <a:endParaRPr lang="ru-RU" dirty="0"/>
          </a:p>
        </p:txBody>
      </p:sp>
      <p:pic>
        <p:nvPicPr>
          <p:cNvPr id="15" name="Picture 3" descr="F:\Мои документы\Мои рисунки\приколы\Копия 39.JPG"/>
          <p:cNvPicPr>
            <a:picLocks noGrp="1" noChangeAspect="1" noChangeArrowheads="1"/>
          </p:cNvPicPr>
          <p:nvPr>
            <p:ph sz="half" idx="1"/>
          </p:nvPr>
        </p:nvPicPr>
        <p:blipFill>
          <a:blip r:embed="rId3" cstate="print"/>
          <a:srcRect t="16542"/>
          <a:stretch>
            <a:fillRect/>
          </a:stretch>
        </p:blipFill>
        <p:spPr bwMode="auto">
          <a:xfrm>
            <a:off x="395536" y="1484784"/>
            <a:ext cx="3758183" cy="45263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Заголовок 1"/>
          <p:cNvSpPr>
            <a:spLocks noGrp="1"/>
          </p:cNvSpPr>
          <p:nvPr>
            <p:ph type="title"/>
          </p:nvPr>
        </p:nvSpPr>
        <p:spPr>
          <a:xfrm>
            <a:off x="539552" y="188640"/>
            <a:ext cx="8229600" cy="1143000"/>
          </a:xfrm>
        </p:spPr>
        <p:txBody>
          <a:bodyPr>
            <a:normAutofit fontScale="90000"/>
          </a:bodyPr>
          <a:lstStyle/>
          <a:p>
            <a:r>
              <a:rPr lang="ru-RU" sz="3600" dirty="0" smtClean="0">
                <a:latin typeface="Arial Black" pitchFamily="34" charset="0"/>
              </a:rPr>
              <a:t>КОГДА ЗЕРКАЛО СТАНЕТ ВАШИМ ДРУГОМ….</a:t>
            </a:r>
            <a:endParaRPr lang="ru-RU" sz="3600" dirty="0">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628800"/>
            <a:ext cx="4392488" cy="4525963"/>
          </a:xfrm>
        </p:spPr>
        <p:txBody>
          <a:bodyPr/>
          <a:lstStyle/>
          <a:p>
            <a:pPr>
              <a:buNone/>
            </a:pPr>
            <a:r>
              <a:rPr lang="ru-RU" b="1" dirty="0" smtClean="0"/>
              <a:t>	</a:t>
            </a:r>
            <a:r>
              <a:rPr lang="ru-RU" sz="3200" dirty="0" smtClean="0">
                <a:ln>
                  <a:solidFill>
                    <a:schemeClr val="tx1"/>
                  </a:solidFill>
                </a:ln>
                <a:solidFill>
                  <a:srgbClr val="00B050"/>
                </a:solidFill>
                <a:latin typeface="Arial Black" pitchFamily="34" charset="0"/>
              </a:rPr>
              <a:t>«Вся ты прекрасна, возлюбленная моя, и пятна нет на тебе!» </a:t>
            </a:r>
          </a:p>
          <a:p>
            <a:pPr algn="r">
              <a:buNone/>
            </a:pPr>
            <a:r>
              <a:rPr lang="ru-RU" sz="3200" dirty="0" smtClean="0">
                <a:ln>
                  <a:solidFill>
                    <a:schemeClr val="tx1"/>
                  </a:solidFill>
                </a:ln>
                <a:solidFill>
                  <a:srgbClr val="00B050"/>
                </a:solidFill>
                <a:latin typeface="Arial Black" pitchFamily="34" charset="0"/>
              </a:rPr>
              <a:t>П.П. 4:7 </a:t>
            </a:r>
            <a:endParaRPr lang="ru-RU" sz="2400" dirty="0">
              <a:ln>
                <a:solidFill>
                  <a:schemeClr val="tx1"/>
                </a:solidFill>
              </a:ln>
              <a:solidFill>
                <a:srgbClr val="00B050"/>
              </a:solidFill>
              <a:latin typeface="Arial Black" pitchFamily="34" charset="0"/>
            </a:endParaRPr>
          </a:p>
        </p:txBody>
      </p:sp>
      <p:pic>
        <p:nvPicPr>
          <p:cNvPr id="4098" name="Picture 2" descr="F:\Мои документы\Мои рисунки\Religion\Натан Грин\My FriendsA.jpg"/>
          <p:cNvPicPr>
            <a:picLocks noGrp="1" noChangeAspect="1" noChangeArrowheads="1"/>
          </p:cNvPicPr>
          <p:nvPr>
            <p:ph sz="half" idx="2"/>
          </p:nvPr>
        </p:nvPicPr>
        <p:blipFill>
          <a:blip r:embed="rId2" cstate="print"/>
          <a:srcRect/>
          <a:stretch>
            <a:fillRect/>
          </a:stretch>
        </p:blipFill>
        <p:spPr bwMode="auto">
          <a:xfrm flipH="1">
            <a:off x="4355976" y="332656"/>
            <a:ext cx="4469747" cy="59838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6525344"/>
          </a:xfrm>
        </p:spPr>
        <p:txBody>
          <a:bodyPr>
            <a:normAutofit fontScale="70000" lnSpcReduction="20000"/>
          </a:bodyPr>
          <a:lstStyle/>
          <a:p>
            <a:pPr>
              <a:buNone/>
            </a:pPr>
            <a:r>
              <a:rPr lang="ru-RU" dirty="0" smtClean="0"/>
              <a:t>	</a:t>
            </a:r>
            <a:r>
              <a:rPr lang="ru-RU" b="1" i="1" dirty="0" smtClean="0"/>
              <a:t>«Оглядываясь на собственную жизнь, я вижу, как эти крайности нередко вынуждали меня искать любви не там, где надо. Вспоминаю, что в возрасте 10-12 лет я была полненькой, неуклюжей коротышкой - точь-в-точь маленький моржонок. И я, конечно, с завистью взирала на тоненьких, изящных одноклассниц. Но к тому времени, как я перешла в старшие классы, мое тело совершенно преобразилось. Я выросла на несколько дюймов, и все мои лишние фунты так удачно расположились в нужных местах, что придали моей фигуре довольно приятные очертания. Мне льстило внимание, которым я была обязана своему новому телу, особенно со стороны старших мальчиков и очень скоро я сообразила, что чем больше подчеркиваешь эти приятные очертания с помощью соответствующей одежды, тем больше внимания на тебя обращают. </a:t>
            </a:r>
            <a:r>
              <a:rPr lang="ru-RU" b="1" i="1" dirty="0" smtClean="0">
                <a:solidFill>
                  <a:srgbClr val="00B050"/>
                </a:solidFill>
              </a:rPr>
              <a:t>К сожалению, моя новая, дерзкая уверенность в себе привела меня к отношениям с ребятами, которые весьма </a:t>
            </a:r>
            <a:r>
              <a:rPr lang="ru-RU" b="1" i="1" u="sng" dirty="0" smtClean="0">
                <a:solidFill>
                  <a:srgbClr val="00B050"/>
                </a:solidFill>
              </a:rPr>
              <a:t>высоко ценили мое тело</a:t>
            </a:r>
            <a:r>
              <a:rPr lang="ru-RU" b="1" i="1" dirty="0" smtClean="0">
                <a:solidFill>
                  <a:srgbClr val="00B050"/>
                </a:solidFill>
              </a:rPr>
              <a:t>, но </a:t>
            </a:r>
            <a:r>
              <a:rPr lang="ru-RU" b="1" i="1" u="sng" dirty="0" smtClean="0">
                <a:solidFill>
                  <a:srgbClr val="00B050"/>
                </a:solidFill>
              </a:rPr>
              <a:t>очень мало уважали меня» </a:t>
            </a:r>
          </a:p>
          <a:p>
            <a:pPr algn="r">
              <a:buNone/>
            </a:pPr>
            <a:r>
              <a:rPr lang="ru-RU" b="1" i="1" dirty="0" smtClean="0"/>
              <a:t>Шеннон </a:t>
            </a:r>
            <a:r>
              <a:rPr lang="ru-RU" b="1" i="1" dirty="0" err="1" smtClean="0"/>
              <a:t>Этридж</a:t>
            </a:r>
            <a:endParaRPr lang="ru-RU"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a:solidFill>
                    <a:schemeClr val="tx1"/>
                  </a:solidFill>
                </a:ln>
                <a:latin typeface="Arial Black" pitchFamily="34" charset="0"/>
              </a:rPr>
              <a:t>ВАЖНЫЙ ПРИНЦИП</a:t>
            </a:r>
            <a:endParaRPr lang="ru-RU" dirty="0">
              <a:ln>
                <a:solidFill>
                  <a:schemeClr val="tx1"/>
                </a:solidFill>
              </a:ln>
              <a:latin typeface="Arial Black" pitchFamily="34" charset="0"/>
            </a:endParaRPr>
          </a:p>
        </p:txBody>
      </p:sp>
      <p:sp>
        <p:nvSpPr>
          <p:cNvPr id="3" name="Содержимое 2"/>
          <p:cNvSpPr>
            <a:spLocks noGrp="1"/>
          </p:cNvSpPr>
          <p:nvPr>
            <p:ph idx="1"/>
          </p:nvPr>
        </p:nvSpPr>
        <p:spPr>
          <a:xfrm>
            <a:off x="467544" y="1844824"/>
            <a:ext cx="5112568" cy="4525963"/>
          </a:xfrm>
        </p:spPr>
        <p:txBody>
          <a:bodyPr/>
          <a:lstStyle/>
          <a:p>
            <a:pPr>
              <a:buNone/>
            </a:pPr>
            <a:r>
              <a:rPr lang="ru-RU" dirty="0" smtClean="0">
                <a:solidFill>
                  <a:schemeClr val="tx1"/>
                </a:solidFill>
              </a:rPr>
              <a:t>	</a:t>
            </a:r>
            <a:r>
              <a:rPr lang="ru-RU" b="1" i="1" dirty="0" smtClean="0">
                <a:solidFill>
                  <a:schemeClr val="tx1"/>
                </a:solidFill>
              </a:rPr>
              <a:t>Ни самолюбование, ни самоистязание по поводу своей внешности до добра не доводят - </a:t>
            </a:r>
            <a:r>
              <a:rPr lang="ru-RU" b="1" i="1" dirty="0" smtClean="0">
                <a:solidFill>
                  <a:srgbClr val="C00000"/>
                </a:solidFill>
              </a:rPr>
              <a:t>и та, и другая крайность одинаково опасны для вашего благополучия. </a:t>
            </a:r>
          </a:p>
          <a:p>
            <a:pPr>
              <a:buNone/>
            </a:pPr>
            <a:endParaRPr lang="ru-RU" dirty="0"/>
          </a:p>
        </p:txBody>
      </p:sp>
      <p:pic>
        <p:nvPicPr>
          <p:cNvPr id="4098" name="Picture 2" descr="F:\Мои документы\Мои рисунки\люди\женшины\ПРОЗРАЧНЫЕ\5d79a245f8e7.png"/>
          <p:cNvPicPr>
            <a:picLocks noChangeAspect="1" noChangeArrowheads="1"/>
          </p:cNvPicPr>
          <p:nvPr/>
        </p:nvPicPr>
        <p:blipFill>
          <a:blip r:embed="rId3" cstate="print"/>
          <a:srcRect/>
          <a:stretch>
            <a:fillRect/>
          </a:stretch>
        </p:blipFill>
        <p:spPr bwMode="auto">
          <a:xfrm flipH="1">
            <a:off x="5724128" y="1988840"/>
            <a:ext cx="2802970" cy="35037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426170"/>
          </a:xfrm>
        </p:spPr>
        <p:txBody>
          <a:bodyPr>
            <a:normAutofit fontScale="90000"/>
          </a:bodyPr>
          <a:lstStyle/>
          <a:p>
            <a:r>
              <a:rPr lang="ru-RU" dirty="0" smtClean="0">
                <a:ln>
                  <a:solidFill>
                    <a:schemeClr val="tx1"/>
                  </a:solidFill>
                </a:ln>
                <a:solidFill>
                  <a:srgbClr val="C00000"/>
                </a:solidFill>
                <a:latin typeface="Arial Black" pitchFamily="34" charset="0"/>
              </a:rPr>
              <a:t>ВЫ ПОДВЕРГАЕТЕ СЕБЯ ОПАСНОСТИ</a:t>
            </a:r>
            <a:endParaRPr lang="ru-RU" dirty="0">
              <a:ln>
                <a:solidFill>
                  <a:schemeClr val="tx1"/>
                </a:solidFill>
              </a:ln>
              <a:solidFill>
                <a:srgbClr val="C00000"/>
              </a:solidFill>
              <a:latin typeface="Arial Black" pitchFamily="34" charset="0"/>
            </a:endParaRPr>
          </a:p>
        </p:txBody>
      </p:sp>
      <p:pic>
        <p:nvPicPr>
          <p:cNvPr id="5122" name="Picture 2" descr="F:\Мои документы\Мои рисунки\люди\вдвоем\прозрачный\c06dc9525595.png"/>
          <p:cNvPicPr>
            <a:picLocks noGrp="1" noChangeAspect="1" noChangeArrowheads="1"/>
          </p:cNvPicPr>
          <p:nvPr>
            <p:ph idx="1"/>
          </p:nvPr>
        </p:nvPicPr>
        <p:blipFill>
          <a:blip r:embed="rId3" cstate="print"/>
          <a:stretch>
            <a:fillRect/>
          </a:stretch>
        </p:blipFill>
        <p:spPr bwMode="auto">
          <a:xfrm>
            <a:off x="2051720" y="2132856"/>
            <a:ext cx="5174663"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786210"/>
          </a:xfrm>
        </p:spPr>
        <p:txBody>
          <a:bodyPr>
            <a:normAutofit/>
          </a:bodyPr>
          <a:lstStyle/>
          <a:p>
            <a:r>
              <a:rPr lang="ru-RU" dirty="0" smtClean="0">
                <a:ln>
                  <a:solidFill>
                    <a:schemeClr val="tx1"/>
                  </a:solidFill>
                </a:ln>
                <a:latin typeface="Arial Black" pitchFamily="34" charset="0"/>
              </a:rPr>
              <a:t>Рисуем новый образ совершенной красоты</a:t>
            </a:r>
            <a:endParaRPr lang="ru-RU" dirty="0">
              <a:ln>
                <a:solidFill>
                  <a:schemeClr val="tx1"/>
                </a:solidFill>
              </a:ln>
              <a:latin typeface="Arial Black" pitchFamily="34" charset="0"/>
            </a:endParaRPr>
          </a:p>
        </p:txBody>
      </p:sp>
      <p:sp>
        <p:nvSpPr>
          <p:cNvPr id="5" name="TextBox 4"/>
          <p:cNvSpPr txBox="1"/>
          <p:nvPr/>
        </p:nvSpPr>
        <p:spPr>
          <a:xfrm>
            <a:off x="4427984" y="2492896"/>
            <a:ext cx="3888432" cy="2554545"/>
          </a:xfrm>
          <a:prstGeom prst="rect">
            <a:avLst/>
          </a:prstGeom>
          <a:noFill/>
        </p:spPr>
        <p:txBody>
          <a:bodyPr wrap="square" rtlCol="0">
            <a:spAutoFit/>
          </a:bodyPr>
          <a:lstStyle/>
          <a:p>
            <a:pPr algn="ctr"/>
            <a:r>
              <a:rPr lang="ru-RU" sz="4000" b="1" i="1" dirty="0" smtClean="0"/>
              <a:t>Опишите, как выглядит идеальная девочка</a:t>
            </a:r>
            <a:endParaRPr lang="ru-RU" sz="4000" b="1" i="1" dirty="0"/>
          </a:p>
        </p:txBody>
      </p:sp>
      <p:pic>
        <p:nvPicPr>
          <p:cNvPr id="6147" name="Picture 3" descr="F:\Мои документы\Мои рисунки\ПРОЗРАЧНЫЙ КЛИПАРТ\123\9709fa9983f5.png"/>
          <p:cNvPicPr>
            <a:picLocks noChangeAspect="1" noChangeArrowheads="1"/>
          </p:cNvPicPr>
          <p:nvPr/>
        </p:nvPicPr>
        <p:blipFill>
          <a:blip r:embed="rId3" cstate="print"/>
          <a:srcRect/>
          <a:stretch>
            <a:fillRect/>
          </a:stretch>
        </p:blipFill>
        <p:spPr bwMode="auto">
          <a:xfrm>
            <a:off x="395536" y="2132856"/>
            <a:ext cx="3816424" cy="38858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57200" y="476672"/>
            <a:ext cx="5050904" cy="6048672"/>
          </a:xfrm>
        </p:spPr>
        <p:txBody>
          <a:bodyPr>
            <a:normAutofit fontScale="92500" lnSpcReduction="10000"/>
          </a:bodyPr>
          <a:lstStyle/>
          <a:p>
            <a:pPr lvl="0"/>
            <a:r>
              <a:rPr lang="ru-RU" b="1" dirty="0" smtClean="0"/>
              <a:t>тоненькая</a:t>
            </a:r>
          </a:p>
          <a:p>
            <a:pPr lvl="0"/>
            <a:r>
              <a:rPr lang="ru-RU" b="1" dirty="0" smtClean="0"/>
              <a:t>блондинка</a:t>
            </a:r>
          </a:p>
          <a:p>
            <a:pPr lvl="0"/>
            <a:r>
              <a:rPr lang="ru-RU" b="1" dirty="0" smtClean="0"/>
              <a:t>пользуется вниманием</a:t>
            </a:r>
          </a:p>
          <a:p>
            <a:pPr lvl="0"/>
            <a:r>
              <a:rPr lang="ru-RU" b="1" dirty="0" smtClean="0"/>
              <a:t>красивая</a:t>
            </a:r>
          </a:p>
          <a:p>
            <a:pPr lvl="0"/>
            <a:r>
              <a:rPr lang="ru-RU" b="1" dirty="0" smtClean="0"/>
              <a:t>спортивная</a:t>
            </a:r>
          </a:p>
          <a:p>
            <a:pPr lvl="0"/>
            <a:r>
              <a:rPr lang="ru-RU" b="1" dirty="0" smtClean="0"/>
              <a:t>с большой грудью</a:t>
            </a:r>
          </a:p>
          <a:p>
            <a:pPr lvl="0"/>
            <a:r>
              <a:rPr lang="ru-RU" b="1" dirty="0" smtClean="0"/>
              <a:t>имеет друга</a:t>
            </a:r>
          </a:p>
          <a:p>
            <a:pPr lvl="0"/>
            <a:r>
              <a:rPr lang="ru-RU" b="1" dirty="0" smtClean="0"/>
              <a:t>уверена в себе</a:t>
            </a:r>
          </a:p>
          <a:p>
            <a:pPr lvl="0"/>
            <a:r>
              <a:rPr lang="ru-RU" b="1" dirty="0" smtClean="0"/>
              <a:t>с красивыми белыми зубами (без скобок!)</a:t>
            </a:r>
          </a:p>
          <a:p>
            <a:pPr lvl="0"/>
            <a:r>
              <a:rPr lang="ru-RU" b="1" dirty="0" smtClean="0"/>
              <a:t>имеет свою машину</a:t>
            </a:r>
          </a:p>
          <a:p>
            <a:pPr lvl="0"/>
            <a:r>
              <a:rPr lang="ru-RU" b="1" dirty="0" smtClean="0"/>
              <a:t>без прыщиков</a:t>
            </a:r>
          </a:p>
          <a:p>
            <a:pPr lvl="0"/>
            <a:r>
              <a:rPr lang="ru-RU" b="1" dirty="0" smtClean="0"/>
              <a:t>с собственным мобильником</a:t>
            </a:r>
          </a:p>
          <a:p>
            <a:endParaRPr lang="ru-RU" dirty="0"/>
          </a:p>
        </p:txBody>
      </p:sp>
      <p:pic>
        <p:nvPicPr>
          <p:cNvPr id="7171" name="Picture 3"/>
          <p:cNvPicPr>
            <a:picLocks noGrp="1" noChangeAspect="1" noChangeArrowheads="1"/>
          </p:cNvPicPr>
          <p:nvPr>
            <p:ph sz="half" idx="2"/>
          </p:nvPr>
        </p:nvPicPr>
        <p:blipFill>
          <a:blip r:embed="rId3" cstate="print"/>
          <a:srcRect l="30159" t="-3175" r="30159" b="-2579"/>
          <a:stretch>
            <a:fillRect/>
          </a:stretch>
        </p:blipFill>
        <p:spPr bwMode="auto">
          <a:xfrm flipH="1">
            <a:off x="5940152" y="260648"/>
            <a:ext cx="2160240" cy="5904656"/>
          </a:xfrm>
          <a:prstGeom prst="ellipse">
            <a:avLst/>
          </a:prstGeom>
          <a:ln>
            <a:noFill/>
          </a:ln>
          <a:effectLst>
            <a:softEdge rad="112500"/>
          </a:effectLst>
        </p:spPr>
      </p:pic>
      <p:sp>
        <p:nvSpPr>
          <p:cNvPr id="10" name="TextBox 9"/>
          <p:cNvSpPr txBox="1"/>
          <p:nvPr/>
        </p:nvSpPr>
        <p:spPr>
          <a:xfrm>
            <a:off x="4572000" y="6309320"/>
            <a:ext cx="4408386" cy="369332"/>
          </a:xfrm>
          <a:prstGeom prst="rect">
            <a:avLst/>
          </a:prstGeom>
          <a:noFill/>
        </p:spPr>
        <p:txBody>
          <a:bodyPr wrap="none" rtlCol="0">
            <a:spAutoFit/>
          </a:bodyPr>
          <a:lstStyle/>
          <a:p>
            <a:r>
              <a:rPr lang="ru-RU" b="1" i="1" dirty="0" err="1" smtClean="0">
                <a:solidFill>
                  <a:srgbClr val="54144C"/>
                </a:solidFill>
              </a:rPr>
              <a:t>Шерон</a:t>
            </a:r>
            <a:r>
              <a:rPr lang="ru-RU" b="1" i="1" dirty="0" smtClean="0">
                <a:solidFill>
                  <a:srgbClr val="54144C"/>
                </a:solidFill>
              </a:rPr>
              <a:t> </a:t>
            </a:r>
            <a:r>
              <a:rPr lang="ru-RU" b="1" i="1" dirty="0" err="1" smtClean="0">
                <a:solidFill>
                  <a:srgbClr val="54144C"/>
                </a:solidFill>
              </a:rPr>
              <a:t>Херш</a:t>
            </a:r>
            <a:r>
              <a:rPr lang="ru-RU" b="1" i="1" dirty="0" smtClean="0">
                <a:solidFill>
                  <a:srgbClr val="54144C"/>
                </a:solidFill>
              </a:rPr>
              <a:t> «Мама, я такая толстая!»</a:t>
            </a:r>
            <a:endParaRPr lang="ru-RU" b="1" i="1" dirty="0">
              <a:solidFill>
                <a:srgbClr val="5414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323528" y="1196752"/>
            <a:ext cx="4182616" cy="5328592"/>
          </a:xfrm>
        </p:spPr>
        <p:txBody>
          <a:bodyPr>
            <a:normAutofit fontScale="92500"/>
          </a:bodyPr>
          <a:lstStyle/>
          <a:p>
            <a:pPr>
              <a:buNone/>
            </a:pPr>
            <a:r>
              <a:rPr lang="ru-RU" dirty="0" smtClean="0">
                <a:solidFill>
                  <a:schemeClr val="tx1"/>
                </a:solidFill>
              </a:rPr>
              <a:t>	</a:t>
            </a:r>
            <a:r>
              <a:rPr lang="ru-RU" b="1" dirty="0" smtClean="0">
                <a:solidFill>
                  <a:schemeClr val="tx1"/>
                </a:solidFill>
              </a:rPr>
              <a:t>«По мере того, как я подрастала, отражение в зеркале все больше напоминало не </a:t>
            </a:r>
            <a:r>
              <a:rPr lang="ru-RU" b="1" dirty="0" err="1" smtClean="0">
                <a:solidFill>
                  <a:schemeClr val="tx1"/>
                </a:solidFill>
              </a:rPr>
              <a:t>Барби</a:t>
            </a:r>
            <a:r>
              <a:rPr lang="ru-RU" b="1" dirty="0" smtClean="0">
                <a:solidFill>
                  <a:schemeClr val="tx1"/>
                </a:solidFill>
              </a:rPr>
              <a:t>, а мою маму. Собственное тело казалось мне предателем, потому что оно не хотело становиться таким, каким я желала его видеть». </a:t>
            </a:r>
          </a:p>
          <a:p>
            <a:pPr algn="r">
              <a:buNone/>
            </a:pPr>
            <a:r>
              <a:rPr lang="ru-RU" b="1" dirty="0" smtClean="0">
                <a:solidFill>
                  <a:schemeClr val="tx1"/>
                </a:solidFill>
              </a:rPr>
              <a:t>Ким (19 лет)</a:t>
            </a:r>
          </a:p>
          <a:p>
            <a:pPr>
              <a:buNone/>
            </a:pPr>
            <a:endParaRPr lang="ru-RU" dirty="0" smtClean="0">
              <a:solidFill>
                <a:schemeClr val="tx1"/>
              </a:solidFill>
            </a:endParaRPr>
          </a:p>
          <a:p>
            <a:endParaRPr lang="ru-RU" dirty="0"/>
          </a:p>
        </p:txBody>
      </p:sp>
      <p:pic>
        <p:nvPicPr>
          <p:cNvPr id="8" name="Picture 3"/>
          <p:cNvPicPr>
            <a:picLocks noGrp="1" noChangeAspect="1" noChangeArrowheads="1"/>
          </p:cNvPicPr>
          <p:nvPr>
            <p:ph sz="half" idx="2"/>
          </p:nvPr>
        </p:nvPicPr>
        <p:blipFill>
          <a:blip r:embed="rId3" cstate="print"/>
          <a:srcRect l="30159" t="-3175" r="30159" b="-2579"/>
          <a:stretch>
            <a:fillRect/>
          </a:stretch>
        </p:blipFill>
        <p:spPr bwMode="auto">
          <a:xfrm flipH="1">
            <a:off x="4932040" y="332656"/>
            <a:ext cx="1188859" cy="3168352"/>
          </a:xfrm>
          <a:prstGeom prst="ellipse">
            <a:avLst/>
          </a:prstGeom>
          <a:ln>
            <a:noFill/>
          </a:ln>
          <a:effectLst>
            <a:softEdge rad="112500"/>
          </a:effectLst>
        </p:spPr>
      </p:pic>
      <p:pic>
        <p:nvPicPr>
          <p:cNvPr id="8194" name="Picture 2"/>
          <p:cNvPicPr>
            <a:picLocks noChangeAspect="1" noChangeArrowheads="1"/>
          </p:cNvPicPr>
          <p:nvPr/>
        </p:nvPicPr>
        <p:blipFill>
          <a:blip r:embed="rId4" cstate="print"/>
          <a:srcRect l="27907"/>
          <a:stretch>
            <a:fillRect/>
          </a:stretch>
        </p:blipFill>
        <p:spPr bwMode="auto">
          <a:xfrm>
            <a:off x="6588224" y="980728"/>
            <a:ext cx="2195736" cy="2436559"/>
          </a:xfrm>
          <a:prstGeom prst="rect">
            <a:avLst/>
          </a:prstGeom>
          <a:noFill/>
          <a:ln w="9525">
            <a:noFill/>
            <a:miter lim="800000"/>
            <a:headEnd/>
            <a:tailEnd/>
          </a:ln>
        </p:spPr>
      </p:pic>
      <p:sp>
        <p:nvSpPr>
          <p:cNvPr id="10" name="Прямоугольник 9"/>
          <p:cNvSpPr/>
          <p:nvPr/>
        </p:nvSpPr>
        <p:spPr>
          <a:xfrm>
            <a:off x="6732240" y="3429000"/>
            <a:ext cx="2138021" cy="369332"/>
          </a:xfrm>
          <a:prstGeom prst="rect">
            <a:avLst/>
          </a:prstGeom>
        </p:spPr>
        <p:txBody>
          <a:bodyPr wrap="none">
            <a:spAutoFit/>
          </a:bodyPr>
          <a:lstStyle/>
          <a:p>
            <a:r>
              <a:rPr lang="ru-RU" dirty="0" smtClean="0"/>
              <a:t>( Джессика Альба ) </a:t>
            </a:r>
            <a:endParaRPr lang="ru-RU" dirty="0"/>
          </a:p>
        </p:txBody>
      </p:sp>
      <p:pic>
        <p:nvPicPr>
          <p:cNvPr id="8195" name="Picture 3"/>
          <p:cNvPicPr>
            <a:picLocks noChangeAspect="1" noChangeArrowheads="1"/>
          </p:cNvPicPr>
          <p:nvPr/>
        </p:nvPicPr>
        <p:blipFill>
          <a:blip r:embed="rId5" cstate="print"/>
          <a:srcRect/>
          <a:stretch>
            <a:fillRect/>
          </a:stretch>
        </p:blipFill>
        <p:spPr bwMode="auto">
          <a:xfrm>
            <a:off x="4860032" y="3429000"/>
            <a:ext cx="1926934" cy="2510408"/>
          </a:xfrm>
          <a:prstGeom prst="rect">
            <a:avLst/>
          </a:prstGeom>
          <a:noFill/>
          <a:ln w="9525">
            <a:noFill/>
            <a:miter lim="800000"/>
            <a:headEnd/>
            <a:tailEnd/>
          </a:ln>
        </p:spPr>
      </p:pic>
      <p:pic>
        <p:nvPicPr>
          <p:cNvPr id="8196" name="Picture 4"/>
          <p:cNvPicPr>
            <a:picLocks noChangeAspect="1" noChangeArrowheads="1"/>
          </p:cNvPicPr>
          <p:nvPr/>
        </p:nvPicPr>
        <p:blipFill>
          <a:blip r:embed="rId6" cstate="print"/>
          <a:srcRect/>
          <a:stretch>
            <a:fillRect/>
          </a:stretch>
        </p:blipFill>
        <p:spPr bwMode="auto">
          <a:xfrm>
            <a:off x="6948264" y="4437112"/>
            <a:ext cx="1866494" cy="19888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1036265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2376FE-3D92-4ABE-B8A4-D696EE00E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TS010362651</Template>
  <TotalTime>0</TotalTime>
  <Words>2273</Words>
  <Application>Microsoft Office PowerPoint</Application>
  <PresentationFormat>Экран (4:3)</PresentationFormat>
  <Paragraphs>197</Paragraphs>
  <Slides>32</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TS010362651</vt:lpstr>
      <vt:lpstr>ИСКУШЕНИЕ КАЖДОЙ ДЕВУКИ</vt:lpstr>
      <vt:lpstr>Кого вы видите, когда смотритесь в зеркало?</vt:lpstr>
      <vt:lpstr>ВЫ – ОДНО ИЗ ПРЕКРАСНЫХ БОЖЬИХ ТВОРЕНИЙ !!!</vt:lpstr>
      <vt:lpstr>Слайд 4</vt:lpstr>
      <vt:lpstr>ВАЖНЫЙ ПРИНЦИП</vt:lpstr>
      <vt:lpstr>ВЫ ПОДВЕРГАЕТЕ СЕБЯ ОПАСНОСТИ</vt:lpstr>
      <vt:lpstr>Рисуем новый образ совершенной красоты</vt:lpstr>
      <vt:lpstr>Слайд 8</vt:lpstr>
      <vt:lpstr>Слайд 9</vt:lpstr>
      <vt:lpstr>Откуда в действительности берется красота?</vt:lpstr>
      <vt:lpstr>Физическая привлекательность недолговечна</vt:lpstr>
      <vt:lpstr>Слайд 12</vt:lpstr>
      <vt:lpstr>Слайд 13</vt:lpstr>
      <vt:lpstr>Слайд 14</vt:lpstr>
      <vt:lpstr>Примеры к чему может привести неправильное восприятия себя: </vt:lpstr>
      <vt:lpstr>Слайд 16</vt:lpstr>
      <vt:lpstr>Слайд 17</vt:lpstr>
      <vt:lpstr>Слайд 18</vt:lpstr>
      <vt:lpstr>Другой пример неверной самооценки</vt:lpstr>
      <vt:lpstr>Слайд 20</vt:lpstr>
      <vt:lpstr>Слайд 21</vt:lpstr>
      <vt:lpstr>Слайд 22</vt:lpstr>
      <vt:lpstr>МЕДИЦИНСКАЯ СТАТИСТИКА</vt:lpstr>
      <vt:lpstr>Слайд 24</vt:lpstr>
      <vt:lpstr>ПРЕНЕБРЕГАТЬ СВОЕЙ ВНЕШНОСТЬЮ НЕ СЛЕДУЕТ</vt:lpstr>
      <vt:lpstr>КОМПЛЕМЕНТ ОТ СОЗДАТЕЛЯ</vt:lpstr>
      <vt:lpstr>Слайд 27</vt:lpstr>
      <vt:lpstr>Запишите имена женщин, которыми вы восхищаетесь</vt:lpstr>
      <vt:lpstr>Чем вы хотели бы заполнить свою жизнь?</vt:lpstr>
      <vt:lpstr>Слайд 30</vt:lpstr>
      <vt:lpstr>КОГДА ЗЕРКАЛО СТАНЕТ ВАШИМ ДРУГОМ….</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2012-03-23T07:37:26Z</dcterms:created>
  <dcterms:modified xsi:type="dcterms:W3CDTF">2015-04-11T14:33:25Z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TC103626519990</vt:lpwstr>
  </property>
</Properties>
</file>