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7875" autoAdjust="0"/>
  </p:normalViewPr>
  <p:slideViewPr>
    <p:cSldViewPr snapToGrid="0">
      <p:cViewPr varScale="1">
        <p:scale>
          <a:sx n="42" d="100"/>
          <a:sy n="42" d="100"/>
        </p:scale>
        <p:origin x="4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EFFB9-40A6-43EC-8C7F-C886369DB28A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8FE2B-E896-480B-B45C-F5C0CCBBB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20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вечер, дорогие друзья! Мир вам. Мы рады приветствовать вас на программе Здоровая жизнь – подарок Всевышнего!</a:t>
            </a:r>
          </a:p>
          <a:p>
            <a:r>
              <a:rPr lang="ru-RU" dirty="0" smtClean="0"/>
              <a:t>Сегодня у нас замечательная тема. Многим из нас она особенно нравится – ОТДЫХ.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86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Тревожит также резкое уменьшение времени сна подростков.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</a:t>
            </a:r>
            <a:r>
              <a:rPr lang="ru-RU" baseline="0" dirty="0" smtClean="0"/>
              <a:t> 1925 года</a:t>
            </a:r>
            <a:r>
              <a:rPr lang="ru-RU" dirty="0" smtClean="0"/>
              <a:t> они спали 8-9 часов каждую ночь.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Сегодня, время их сна снизилось до 7 часов и меньше. И это тогда, когда организм подростка требует больше часов сна, чем организм ребенка.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одном из исследований, проведенном не так давно, 60%  подростков (в возрасте до 18 лет) жаловались на утомление на протяжении дня, а 15% признались, что регулярно опаздывают в школу по утрам!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Почему мы говорим об этом? Почему проводятся исследования?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сможем ответить себе на этот вопрос, если ответим на другой вопрос – для чего нужен сон?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36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чего же нужен сон?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Медики говорят, что отнять у себя сон равносильно тому, что забрать у себя еду.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мы ежедневно снижаем количество калорий употребляемых в пищу, то постепенно придем</a:t>
            </a:r>
            <a:r>
              <a:rPr lang="ru-RU" baseline="0" dirty="0" smtClean="0"/>
              <a:t> к истощению</a:t>
            </a:r>
            <a:r>
              <a:rPr lang="ru-RU" dirty="0" smtClean="0"/>
              <a:t>. Тот же процесс происходит, если мы не досыпаем – часы потерянного сна постепенно накапливаются, истощая организм.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179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вы теряете 1 час сна каждую ночь. То за неделю вы недоспите целую ночь.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7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Вот так многие и живут.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Один час недоспать сегодня, один – завтра, один – послезавтра. Кажется, совсем немного.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Когда же начинаются подсчеты, то многие люди испытывают шок. За год можно недоспать свыше 300 часов.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«Ну и что?» - скажете вы.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Проблема заключается в том, что в случае недосыпания нашему организму грозят крайне неприятные последствия.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Врачи утверждают, что дефицит сна  значительно снижает физические и умственные способности человека.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33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Например, исследования  французских велосипедистов показали, что те из них, кто терял по 3 часа сна еженедельно, утомляются значительно быстрее, чем те, кто спит нормальное количество времени.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96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Ученые предупреждают, что даже небольшое количество утраченных часов сна ослабляет иммунную систему и делают нас более восприимчивыми к инфекциям, заболеваниям</a:t>
            </a:r>
            <a:r>
              <a:rPr lang="ru-RU" baseline="0" dirty="0" smtClean="0"/>
              <a:t> обмена веществ, и такому грозному заболеванию как рак</a:t>
            </a:r>
            <a:r>
              <a:rPr lang="ru-RU" dirty="0" smtClean="0"/>
              <a:t>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00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Недосыпание снижает умственные способности и эффективность в работе.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протяжении 10 лет исследования этого вопроса обнаружено, что для недосыпающих людей характерно замедление мышления, неспособность сконцентрироваться.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Недосыпающие люди часто пропускают важную информацию. Такая невнимательность может стать роковой.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Например, водитель может вовремя не заметить перебегающего дорогу ребенка.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 утомленный бухгалтер пропускает</a:t>
            </a:r>
            <a:r>
              <a:rPr lang="ru-RU" baseline="0" dirty="0" smtClean="0"/>
              <a:t> </a:t>
            </a:r>
            <a:r>
              <a:rPr lang="ru-RU" dirty="0" smtClean="0"/>
              <a:t>важную цифру в строчке.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67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 сожалению, только тогда, когда совершаешь какую-нибудь серьезную ошибку, то начинаешь осознавать на сколько сильно ты утомлен.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Наш интеллектуальный потенциал перестает работать на нас. Мы теряем способность адекватно реагировать на всевозможные проблемы.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как результат, качество</a:t>
            </a:r>
            <a:r>
              <a:rPr lang="ru-RU" baseline="0" dirty="0" smtClean="0"/>
              <a:t> всего того, что мы делаем снижается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530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Недостаток сна влияет на психологический настрой. Не выспавшийся человек  не только быстро утомляется и теряет силы, но он так же имеет большую склонность к появлению депрессии или вспышкам раздражения.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75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Раздражительность – бич нашего времени.</a:t>
            </a:r>
            <a:r>
              <a:rPr lang="ru-RU" baseline="0" dirty="0" smtClean="0"/>
              <a:t> Раздраженный человек способен негативно влиять на окружающих.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Недостаток сна уменьшает в людях способность радоваться  чему-либо, близким друзьям или обычным повседневным занятиям. Такие люди часто отдаляются от других,  и их раздражительность со временем  значительно возрастает. [3]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0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Отдых – какое замечательное</a:t>
            </a:r>
            <a:r>
              <a:rPr lang="ru-RU" baseline="0" dirty="0" smtClean="0"/>
              <a:t> слово!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09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Когда мы сильно утомлены, мы становимся подобными самолету на автопилоте.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86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 правило, мы справляемся с таким состоянием в постоянном</a:t>
            </a:r>
            <a:r>
              <a:rPr lang="ru-RU" baseline="0" dirty="0" smtClean="0"/>
              <a:t> ритме жизни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Но, когда возникает необходимость принять верное решение в более критических ситуациях, тогда существует риск сделать большую ошибку из-за утомления.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518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говорили о способностях и возможностях,</a:t>
            </a:r>
            <a:r>
              <a:rPr lang="ru-RU" baseline="0" dirty="0" smtClean="0"/>
              <a:t> которые снижаются.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А как же такие категории как </a:t>
            </a:r>
            <a:r>
              <a:rPr lang="ru-RU" dirty="0" smtClean="0"/>
              <a:t>совесть</a:t>
            </a:r>
            <a:r>
              <a:rPr lang="ru-RU" baseline="0" dirty="0" smtClean="0"/>
              <a:t> и отношения?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Эти категории нашей духовной жизни так же разрушаются.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67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Постоянное нахождение в состоянии крайнего возбуждения чрезмерно стимулирует нервную систему.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таком состоянии люди скандалят, обзывают и унижают друг друга, ищут дорогостоящих развлечений.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них главное – быть на пределе. К несчастью, последствия такого образа жизни бывают роковыми.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768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Каковы самые частые причины недосыпания у современных людей?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Компьютер и телевизор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49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Современные азартные виды спорта и развлечения.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91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в ночную смену.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14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Стресс и беспокойство.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576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Шум на дорогах.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630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Употребление распространенных кофеин содержащих продуктов и напитков, таких как чай, кофе, кола, энергетические напитки.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 известно кофеин является </a:t>
            </a:r>
            <a:r>
              <a:rPr lang="ru-RU" dirty="0" err="1" smtClean="0"/>
              <a:t>психостимулятором</a:t>
            </a:r>
            <a:r>
              <a:rPr lang="ru-RU" dirty="0" smtClean="0"/>
              <a:t>, который создает иллюзию бодрости и мешает полноценному отдыху. 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Лекарственные препараты содержащие кофеин так же мешают уснуть. Поэтому не следует принимать их перед сном.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5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Какие образы рождает у</a:t>
            </a:r>
            <a:r>
              <a:rPr lang="ru-RU" baseline="0" dirty="0" smtClean="0"/>
              <a:t> в</a:t>
            </a:r>
            <a:r>
              <a:rPr lang="ru-RU" dirty="0" smtClean="0"/>
              <a:t>ас слово «отдых»?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Уютный интерьер ресторана, кресло-качалку и домашний кинотеатр, компанию друзей или шум морского прибоя?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 сожалению, в наше время не многим людям привита культура здорового отдыха.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Поэтому каждый отдыхает так, как считает правильным, не спрашивая себя о том, было ли это подлинное восстановление физических и психологических сил организма или нет.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 кто-то вообще не отдыхает. Просто работает всю жизнь. Отдых для таких людей смерти подобен. И только тогда, когда организм начинает сдаваться и на нас обрушивается серьезная болезнь, многие начинают понимать, что отдыхать необходимо.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Обладает человек культурой отдыха или нет, можно сказать уже по тому, как он относится ко сну.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84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Удивительно, но малоподвижность</a:t>
            </a:r>
            <a:r>
              <a:rPr lang="ru-RU" baseline="0" dirty="0" smtClean="0"/>
              <a:t> так же не дает возможности полноценного отдыха.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Вы можете возразить – что сидячая работа сама по себе приводит к сонливости – но полноценный сон и сонливость далеко не одно и тоже.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При таком режиме работы мышцы спины испытывают колоссальное напряжение, что проявляется болью в спине и головными болями. При таком состоянии засыпать довольно проблематично.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549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 сожалению, современное общество очень далеко ушло от простой жизни.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можем продолжать восхвалять достижения нашей цивилизации – они действительно огромны.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 среди всех современных достижений мы к сожалению не находим одного, очень ценного – культуры отдыха.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Люди сегодня знают и умеют многое, но они разучились нормально отдыхать, а это влечет за собой тяжелые последствия не только для тела, но и для души.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940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Духовность совершенно необычная составляющая нашей жизни</a:t>
            </a:r>
            <a:r>
              <a:rPr lang="ru-RU" baseline="0" dirty="0" smtClean="0"/>
              <a:t> – но очень важная - вы согласны?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того, чтобы отличить доброе от злого необходим ясный мозг, способный принимать решения.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031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Когда человек устал, мотивация и сила воли ослабляются. И даже, если он понимает, </a:t>
            </a:r>
            <a:r>
              <a:rPr lang="ru-RU" i="1" dirty="0" smtClean="0"/>
              <a:t>что</a:t>
            </a:r>
            <a:r>
              <a:rPr lang="ru-RU" dirty="0" smtClean="0"/>
              <a:t> необходимо делать в данной ситуации, ему трудно найти в себе силы. В таком состоянии человек легче поддается различным разрушающим соблазнам, которых</a:t>
            </a:r>
            <a:r>
              <a:rPr lang="ru-RU" baseline="0" dirty="0" smtClean="0"/>
              <a:t> очень много в этом мире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9447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Усталость снижает интерес и способность изучать и понимать Священные</a:t>
            </a:r>
            <a:r>
              <a:rPr lang="ru-RU" baseline="0" dirty="0" smtClean="0"/>
              <a:t> Писания</a:t>
            </a:r>
            <a:r>
              <a:rPr lang="ru-RU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Молитвенное общение с Всевышним прекращается.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9687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Теперь мы подходим к самому важному вопросу – сколько же нам необходимо спать,</a:t>
            </a:r>
            <a:r>
              <a:rPr lang="ru-RU" baseline="0" dirty="0" smtClean="0"/>
              <a:t> чтобы избежать негативных последствий усталости.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Считается, что для эффективной деятельности во всех сферах жизни, нам необходимо 8 часов сна.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Хотя сегодня специалисты говорят, что из-за информационного перегруза мы нуждаемся в 9 часах ночного отдыха.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042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Соответственно студентам и школьникам спать надо не менее 9 часов.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505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 и это еще не все…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просыпаться отдохнувшими и счастливыми важно помнить о следующем…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Вот несколько советов, которые помогут вам хорошо спать и чувствовать себя лучше.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405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Совет первый</a:t>
            </a:r>
            <a:r>
              <a:rPr lang="ru-RU" baseline="0" dirty="0" smtClean="0"/>
              <a:t> – придерживайтесь четкого распорядка дня. </a:t>
            </a:r>
            <a:r>
              <a:rPr lang="ru-RU" dirty="0" smtClean="0"/>
              <a:t>Ложитесь спать и вставайте в одно и то же время – это даст вам 8-9 часов хорошего сна.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99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Совет второй – ежедневно делайте физические упражнения </a:t>
            </a:r>
          </a:p>
          <a:p>
            <a:r>
              <a:rPr lang="ru-RU" dirty="0" smtClean="0"/>
              <a:t>30 минут каждый день, желательно на свежем воздухе. </a:t>
            </a:r>
          </a:p>
          <a:p>
            <a:endParaRPr lang="ru-RU" dirty="0" smtClean="0"/>
          </a:p>
          <a:p>
            <a:r>
              <a:rPr lang="ru-RU" dirty="0" smtClean="0"/>
              <a:t>Это может быть обыкновенная энергичная ходьба. </a:t>
            </a:r>
          </a:p>
          <a:p>
            <a:r>
              <a:rPr lang="ru-RU" dirty="0" smtClean="0"/>
              <a:t>Солнечный свет и свежий воздух, будут содействовать хорошему, сладкому сну.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21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Пока мы молоды, мы часто считаем сон напрасной тратой времени.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чем скорее мы  сможем проснуться, тем лучше. Люди очень неохотно расстаются со своими делами и развлечениями.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и семья влекут к себе.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Конечно, потратить третью часть жизни на сон,</a:t>
            </a:r>
            <a:r>
              <a:rPr lang="ru-RU" baseline="0" dirty="0" smtClean="0"/>
              <a:t> когда ты молод и полон сил</a:t>
            </a:r>
            <a:r>
              <a:rPr lang="ru-RU" dirty="0" smtClean="0"/>
              <a:t>, кажется, крайне расточительным.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634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Совет третий – измените привычки в питании.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Употребляйте больше растительной пищи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Прием пищи должен быть не чаще 3-х раз в день.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Избегайте перекусываний – лучше пейте воду.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Избегайте позднего и обильного ужина. Последний прием пищи должен быть за 4 часа до сна.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157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Совет четвертый – откажитесь от </a:t>
            </a:r>
            <a:r>
              <a:rPr lang="ru-RU" dirty="0" err="1" smtClean="0"/>
              <a:t>психоактивных</a:t>
            </a:r>
            <a:r>
              <a:rPr lang="ru-RU" baseline="0" dirty="0" smtClean="0"/>
              <a:t> (ПАВ) веществ.</a:t>
            </a:r>
          </a:p>
          <a:p>
            <a:r>
              <a:rPr lang="ru-RU" baseline="0" dirty="0" smtClean="0"/>
              <a:t>К ним относятся алкоголь, табак, наркотики и кофеиновые продукты.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047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Пятый совет касается гигиены сна.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Лучше спать в темной, тихой и прохладной комнате на твердой и удобной кровати.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99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Шестой совет - если вы обеспокоены или раздражены, постарайтесь решить проблему до того, как ляжете спать.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2495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Седьмой совет - когда вы испытываете усталость среди дня, то, по возможности,  поспите 15-30 мин для восстановления сил. [4]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1936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Восьмой совет – позаботьтесь о ежедневном отдыхе.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 вас должен быть один день в неделю для восстановления сил и отдыха.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Каждый год берите отпуск, чтобы по настоящему отдохнуть. 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Хорошие советы – не правда ли?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653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Священные</a:t>
            </a:r>
            <a:r>
              <a:rPr lang="ru-RU" baseline="0" dirty="0" smtClean="0"/>
              <a:t> книги </a:t>
            </a:r>
            <a:r>
              <a:rPr lang="ru-RU" dirty="0" smtClean="0"/>
              <a:t>Коран и </a:t>
            </a:r>
            <a:r>
              <a:rPr lang="ru-RU" dirty="0" err="1" smtClean="0"/>
              <a:t>Таурат</a:t>
            </a:r>
            <a:r>
              <a:rPr lang="ru-RU" dirty="0" smtClean="0"/>
              <a:t> говорят о том, что отдых является даром Всевышнего, для жизни.</a:t>
            </a:r>
          </a:p>
          <a:p>
            <a:pPr marL="0" indent="0" algn="l">
              <a:buNone/>
            </a:pPr>
            <a:r>
              <a:rPr lang="ru-RU" dirty="0" smtClean="0"/>
              <a:t>Книга Исход,</a:t>
            </a:r>
            <a:r>
              <a:rPr lang="ru-RU" baseline="0" dirty="0" smtClean="0"/>
              <a:t> 20 глава с 8 по 11 стихи.</a:t>
            </a:r>
            <a:r>
              <a:rPr lang="ru-RU" sz="1200" dirty="0" smtClean="0">
                <a:latin typeface="Monotype Corsiva" panose="03010101010201010101" pitchFamily="66" charset="0"/>
              </a:rPr>
              <a:t>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«Помни субботний день и храни его святым.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Шесть дней трудись и делай всю свою работу, но седьмой день – это суббота,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она принадлежит Вечному, твоему Богу…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За шесть дней сотворил Вечный небеса и землю, море и все, что в них,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а на седьмой отдыхал.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Поэтому Вечный благословил субботний день и освятил его»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0938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Коран подтверждает слова </a:t>
            </a:r>
            <a:r>
              <a:rPr lang="ru-RU" dirty="0" err="1" smtClean="0"/>
              <a:t>Таурата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Сура Ан-</a:t>
            </a:r>
            <a:r>
              <a:rPr lang="ru-RU" dirty="0" err="1" smtClean="0"/>
              <a:t>Ниса</a:t>
            </a:r>
            <a:r>
              <a:rPr lang="ru-RU" dirty="0" smtClean="0"/>
              <a:t> 4:154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«Мы также сказали им: 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«Не нарушайте субботы». 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Мы заключили с ними суровый завет»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18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Доверьте свои проблемы Всевышнему. Он поведет по верному пути.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438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Священная книга </a:t>
            </a:r>
            <a:r>
              <a:rPr lang="ru-RU" dirty="0" err="1" smtClean="0"/>
              <a:t>Забур</a:t>
            </a:r>
            <a:r>
              <a:rPr lang="ru-RU" dirty="0" smtClean="0"/>
              <a:t> подтверждает эту мысль.</a:t>
            </a:r>
          </a:p>
          <a:p>
            <a:pPr marL="0" indent="0" algn="l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«Я искал Вечного, и Он мне ответил </a:t>
            </a:r>
          </a:p>
          <a:p>
            <a:pPr marL="0" indent="0" algn="l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и от всех моих страхов меня избавил»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6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Плюс ко всему интернет и телевидение захватывают нас. Иногда, на целую ночь. Но это только иллюзия отдыха – мираж.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072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Премудрый Сулейман говорит</a:t>
            </a:r>
            <a:r>
              <a:rPr lang="ru-RU" baseline="0" dirty="0" smtClean="0"/>
              <a:t> о том, что, если вы доверите свою жизнь Всевышнему, то: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Monotype Corsiva" panose="03010101010201010101" pitchFamily="66" charset="0"/>
              </a:rPr>
              <a:t>«Когда ляжешь спать, не будешь бояться, когда уснешь, твой сон будет сладок».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794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Коран подтверждает сказанное:</a:t>
            </a:r>
          </a:p>
          <a:p>
            <a:pPr marL="0" indent="0">
              <a:buNone/>
            </a:pP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0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Бакара</a:t>
            </a: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2</a:t>
            </a:r>
            <a:r>
              <a:rPr lang="ru-RU" sz="28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:255:</a:t>
            </a:r>
            <a:r>
              <a:rPr lang="ru-RU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0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0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«Аллах – нет божества, кроме Него, Живого, 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Поддерживающего жизнь»</a:t>
            </a:r>
          </a:p>
          <a:p>
            <a:pPr marL="0" indent="0">
              <a:buNone/>
            </a:pPr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104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0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Касас</a:t>
            </a: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28</a:t>
            </a:r>
            <a:r>
              <a:rPr lang="ru-RU" sz="28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:73:</a:t>
            </a:r>
            <a:r>
              <a:rPr lang="ru-RU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«По Своей милости Он сотворил для вас ночь и день,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Monotype Corsiva" panose="03010101010201010101" pitchFamily="66" charset="0"/>
              </a:rPr>
              <a:t>чтобы вы отдыхали во время нее и искали Его милость, – быть может, вы будете благодарны»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291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Примите решение отдыхать столько, сколько необходимо вашему организму.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будет одна из больших побед в вашей жизни.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Человек, который решил отдохнуть сможет выполнить намного больше самых разнообразных дел за короткое время.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Такая работа будет сделана качественно, эффективно и безопасно.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Отдохнувшие люди больше ценят советы Всевышнего и любят своих близких.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1574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Во имя Всевышнего, Милостивого и Милосердного примите  дар  настоящего, полноценного отдыха и будьте здоровы и счастливы!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 да продлит Всевышний ваши дни на земле!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66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Статистика свидетельствует,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 за последние несколько десятилетий взрослое население развитых стран сократило среднюю продолжительность сна на 20%.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значит, что мы спим на 1,5 часа меньше, чем спали наши деды и отцы. 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39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как результат - 40% населения в этих странах испытывает усталость и утомление на протяжении всего дня.  Периодически они ощущают настолько сильную сонливость  и упадок  сил, что это мешает им выполнять их обязанности. Подобная картина наблюдается и у нас.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869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Самые опасные последствия недосыпания – автокатастрофы. Только в США случается более 100 тысяч автомобильных аварий ежегодно! Часто это результат того, что за рулем находились уставшие сонные водители!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005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Еще один факт об усталости - исследования  в Канаде показали, что количество аварий автотранспорта увеличиваются на 8% в течение первых 24 часов, с момента, когда страна переходит на летнее время. Как вы знаете, при переходе на летнее время  один час сна теряется.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почти на такое же количество число аварий уменьшается при переходе  на зимнее время осенью, когда есть возможность отдыхать на один час больше.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FE2B-E896-480B-B45C-F5C0CCBBB3B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7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038C-A6B6-4DA3-B928-C88EA5C0D892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5462-C040-4E6B-95C6-51A6866C0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47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038C-A6B6-4DA3-B928-C88EA5C0D892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F5462-C040-4E6B-95C6-51A6866C0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23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ЗДОРОВАЯ ЖИЗНЬ </a:t>
            </a:r>
            <a:b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</a:br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- ПОДАРОК </a:t>
            </a:r>
            <a:r>
              <a:rPr lang="ru-RU" sz="11500" smtClean="0">
                <a:solidFill>
                  <a:srgbClr val="FFFF00"/>
                </a:solidFill>
                <a:latin typeface="DS Arabic" panose="04000506020000020004" pitchFamily="82" charset="0"/>
              </a:rPr>
              <a:t>В</a:t>
            </a:r>
            <a:r>
              <a:rPr lang="ru-RU" sz="8800" smtClean="0">
                <a:solidFill>
                  <a:srgbClr val="FFFF00"/>
                </a:solidFill>
                <a:latin typeface="DS Arabic" panose="04000506020000020004" pitchFamily="82" charset="0"/>
              </a:rPr>
              <a:t>СЕВЫШНЕГО</a:t>
            </a:r>
            <a:endParaRPr lang="ru-RU" sz="8800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9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99FFCC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99FFCC"/>
                </a:solidFill>
                <a:latin typeface="Arial" charset="0"/>
              </a:rPr>
            </a:br>
            <a:r>
              <a:rPr lang="ru-RU" sz="5300" b="1" smtClean="0">
                <a:latin typeface="Monotype Corsiva" panose="03010101010201010101" pitchFamily="66" charset="0"/>
              </a:rPr>
              <a:t>Сон подростков</a:t>
            </a:r>
            <a:br>
              <a:rPr lang="ru-RU" sz="5300" b="1" smtClean="0">
                <a:latin typeface="Monotype Corsiva" panose="03010101010201010101" pitchFamily="66" charset="0"/>
              </a:rPr>
            </a:br>
            <a:endParaRPr lang="ru-RU" sz="53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2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smtClean="0">
                <a:latin typeface="Monotype Corsiva" panose="03010101010201010101" pitchFamily="66" charset="0"/>
              </a:rPr>
              <a:t/>
            </a:r>
            <a:br>
              <a:rPr lang="ru-RU" sz="6700" b="1" smtClean="0">
                <a:latin typeface="Monotype Corsiva" panose="03010101010201010101" pitchFamily="66" charset="0"/>
              </a:rPr>
            </a:br>
            <a:r>
              <a:rPr lang="ru-RU" sz="6700" b="1" smtClean="0">
                <a:latin typeface="Monotype Corsiva" panose="03010101010201010101" pitchFamily="66" charset="0"/>
              </a:rPr>
              <a:t>Для чего нужен сон?</a:t>
            </a:r>
            <a:br>
              <a:rPr lang="ru-RU" sz="6700" b="1" smtClean="0"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3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9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44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99FFCC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99FFCC"/>
                </a:solidFill>
                <a:latin typeface="Arial" charset="0"/>
              </a:rPr>
            </a:br>
            <a:r>
              <a:rPr lang="ru-RU" sz="6000" b="1" smtClean="0">
                <a:latin typeface="Monotype Corsiva" panose="03010101010201010101" pitchFamily="66" charset="0"/>
              </a:rPr>
              <a:t>Снижение выносливости</a:t>
            </a:r>
            <a:r>
              <a:rPr lang="ru-RU" b="1" smtClean="0">
                <a:solidFill>
                  <a:srgbClr val="99FFCC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99FFCC"/>
                </a:solidFill>
                <a:latin typeface="Arial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9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/>
            </a:r>
            <a:b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</a:br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  </a:t>
            </a:r>
            <a:r>
              <a:rPr lang="en-GB" sz="6000" b="1" smtClean="0">
                <a:latin typeface="Monotype Corsiva" panose="03010101010201010101" pitchFamily="66" charset="0"/>
              </a:rPr>
              <a:t>Ослабление иммун</a:t>
            </a:r>
            <a:r>
              <a:rPr lang="ru-RU" sz="6000" b="1" smtClean="0">
                <a:latin typeface="Monotype Corsiva" panose="03010101010201010101" pitchFamily="66" charset="0"/>
              </a:rPr>
              <a:t>итета</a:t>
            </a:r>
            <a:r>
              <a:rPr lang="en-GB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/>
            </a:r>
            <a:br>
              <a:rPr lang="en-GB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8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smtClean="0">
                <a:latin typeface="Monotype Corsiva" panose="03010101010201010101" pitchFamily="66" charset="0"/>
              </a:rPr>
              <a:t/>
            </a:r>
            <a:br>
              <a:rPr lang="ru-RU" sz="4000" b="1" smtClean="0">
                <a:latin typeface="Monotype Corsiva" panose="03010101010201010101" pitchFamily="66" charset="0"/>
              </a:rPr>
            </a:br>
            <a:r>
              <a:rPr lang="ru-RU" sz="4000" b="1" smtClean="0">
                <a:latin typeface="Monotype Corsiva" panose="03010101010201010101" pitchFamily="66" charset="0"/>
              </a:rPr>
              <a:t> Снижаются умственные способности   </a:t>
            </a:r>
            <a:r>
              <a:rPr lang="ru-RU" sz="3600" b="1" smtClean="0">
                <a:latin typeface="Monotype Corsiva" panose="03010101010201010101" pitchFamily="66" charset="0"/>
              </a:rPr>
              <a:t>         </a:t>
            </a:r>
            <a:br>
              <a:rPr lang="ru-RU" sz="3600" b="1" smtClean="0">
                <a:latin typeface="Monotype Corsiva" panose="03010101010201010101" pitchFamily="66" charset="0"/>
              </a:rPr>
            </a:b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7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Monotype Corsiva" panose="03010101010201010101" pitchFamily="66" charset="0"/>
              </a:rPr>
              <a:t>Торможение мыслительного процесса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70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/>
            </a:r>
            <a:b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</a:br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    </a:t>
            </a:r>
            <a:r>
              <a:rPr lang="ru-RU" sz="4900" b="1" smtClean="0">
                <a:latin typeface="Monotype Corsiva" panose="03010101010201010101" pitchFamily="66" charset="0"/>
              </a:rPr>
              <a:t>Резкая перемена </a:t>
            </a:r>
            <a:r>
              <a:rPr lang="en-GB" sz="4900" b="1" smtClean="0">
                <a:latin typeface="Monotype Corsiva" panose="03010101010201010101" pitchFamily="66" charset="0"/>
              </a:rPr>
              <a:t>настроени</a:t>
            </a:r>
            <a:r>
              <a:rPr lang="ru-RU" sz="4900" b="1" smtClean="0">
                <a:latin typeface="Monotype Corsiva" panose="03010101010201010101" pitchFamily="66" charset="0"/>
              </a:rPr>
              <a:t>я</a:t>
            </a:r>
            <a:r>
              <a:rPr lang="en-GB" sz="4900" b="1" smtClean="0">
                <a:latin typeface="Monotype Corsiva" panose="03010101010201010101" pitchFamily="66" charset="0"/>
              </a:rPr>
              <a:t/>
            </a:r>
            <a:br>
              <a:rPr lang="en-GB" sz="4900" b="1" smtClean="0">
                <a:latin typeface="Monotype Corsiva" panose="03010101010201010101" pitchFamily="66" charset="0"/>
              </a:rPr>
            </a:br>
            <a:endParaRPr lang="ru-RU" sz="49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2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Monotype Corsiva" panose="03010101010201010101" pitchFamily="66" charset="0"/>
              </a:rPr>
              <a:t>Р</a:t>
            </a:r>
            <a:r>
              <a:rPr lang="en-GB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Monotype Corsiva" panose="03010101010201010101" pitchFamily="66" charset="0"/>
              </a:rPr>
              <a:t>аздражительность</a:t>
            </a:r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Monotype Corsiva" panose="03010101010201010101" pitchFamily="66" charset="0"/>
              </a:rPr>
              <a:t> – бич </a:t>
            </a:r>
            <a:b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Monotype Corsiva" panose="03010101010201010101" pitchFamily="66" charset="0"/>
              </a:rPr>
              <a:t>нашего времени</a:t>
            </a:r>
            <a:r>
              <a:rPr lang="ru-RU" b="1" smtClean="0">
                <a:latin typeface="Monotype Corsiva" panose="03010101010201010101" pitchFamily="66" charset="0"/>
              </a:rPr>
              <a:t>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99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abic" panose="04000506020000020004" pitchFamily="82" charset="0"/>
              </a:rPr>
              <a:t>Отдых</a:t>
            </a:r>
            <a:r>
              <a:rPr lang="ru-RU" sz="239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abic" panose="04000506020000020004" pitchFamily="82" charset="0"/>
              </a:rPr>
              <a:t/>
            </a:r>
            <a:br>
              <a:rPr lang="ru-RU" sz="239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abic" panose="04000506020000020004" pitchFamily="82" charset="0"/>
              </a:rPr>
            </a:br>
            <a:endParaRPr lang="ru-RU" sz="60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Monotype Corsiva" panose="03010101010201010101" pitchFamily="66" charset="0"/>
              </a:rPr>
              <a:t>Когда мы утомлены, то становимся подобны самолету на автопилоте.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6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Monotype Corsiva" panose="03010101010201010101" pitchFamily="66" charset="0"/>
              </a:rPr>
              <a:t>В критических ситуациях имеем риск принять неверное решение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68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latin typeface="Monotype Corsiva" panose="03010101010201010101" pitchFamily="66" charset="0"/>
              </a:rPr>
              <a:t/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>Ослабление высших функций мозга приводит к снижению:</a:t>
            </a:r>
            <a:br>
              <a:rPr lang="ru-RU" b="1" smtClean="0"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46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latin typeface="Monotype Corsiva" panose="03010101010201010101" pitchFamily="66" charset="0"/>
              </a:rPr>
              <a:t/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en-GB" b="1" smtClean="0">
                <a:latin typeface="Monotype Corsiva" panose="03010101010201010101" pitchFamily="66" charset="0"/>
              </a:rPr>
              <a:t>Чрезмерная стимуляция</a:t>
            </a:r>
            <a:r>
              <a:rPr lang="ru-RU" b="1" smtClean="0">
                <a:latin typeface="Monotype Corsiva" panose="03010101010201010101" pitchFamily="66" charset="0"/>
              </a:rPr>
              <a:t> нервной системы</a:t>
            </a:r>
            <a:r>
              <a:rPr lang="en-GB" sz="4900" b="1" smtClean="0">
                <a:latin typeface="Monotype Corsiva" panose="03010101010201010101" pitchFamily="66" charset="0"/>
              </a:rPr>
              <a:t/>
            </a:r>
            <a:br>
              <a:rPr lang="en-GB" sz="4900" b="1" smtClean="0"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56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Причины недосыпания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26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Причины недосыпания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2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Причины недосыпания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6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Причины недосыпания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20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Причины недосыпания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91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Причины недосыпания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07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52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latin typeface="Monotype Corsiva" panose="03010101010201010101" pitchFamily="66" charset="0"/>
              </a:rPr>
              <a:t>Культура отдыха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59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ru-RU" b="1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b="1" smtClean="0">
                <a:latin typeface="Monotype Corsiva" panose="03010101010201010101" pitchFamily="66" charset="0"/>
              </a:rPr>
              <a:t>Недостаток сна влияет на духовность</a:t>
            </a:r>
            <a:br>
              <a:rPr lang="ru-RU" b="1" smtClean="0"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4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smtClean="0">
                <a:latin typeface="Monotype Corsiva" panose="03010101010201010101" pitchFamily="66" charset="0"/>
              </a:rPr>
              <a:t/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>Недостаток сна </a:t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>и «промывание  мозгов»</a:t>
            </a:r>
            <a:br>
              <a:rPr lang="ru-RU" b="1" smtClean="0"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80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Monotype Corsiva" panose="03010101010201010101" pitchFamily="66" charset="0"/>
              </a:rPr>
              <a:t>Усталость и духовность несовместимы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15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latin typeface="Monotype Corsiva" panose="03010101010201010101" pitchFamily="66" charset="0"/>
              </a:rPr>
              <a:t/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/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sz="5300" b="1" smtClean="0">
                <a:latin typeface="Monotype Corsiva" panose="03010101010201010101" pitchFamily="66" charset="0"/>
              </a:rPr>
              <a:t>Сколько нам нужно спать?</a:t>
            </a:r>
            <a:br>
              <a:rPr lang="ru-RU" sz="5300" b="1" smtClean="0">
                <a:latin typeface="Monotype Corsiva" panose="03010101010201010101" pitchFamily="66" charset="0"/>
              </a:rPr>
            </a:br>
            <a:r>
              <a:rPr lang="ru-RU" sz="5300" b="1" smtClean="0">
                <a:latin typeface="Monotype Corsiva" panose="03010101010201010101" pitchFamily="66" charset="0"/>
              </a:rPr>
              <a:t/>
            </a:r>
            <a:br>
              <a:rPr lang="ru-RU" sz="5300" b="1" smtClean="0"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89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latin typeface="Monotype Corsiva" panose="03010101010201010101" pitchFamily="66" charset="0"/>
              </a:rPr>
              <a:t/>
            </a:r>
            <a:br>
              <a:rPr lang="ru-RU" sz="4800" b="1" smtClean="0">
                <a:latin typeface="Monotype Corsiva" panose="03010101010201010101" pitchFamily="66" charset="0"/>
              </a:rPr>
            </a:br>
            <a:r>
              <a:rPr lang="ru-RU" sz="4800" b="1" smtClean="0">
                <a:latin typeface="Monotype Corsiva" panose="03010101010201010101" pitchFamily="66" charset="0"/>
              </a:rPr>
              <a:t>Студентам и школьникам</a:t>
            </a:r>
            <a:br>
              <a:rPr lang="ru-RU" sz="4800" b="1" smtClean="0">
                <a:latin typeface="Monotype Corsiva" panose="03010101010201010101" pitchFamily="66" charset="0"/>
              </a:rPr>
            </a:b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76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Monotype Corsiva" panose="03010101010201010101" pitchFamily="66" charset="0"/>
              </a:rPr>
              <a:t>Полезные советы для хорошего сна, </a:t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>чтобы чувствовать  себя лучше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99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Monotype Corsiva" panose="03010101010201010101" pitchFamily="66" charset="0"/>
              </a:rPr>
              <a:t>1. Придерживайтесь </a:t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>четкого распорядка дня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43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latin typeface="Monotype Corsiva" panose="03010101010201010101" pitchFamily="66" charset="0"/>
              </a:rPr>
              <a:t/>
            </a:r>
            <a:br>
              <a:rPr lang="ru-RU" sz="4800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>2. Делайте ежедневно физические упражнения</a:t>
            </a:r>
            <a:r>
              <a:rPr lang="ru-RU" sz="4800" b="1" smtClean="0">
                <a:latin typeface="Monotype Corsiva" panose="03010101010201010101" pitchFamily="66" charset="0"/>
              </a:rPr>
              <a:t/>
            </a:r>
            <a:br>
              <a:rPr lang="ru-RU" sz="4800" b="1" smtClean="0">
                <a:latin typeface="Monotype Corsiva" panose="03010101010201010101" pitchFamily="66" charset="0"/>
              </a:rPr>
            </a:b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/>
            </a:r>
            <a:br>
              <a:rPr lang="ru-RU" b="1" smtClean="0">
                <a:effectLst>
                  <a:outerShdw blurRad="38100" dist="38100" dir="2700000" algn="tl">
                    <a:srgbClr val="808080"/>
                  </a:outerShdw>
                </a:effectLst>
              </a:rPr>
            </a:br>
            <a:r>
              <a:rPr lang="ru-RU" sz="5300" b="1" smtClean="0">
                <a:latin typeface="Monotype Corsiva" panose="03010101010201010101" pitchFamily="66" charset="0"/>
              </a:rPr>
              <a:t>Напрасная </a:t>
            </a:r>
            <a:r>
              <a:rPr lang="en-GB" sz="5300" b="1" smtClean="0">
                <a:latin typeface="Monotype Corsiva" panose="03010101010201010101" pitchFamily="66" charset="0"/>
              </a:rPr>
              <a:t>трата времени?</a:t>
            </a:r>
            <a:br>
              <a:rPr lang="en-GB" sz="5300" b="1" smtClean="0"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2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3. Измените привычки в питании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69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Monotype Corsiva" panose="03010101010201010101" pitchFamily="66" charset="0"/>
              </a:rPr>
              <a:t>4. Отказ от алкоголя, </a:t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>табака и стимуляторов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44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Monotype Corsiva" panose="03010101010201010101" pitchFamily="66" charset="0"/>
              </a:rPr>
              <a:t>5. Лучшая комната для сна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43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latin typeface="Monotype Corsiva" panose="03010101010201010101" pitchFamily="66" charset="0"/>
              </a:rPr>
              <a:t>6. Постарайтесь разрешить все проблемы </a:t>
            </a:r>
            <a:br>
              <a:rPr lang="ru-RU" sz="3600" b="1" smtClean="0">
                <a:latin typeface="Monotype Corsiva" panose="03010101010201010101" pitchFamily="66" charset="0"/>
              </a:rPr>
            </a:br>
            <a:r>
              <a:rPr lang="ru-RU" sz="3600" b="1" smtClean="0">
                <a:latin typeface="Monotype Corsiva" panose="03010101010201010101" pitchFamily="66" charset="0"/>
              </a:rPr>
              <a:t>до  отхода ко сну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24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Monotype Corsiva" panose="03010101010201010101" pitchFamily="66" charset="0"/>
              </a:rPr>
              <a:t>7. Если вы испытываете усталость </a:t>
            </a:r>
            <a:br>
              <a:rPr lang="ru-RU" b="1" smtClean="0">
                <a:latin typeface="Monotype Corsiva" panose="03010101010201010101" pitchFamily="66" charset="0"/>
              </a:rPr>
            </a:br>
            <a:r>
              <a:rPr lang="ru-RU" b="1" smtClean="0">
                <a:latin typeface="Monotype Corsiva" panose="03010101010201010101" pitchFamily="66" charset="0"/>
              </a:rPr>
              <a:t>среди дня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20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8. Позаботьтесь о еженедельном отдыхе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87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Исход, 20:8-11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25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63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latin typeface="Monotype Corsiva" panose="03010101010201010101" pitchFamily="66" charset="0"/>
              </a:rPr>
              <a:t>Доверьте все Богу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69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Забур, 33:5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3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latin typeface="Monotype Corsiva" panose="03010101010201010101" pitchFamily="66" charset="0"/>
              </a:rPr>
              <a:t>Иллюзия отдыха</a:t>
            </a:r>
            <a:endParaRPr lang="ru-RU" sz="66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53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49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49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Мудрые изречения Сулеймана, 3:24</a:t>
            </a:r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0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79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atin typeface="Monotype Corsiva" panose="03010101010201010101" pitchFamily="66" charset="0"/>
              </a:rPr>
              <a:t>Примите решение отдыхать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321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Во имя Всевышнего</a:t>
            </a:r>
            <a:endParaRPr lang="ru-RU" sz="8800" b="1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  <a:t>Н</a:t>
            </a:r>
            <a:r>
              <a:rPr lang="en-GB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  <a:t>а </a:t>
            </a:r>
            <a:r>
              <a:rPr lang="ru-RU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  <a:t>1,5 часа м</a:t>
            </a:r>
            <a:r>
              <a:rPr lang="en-GB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  <a:t>еньше</a:t>
            </a:r>
            <a:r>
              <a:rPr lang="ru-RU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  <a:t> </a:t>
            </a:r>
            <a:br>
              <a:rPr lang="ru-RU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</a:br>
            <a:endParaRPr lang="ru-RU" sz="60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EDF7D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smtClean="0">
                <a:solidFill>
                  <a:srgbClr val="EDF7D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smtClean="0">
                <a:solidFill>
                  <a:srgbClr val="EDF7D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GB" sz="6000" b="1" smtClean="0">
                <a:solidFill>
                  <a:srgbClr val="EDF7DF"/>
                </a:solidFill>
                <a:latin typeface="Monotype Corsiva" panose="03010101010201010101" pitchFamily="66" charset="0"/>
              </a:rPr>
              <a:t>Сонливость днем</a:t>
            </a:r>
            <a:r>
              <a:rPr lang="en-GB" b="1" smtClean="0">
                <a:solidFill>
                  <a:srgbClr val="EDF7D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GB" b="1" smtClean="0">
                <a:solidFill>
                  <a:srgbClr val="EDF7D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5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latin typeface="Monotype Corsiva" panose="03010101010201010101" pitchFamily="66" charset="0"/>
              </a:rPr>
              <a:t>Исследования показали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75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2191</Words>
  <Application>Microsoft Office PowerPoint</Application>
  <PresentationFormat>Экран (4:3)</PresentationFormat>
  <Paragraphs>261</Paragraphs>
  <Slides>54</Slides>
  <Notes>54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1" baseType="lpstr">
      <vt:lpstr>Arial</vt:lpstr>
      <vt:lpstr>Arial Narrow</vt:lpstr>
      <vt:lpstr>Calibri</vt:lpstr>
      <vt:lpstr>Calibri Light</vt:lpstr>
      <vt:lpstr>DS Arabic</vt:lpstr>
      <vt:lpstr>Monotype Corsiva</vt:lpstr>
      <vt:lpstr>Тема Office</vt:lpstr>
      <vt:lpstr>ЗДОРОВАЯ ЖИЗНЬ  - ПОДАРОК ВСЕВЫШНЕГО</vt:lpstr>
      <vt:lpstr>Отдых </vt:lpstr>
      <vt:lpstr>Презентация PowerPoint</vt:lpstr>
      <vt:lpstr> Напрасная трата времени? </vt:lpstr>
      <vt:lpstr>Иллюзия отдыха</vt:lpstr>
      <vt:lpstr> На 1,5 часа меньше  </vt:lpstr>
      <vt:lpstr>    Сонливость днем </vt:lpstr>
      <vt:lpstr>Презентация PowerPoint</vt:lpstr>
      <vt:lpstr>Исследования показали</vt:lpstr>
      <vt:lpstr> Сон подростков </vt:lpstr>
      <vt:lpstr> Для чего нужен сон? </vt:lpstr>
      <vt:lpstr>Презентация PowerPoint</vt:lpstr>
      <vt:lpstr>Презентация PowerPoint</vt:lpstr>
      <vt:lpstr> Снижение выносливости </vt:lpstr>
      <vt:lpstr>    Ослабление иммунитета </vt:lpstr>
      <vt:lpstr>  Снижаются умственные способности             </vt:lpstr>
      <vt:lpstr>Торможение мыслительного процесса</vt:lpstr>
      <vt:lpstr>      Резкая перемена настроения </vt:lpstr>
      <vt:lpstr>Раздражительность – бич  нашего времени </vt:lpstr>
      <vt:lpstr>Когда мы утомлены, то становимся подобны самолету на автопилоте.</vt:lpstr>
      <vt:lpstr>В критических ситуациях имеем риск принять неверное решение</vt:lpstr>
      <vt:lpstr> Ослабление высших функций мозга приводит к снижению: </vt:lpstr>
      <vt:lpstr> Чрезмерная стимуляция нервной системы </vt:lpstr>
      <vt:lpstr>Причины недосыпания</vt:lpstr>
      <vt:lpstr>Причины недосыпания</vt:lpstr>
      <vt:lpstr>Причины недосыпания</vt:lpstr>
      <vt:lpstr>Причины недосыпания</vt:lpstr>
      <vt:lpstr>Причины недосыпания</vt:lpstr>
      <vt:lpstr>Причины недосыпания</vt:lpstr>
      <vt:lpstr>Презентация PowerPoint</vt:lpstr>
      <vt:lpstr>Культура отдыха</vt:lpstr>
      <vt:lpstr> Недостаток сна влияет на духовность </vt:lpstr>
      <vt:lpstr> Недостаток сна  и «промывание  мозгов» </vt:lpstr>
      <vt:lpstr>Усталость и духовность несовместимы</vt:lpstr>
      <vt:lpstr>  Сколько нам нужно спать?  </vt:lpstr>
      <vt:lpstr> Студентам и школьникам </vt:lpstr>
      <vt:lpstr>Полезные советы для хорошего сна,  чтобы чувствовать  себя лучше</vt:lpstr>
      <vt:lpstr>1. Придерживайтесь  четкого распорядка дня</vt:lpstr>
      <vt:lpstr> 2. Делайте ежедневно физические упражнения </vt:lpstr>
      <vt:lpstr>3. Измените привычки в питании</vt:lpstr>
      <vt:lpstr>4. Отказ от алкоголя,  табака и стимуляторов</vt:lpstr>
      <vt:lpstr>5. Лучшая комната для сна</vt:lpstr>
      <vt:lpstr>6. Постарайтесь разрешить все проблемы  до  отхода ко сну</vt:lpstr>
      <vt:lpstr>7. Если вы испытываете усталость  среди дня</vt:lpstr>
      <vt:lpstr>8. Позаботьтесь о еженедельном отдыхе</vt:lpstr>
      <vt:lpstr>Таурат, Исход, 20:8-11</vt:lpstr>
      <vt:lpstr>Коран </vt:lpstr>
      <vt:lpstr>Доверьте все Богу</vt:lpstr>
      <vt:lpstr>Забур, 33:5</vt:lpstr>
      <vt:lpstr> Мудрые изречения Сулеймана, 3:24 </vt:lpstr>
      <vt:lpstr>Коран </vt:lpstr>
      <vt:lpstr>Коран </vt:lpstr>
      <vt:lpstr>Примите решение отдыхать</vt:lpstr>
      <vt:lpstr>Во имя Всевышнего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ЗДОРОВАЯ ЖИЗНЬ  - ПОДАРОК ВСЕВЫШНЕГО</dc:title>
  <dc:creator>Svetlana</dc:creator>
  <cp:lastModifiedBy>Svetlana</cp:lastModifiedBy>
  <cp:revision>5</cp:revision>
  <dcterms:created xsi:type="dcterms:W3CDTF">2016-06-09T08:55:01Z</dcterms:created>
  <dcterms:modified xsi:type="dcterms:W3CDTF">2016-06-14T10:03:58Z</dcterms:modified>
</cp:coreProperties>
</file>