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9"/>
  </p:notesMasterIdLst>
  <p:sldIdLst>
    <p:sldId id="326" r:id="rId2"/>
    <p:sldId id="360" r:id="rId3"/>
    <p:sldId id="279" r:id="rId4"/>
    <p:sldId id="290" r:id="rId5"/>
    <p:sldId id="291" r:id="rId6"/>
    <p:sldId id="327" r:id="rId7"/>
    <p:sldId id="361" r:id="rId8"/>
    <p:sldId id="328" r:id="rId9"/>
    <p:sldId id="329" r:id="rId10"/>
    <p:sldId id="362" r:id="rId11"/>
    <p:sldId id="330" r:id="rId12"/>
    <p:sldId id="331" r:id="rId13"/>
    <p:sldId id="332" r:id="rId14"/>
    <p:sldId id="363" r:id="rId15"/>
    <p:sldId id="333" r:id="rId16"/>
    <p:sldId id="334" r:id="rId17"/>
    <p:sldId id="364" r:id="rId18"/>
    <p:sldId id="335" r:id="rId19"/>
    <p:sldId id="336" r:id="rId20"/>
    <p:sldId id="337" r:id="rId21"/>
    <p:sldId id="365" r:id="rId22"/>
    <p:sldId id="338" r:id="rId23"/>
    <p:sldId id="339" r:id="rId24"/>
    <p:sldId id="340" r:id="rId25"/>
    <p:sldId id="341" r:id="rId26"/>
    <p:sldId id="342" r:id="rId27"/>
    <p:sldId id="343" r:id="rId28"/>
    <p:sldId id="366" r:id="rId29"/>
    <p:sldId id="344" r:id="rId30"/>
    <p:sldId id="345" r:id="rId31"/>
    <p:sldId id="346" r:id="rId32"/>
    <p:sldId id="347" r:id="rId33"/>
    <p:sldId id="349" r:id="rId34"/>
    <p:sldId id="367" r:id="rId35"/>
    <p:sldId id="350" r:id="rId36"/>
    <p:sldId id="351" r:id="rId37"/>
    <p:sldId id="368" r:id="rId38"/>
    <p:sldId id="352" r:id="rId39"/>
    <p:sldId id="359" r:id="rId40"/>
    <p:sldId id="354" r:id="rId41"/>
    <p:sldId id="355" r:id="rId42"/>
    <p:sldId id="369" r:id="rId43"/>
    <p:sldId id="356" r:id="rId44"/>
    <p:sldId id="357" r:id="rId45"/>
    <p:sldId id="358" r:id="rId46"/>
    <p:sldId id="370" r:id="rId47"/>
    <p:sldId id="371" r:id="rId4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4484" autoAdjust="0"/>
  </p:normalViewPr>
  <p:slideViewPr>
    <p:cSldViewPr>
      <p:cViewPr varScale="1">
        <p:scale>
          <a:sx n="27" d="100"/>
          <a:sy n="27" d="100"/>
        </p:scale>
        <p:origin x="-2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7A03-3E60-49D7-BD9A-CF4F664450B3}" type="datetimeFigureOut">
              <a:rPr lang="ru-RU" smtClean="0"/>
              <a:pPr/>
              <a:t>18.10.16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1BE3-CF4C-4B0A-A067-12DFFC15D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3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72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 – эликсир жизни. Она является средой, в которой происходит обмен веществ.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 – это: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Транспортная система организма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Смазка для обеспечения движения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Помощник пищеварения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Главный транспортировщик отходов через почки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Регулятор температуры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Главная составляющая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циркулирующей крови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89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Другое важное применение воды – это ее использование в качестве средства гигиены. Регулярное купание удаляет накопившуюся на коже грязь, снижая риск возникновения инфекции.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Частое мытье рук может предотвратить передачу многих возбудителей инфекционных заболеваний от человека к человеку. Если бы люди тщательно мыли руки с мылом перед едой и после загрязняющей руки работы, то можно было бы избавиться от большого процента инфекционных заболеваний.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27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905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Жизнь может процветать только в пригодной для нее окружающей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среде, для этого требуется соответствующий баланс климата, воды, почвы и воздуха.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Физические, химические и биотические факторы, такие как воздух, температура, солнце, почва и вода, а также флора и фауна являются нашей окружающей средой. Для здоровья требуется благоприятная среда, а большая часть нашей деятельности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разрушает её.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79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Здоровье, Божий дар для нас, лучше всего поддерживать в наиболее естественном состоянии ничем не загрязненной чистоты.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являемся распорядителями планеты Земля, отвечающими за управление земными ресурсами и окружающую среду нашего организма.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16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Сегодня мы поднимем вопрос ВЕРЫ. И как это влияет на наше здоровье.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563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во что или кому мы действительно можем верить?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Иногда ответ на этот 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 найти нелегко!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 не менее, мы все во что-то верим.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Убеждения есть и у самых больших скептиков, даже если это убеждение в том, что никому нельзя верить.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основе выживания всех людей лежит какая-либо вера. Наличие веры необходимо для существования человека и общества.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018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Вера– или убеждение, в религиозном смысле – показали  статистически значимые преимущества, которые превышают эффект плацебо.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изучении религиозного опыта американцев, достигших возраста 100 лет, исследователи обнаружили, что религиозность существенно улучшила их здоровье.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Хотя многие вопросы по-прежнему остаются без ответа, преимущества доверия Богу – это результат духовной жизни, которая есть более чем только посещение религиозных служений.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03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Большинство цивилизаций было основано на наборе убеждений и моральных ценностей, способствующих упорядочению общественных отношений. На протяжении веков вера в духовные ценности была сильным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мотиватором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хорошо относиться к другим людям  и развивать мирные человеческие отношения. История показывает, что не имеющие веры и моральных норм общества становятся настолько растлёнными, что не могут выжить. Вера имеет для науки такое же фундаментальное значение, как и для религии. Подобно тому, как проверяется вера в научный принцип, вера в Бога признается действительной, когда испытания показывают, что ее практическое применение приводит к правильным выводам и удовлетворительным результатам. Исследования показывают, что те, кто практикует духовную жизнь лично и совместно с другими членами религиозной общины, живут дольше и лучше, а также гораздо меньше подвержены риску инсульта или инфаркта. Вера может придать силы для преодоления стресса и разрушительных привычек. Вера может дать душевный покой и возможность полностью раскрыть свой потенциал через положительный выбор. Вера — это основа жизни!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30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21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выбор зачастую определяет нашу судьбу. </a:t>
            </a:r>
          </a:p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Даже наше здоровье в значительной степени зависит от выбранного нами образа жизни, взятыми на себя обязательствами и рисками. </a:t>
            </a:r>
          </a:p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все приходим в этот мир с индивидуальным набором генов, определяющим здоровье, но на реализацию нашего генетического потенциала влияет то, как мы заботимся о полученном даре здоровья.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59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Потребность в отдыхе и расслаблении наиболее остро возникает именно тогда, когда для этого, как кажется, нет времени.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 отдыха и релаксации все люди подвержены когнитивным нарушениям.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Уставший человек действует неэффективно, медлительно, менее безопасно и совершает больше ошибок.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оставаться «на вершине успеха» нам нужен ежедневный достаточный сон.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прошлом были предприняты попытки увеличить производительность труда за счет удлинения рабочей недели и продолжительности рабочего дня.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эти попытки потерпели неудачу, потому что каждый из нас имеет физиологическую потребность в ежедневном отдыхе, а также в выходном дне в конце недели и ежегодном отпуске — времени для отдыха.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максимально эффективной  деятельности мозга и необходимой энергии мы должны наслаждаться даром восстановительного освежающего сна.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17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Многие аспекты жизни в мире, который день ото дня становится все более хаотичным и не замирает ни на мгновенье, предъявляют к нам все возрастающие требования, которые ведут к обострению проблемы недостатка сна. Заманчивые новые виды времяпрепровождения (например, компьютерные игры или просмотр телевизора по вечерам) заставляют откладывать наступление сна. Жизнь стала более сложной и запутанной.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Исследования приводят все больше доказательств того, что недостаток сна ухудшает когнитивную деятельность нашего мозга, что в свою очередь негативно влияет на качество наших решений, наш эмоциональный контроль, на нашу эффективность, производительность и безопасность наших действий. Нам всем нужен достаточный отдых, чтобы восстановиться от жизненных передряг.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 интереснейшее исследование установило, что, когда мы устаем, то страдают «исполнительные функции» нашего мозга. Нам становится труднее определить, какие у нас есть варианты выбора, затрудняется оценка этих вариантов и принятие решения о том, какой из этих вариантов лучше. Даже если мы ясно видим варианты выбора, наша оценка не всегда может быть адекватной. Творческое мышление также ухудшается вместе с эффективностью наших действий.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26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Библия говорит, что в самом начале Бог установил еженедельный отдых, чтобы обеспечить столь необходимый перерыв от рутинного труда. Наш Творец знал, что для того, чтобы оптимально функционировать, нам нужен сбалансированный ежедневный отдых в дополнение к еженедельному отдыху, как указано в Библии (Исход 20:8-10): «Помни день субботний, чтобы святить его. Шесть дней работай и делай всякие дела твои; а день седьмой — суббота  Господу, Богу твоему: не делай в оный никакого дела  ни ты, ни сын твой, ни дочь твоя, ни раб твой, ни рабыня твоя, ни скот твой, ни пришелец, который в жилищах твоих».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Господь хочет, чтобы мы особым образом общались с Ним именно в субботу, потому что Он создал нас как Своих детей. Часть благословения субботнего покоя заключается в общении друг с другом в этот особый  день. В Евангелии от Марка (2:27) Христос сказал: «Суббота для человека, а не человек для субботы».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Ежедневный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сон и еженедельный отдых позволяют нам стать восприимчивыми к благословениям Бога физически, психически, эмоционально, социально и духовно, тем самым непрерывно восстанавливая наш организм на пути к достижению оптимального здоровья.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08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оздух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часто подвергается загрязнениям. Это может произойти по причине недостаточной вентиляции жилых помещений, особенно там, где пища готовится на открытом огне. В городах воздух в зданиях часто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рециркулирует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через системы кондиционирования, тем самым повышая загрязнение от городского смога, табачного дыма, промышленных и других загрязняющих веществ. В то же время природа все еще в изобилии дарит нам чистый, свежий воздух: леса (которые иногда называют «легкими Земли»), горы, озера, моря и океаны, реки и водопады, а также освежающие дожди — источники живительного кислорода. Подсчитано, что океанические водоросли обеспечивают почти 90 процентов кислорода в нашей атмосфере, а остальная его часть поступает от наземных растений.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71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 обладает целым рядом защитных свойств. На глобальном уровне воздух и выделяемые из него испарения защищают Землю и ее обитателей от солнечного излучения, и холодного вакуума космического пространства. Воздух перерабатывает влагу и некоторые химические вещества, тем самым делая климат более умеренным. Внутри такой атмосферной оболочки присутствие жизни можно обнаружить в очень широком диапазоне высот и температур. Некоторым формам жизни требуется кислород в больших объемах; другим – лишь его малое количество. Для поддержания здоровья людям жизненно необходим свежий чистый воздух. </a:t>
            </a:r>
            <a:endParaRPr lang="en-US" dirty="0" smtClean="0"/>
          </a:p>
          <a:p>
            <a:pPr defTabSz="931774"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95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Атмосфера, окружающая Землю, в буквальном смысле обеспечивает нашему чудесным образом сотворённому организму дыхание жизни. В самом начале Господь Бог, наш Творец, создал «человека из праха земного, и вдунул в лице его дыхание жизни, и стал человек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душею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живою». (Быт. 2:7). Мы должны позаботиться о том, чтобы наш организм получал самый чистый, самый свежий воздух, насколько это возможно. Мы также должны заботиться об окружающей среде и делать все, что можем, индивидуально и коллективно, чтобы предотвратить и снизить загрязнение воздуха. Мы не можем сделать это в одиночку. Мы нуждаемся в поддерживающей силе и благодати любящего Бога-Творца. </a:t>
            </a:r>
          </a:p>
          <a:p>
            <a:r>
              <a:rPr lang="ru-RU" sz="1200" dirty="0" smtClean="0"/>
              <a:t>«Бесплатный, чистый воздух небес –  одно из богатейших </a:t>
            </a:r>
            <a:r>
              <a:rPr lang="ru-RU" sz="1200" dirty="0" err="1" smtClean="0"/>
              <a:t>благославений</a:t>
            </a:r>
            <a:r>
              <a:rPr lang="ru-RU" sz="1200" dirty="0" smtClean="0"/>
              <a:t>, предназначенных для нашей пользы и удовольствия». </a:t>
            </a:r>
            <a:r>
              <a:rPr lang="ru-RU" sz="12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Свидетельства</a:t>
            </a: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</a:t>
            </a: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 </a:t>
            </a:r>
            <a:r>
              <a:rPr lang="ru-RU" sz="1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</a:t>
            </a: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528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31774"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56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Самоконтроль и воздержание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Аристипп </a:t>
            </a:r>
            <a:r>
              <a:rPr lang="ru-RU" dirty="0" err="1" smtClean="0"/>
              <a:t>Киренейский</a:t>
            </a:r>
            <a:r>
              <a:rPr lang="ru-RU" dirty="0" smtClean="0"/>
              <a:t> сказал: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«Лучшая доля не в том, чтобы воздерживаться от наслаждений, а в том, чтобы властвовать над ними, не подчиняясь им».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Сегодня мы поговор</a:t>
            </a:r>
            <a:r>
              <a:rPr lang="ru-RU" baseline="0" dirty="0" smtClean="0"/>
              <a:t>и</a:t>
            </a:r>
            <a:r>
              <a:rPr lang="ru-RU" dirty="0" smtClean="0"/>
              <a:t>м</a:t>
            </a:r>
            <a:r>
              <a:rPr lang="ru-RU" baseline="0" dirty="0" smtClean="0"/>
              <a:t> о самоконтроле и умеренности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082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Слово «воздержание» для разных людей имеет разное значение. Некоторым людям оно напоминает о временах запрета (т.е. когда употребление алкоголя было запрещено законом), другим оно напоминает назидания, полученные в детстве и юности о том, что важно воздерживаться от алкоголя, табака и наркотиков. Во многих культурах и обществах «воздержание» стало забытым (даже анахроничным) словом – термином из прошлого. Так все-таки применимо ли оно к нашей жизни сегодня?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Словарь Вебстера определяет «воздержание», как «умеренность в действиях, мыслях и чувствах, либо умеренность и воздержание от употребления спиртных напитков». Это определение включает в себя аспекты поведения и отношения в целом, и отношение к употреблению алкогольных напитков, в частности. Толковый словарь русского языка предлагает такое определение: «Воздержание — ограничение себя в чём-либо; отказ от излишеств».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Являются ли эти определения исчерпывающими? Для достижения подлинного  жизненного равновесия мы должны учитывать все аспекты жизни; баланс необходим во всем.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64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Каждому из нас может быть полезно проанализировать свою собственную жизнь и привычки и выявить излишества, будь то излишества в еде, работе, играх, сне или в чем-либо другом. Такой «инвентарный учет» легко провести и в отношении окружающих нас людей: что они едят, пьют, какой у них вес, на какой машине они ездят, какую одежду носят и так далее. В  некоторых обществах  чрезмерное потребление  очевидно, и не возникает никакой трудности в его идентификации.  Гораздо труднее проанализировать свое собственное отношения к этим вещам, свое поведение и определить, находится ли в равновесии наша собственная жизнь.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27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Подводя итог вышесказанному, как алкоголь, так и табак — крайне опасные вещества. Научные данные и статистика общественного здравоохранения показывают, что они являются главными причинами смертности в современном мире. Конечно, личный выбор остается за нами, потворствовать ли себе. Однако именно принцип воздержания — избегать всего того, что вредно — наиболее мудрое решение и лучшая защита. Факты, несомненно, говорят сами за себя.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71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ru-RU" dirty="0" smtClean="0"/>
              <a:t>Даже тогда, когда выбор и решение соответствуют нашим намерениям и в</a:t>
            </a:r>
            <a:r>
              <a:rPr lang="ru-RU" baseline="0" dirty="0" smtClean="0"/>
              <a:t> их принятии мы руководствуемся </a:t>
            </a:r>
            <a:r>
              <a:rPr lang="ru-RU" dirty="0" smtClean="0"/>
              <a:t>доброй волей и информированностью, решение принять нелегко, особенно когда</a:t>
            </a:r>
            <a:r>
              <a:rPr lang="ru-RU" baseline="0" dirty="0" smtClean="0"/>
              <a:t> нужно</a:t>
            </a:r>
            <a:r>
              <a:rPr lang="ru-RU" dirty="0" smtClean="0"/>
              <a:t> сохранить объективность. Так что имейте ввиду следующее: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  Получите факты и взвесьте их на весах </a:t>
            </a:r>
            <a:r>
              <a:rPr lang="ru-RU" b="1" dirty="0" smtClean="0"/>
              <a:t>здравого смысла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*  По возможности, </a:t>
            </a:r>
            <a:r>
              <a:rPr lang="ru-RU" b="1" dirty="0" smtClean="0"/>
              <a:t>не принимайте решение в ситуациях стресса, </a:t>
            </a:r>
            <a:r>
              <a:rPr lang="ru-RU" dirty="0" smtClean="0"/>
              <a:t>когда трудно сохранять ясность мысли.</a:t>
            </a:r>
            <a:br>
              <a:rPr lang="ru-RU" dirty="0" smtClean="0"/>
            </a:br>
            <a:r>
              <a:rPr lang="ru-RU" dirty="0" smtClean="0"/>
              <a:t>*  Следите, чтобы ваше эмоциональное состояние не повлияло на принятие решений. </a:t>
            </a:r>
            <a:r>
              <a:rPr lang="ru-RU" b="1" dirty="0" smtClean="0"/>
              <a:t>Гнев, депрессия и чрезмерный восторг могут повлиять на принятие решений.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  </a:t>
            </a:r>
            <a:r>
              <a:rPr lang="ru-RU" b="1" dirty="0" smtClean="0"/>
              <a:t>Не руководствуйтесь предположениями</a:t>
            </a:r>
            <a:r>
              <a:rPr lang="ru-RU" dirty="0" smtClean="0"/>
              <a:t>. Если сахар приятен на вкус, это не значит, что он полезен, а то, что имеет неприятный вкус, не обязательно способствует укреплению вашего здоровья.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587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Честность — как бы странно это не звучало — является одним из важнейших компонентов рецепта энергичного, полнокровного, богатого и яркого праздника здоровья. Это компонент мотивации, который способствует реализации здорового образа жизни.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Порою может быть непонятным различие между честностью и простой правдивостью. Честность — это согласование в жизни между теорией и практикой. Это прозрачность и надежность, которые должны характеризовать каждое наше действие. Когда наши слова расходятся с нашими поступками, в нашем характере отсутствует честность.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384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тот или иной момент каждому из нас приходилось в чем-то не соответствовать высоким стандартам честности. Возможно, наше несоответствие было таким вопиющим, что причинило кому-либо вред. Мы можем нести бремя вины и раскаяния.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Нелегко простить другого человека, но Иисус Христос открыл миру всепрощающего Бога. Он жил и умер, чтобы явить нам пример благодати. Все религии мира учат, что прощение достижимо. Некоторые из них при этом требуют епитимьи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(вид наказания, назначаемого церковным судом)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Иисусу Христу нужно только раскаяние.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дару благодати Божьей нам даны милость и прощение. Но даже здесь честность весьма важна.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должны быть достаточно честны, чтобы признать свои проступки.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Благодать ведет нас на путь покаяния, позволяя обрести мир и покой. Если мы хотим наслаждаться здоровьем во всей полноте, честность жизненно необходима.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890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633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Что же такое оптимизм? У этого слова есть много синонимов и близких по значению слов, среди которых «счастье», «надежда», «радость», «позитивное отношение», «хорошее настроение» и «жизнерадостность».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Оптимизм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взгляд на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жизнь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позитивной </a:t>
            </a:r>
            <a:r>
              <a:rPr lang="ru-RU" sz="1200" b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точки зрения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уверенность в лучшем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будущем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По определению философского словаря, «это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склонность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видеть и подчеркивать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всех жизненных событиях положительные стороны, не впадать в уныние из-за неурядиц, верить в успех, в счастливый исход любого начинания и </a:t>
            </a:r>
            <a:r>
              <a:rPr lang="ru-RU" sz="1200" b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конечное</a:t>
            </a:r>
            <a:r>
              <a:rPr lang="ru-RU" sz="1200" b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благополучие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По этой причине в этой главе слова «надежда» и «оптимизм» будут использоваться как взаимозаменяемые слова.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Два человека, глядя из одного и того же окна, могут видеть разные вещи. Оптимист, например, может видеть красивые звезды, украшающие ночное небо; пессимист может видеть грязь, что еще больше подавляет его настроение. В глазах оптимиста стакан наполовину полон; в глазах пессимиста - стакан наполовину пуст. Оптимизм  - это лицо нашей веры, и он опирается на надежду и веру в Бога, а также на убеждение, что Он может повернуть ход вещей для нашего блага.) Это убеждение основано на стихах: «Притом знаем, что любящим Бога, призванным по Его изволению, все содействует ко благу» (Рим.8:28) и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верен Бог, Который не попустит вам быть искушаемыми сверх сил, но при искушении даст и облегчение, так чтобы вы могли перенести». (1Кор.10:13).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Оптимист может испытывать покой и даже радость и тогда, когда что-то не получилось так, как ему хотелось. В этой жизни мы проходим через разочарования, болезни и даже смерть; и все же, переживая все это,  мы можем обрести самообладание и покой, которые находятся за пределами человеческого понимания или ожидании. Делая выбор стать  оптимистами, мы можем приобрести  целостность характера даже в условиях испытаний.  Все мы в той или иной мере подвержены испытаниям, будь то физическим, умственным, эмоциональным или духовным.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9612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Надежда и оптимизм оказывают положительное влияние на жизнь человека в любом возрасте и во многих ситуациях. Оптимизм существенно влияет на психическое и физическое благополучие, содействуя укреплению здорового образа жизни, а также развивает адаптивные реакции и поведение, формируя более прочный механизм выживания в трудных ситуациях и навыки, необходимые для решения проблем. Эти преимущества также помогают предотвратить физическое и моральное истощение в таких сложных ситуациях, как длительный уход за больными, страдающими хроническими заболеваниями. Уход за пациентами с болезнью Альцгеймера является одним из таких примеров.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тоже можем почувствовать себя, как чилийские шахтеры в каменном завале – как в ловушке, похороненные заживо событиями и обстоятельствами, которые обрушиваются на нас. Но мы никогда не будем одиноки. Мы можем выбрать быть оптимистами, особенно когда мы вспоминаем замечательные обетования Писания, такие как записанное в книге Плач Иеремии (3:21-23): «Вот, что я отвечаю сердцу моему и потому уповаю: по милости Господа мы не исчезли, ибо милосердие Его не истощилось; оно обновляется каждое утро; велика верность Твоя!».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таким заверением мы можем радоваться жизни и не потерять себя даже во время крушения надежд. Оптимизм и надежда дают подлинную радость в жизни!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536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0681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Зачем ждать особого повода для праздника? Разве нельзя считать каждую трапезу праздником и отмечать его выбором полезных для здоровья продуктов питания? Во время каждого приема пищи можно наслаждаться продуктами, изобилующими питательными веществами – это цельно зерновой хлеб и крупы, разноцветные фрукты и овощи, содержащие огромное количество витаминов, минеральных веществ, пищевых волокон и фитохимических веществ. Наслаждайтесь незаменимыми жирами, содержащимися в орехах и семечках; кальцием для укрепления костей, содержащимся в нежирном молоке или обогащенном соевом молоке; здоровыми белками, которыми богаты бобовые (фасоль, горох и чечевица и др.), деликатно приправленных по вкусу ароматными травами и небольшим количеством соли, сахара и растительного масла. Такие продукты, которые дают организму энергию и созидают наш организм, при ежедневном употреблении в соответствующих количествах, могут снизить риск развития рака, ишемической болезни сердца, гипертонии, кишечных заболеваний, ожирения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остеопороза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Каждый прием пищи действительно может стать для нас праздником из-за изобилия полезных продуктов, данных нам Богом!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077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Одним из наиболее важных моментов при составлении сбалансированной растительной диеты является выбор разнообразных продуктов, чей цвет, текстура  и вкус делают пищу более привлекательной. Эти продукты лучше всего потреблять в естественном виде, как они растут в природе: не рафинированные, не раздробленные и не фракционированные. Нужно стремиться к потреблению именно цельных продуктов.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питания... Употребление в пищу различных злаков (особенно цельного зерна), фруктов и овощей является основой здорового питания.»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Эту рекомендацию можно упростить: «Сделайте так, чтобы половину вашей тарелки занимали фрукты и овощи».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8447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Здоровое питание может увеличить продолжительность и качество нашей жизни.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Бог любит нас и желает, чтобы мы вели здоровую, продуктивную и счастливую жизнь.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можем прославлять Его благость, наслаждаясь изобилием даров земли — Его дарами.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91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Так же, как нам ежедневно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нужна физическая пища, мы нуждаемся и в том, чтобы удовлетворять наши духовные потребности. Нам необходима пища духовная. Мы не должны пренебрегать ежедневной практикой насыщения Словом Божьим. Мы подчеркнули необходимость разнообразия, вкусовых качеств и сбалансированности потребляемых нами продуктов, но и в нашей духовной жизни нам нужен баланс. Мы приглашены на пир, чтобы вкушать Слово Божье, размышлять о Его прекрасных обещаниях, читать вдохновляющие истории и наставления и проводить время в ежедневной молитве.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Такая практика поможет нам возрастать как духовно, так и физически. Баланс и контроль в жизни можно обрести благодаря постоянному практическому применению уроков, извлеченных при чтении Его Слова.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Давайте делать все это, восхваляя Бога в наших сердцах за то, что Он наделил нас энергией и здоровьем.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63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b="1" dirty="0" smtClean="0"/>
              <a:t>*  Остерегайтесь принимать желаемое за действительное</a:t>
            </a:r>
            <a:r>
              <a:rPr lang="ru-RU" dirty="0" smtClean="0"/>
              <a:t>. Не игнорируйте</a:t>
            </a:r>
            <a:r>
              <a:rPr lang="ru-RU" baseline="0" dirty="0" smtClean="0"/>
              <a:t> опухоль,</a:t>
            </a:r>
            <a:r>
              <a:rPr lang="ru-RU" dirty="0" smtClean="0"/>
              <a:t> потому что вы хотите, чтобы она пропала. Не думайте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baseline="0" dirty="0" smtClean="0"/>
              <a:t>    </a:t>
            </a:r>
            <a:r>
              <a:rPr lang="ru-RU" dirty="0" smtClean="0"/>
              <a:t>что, чтобы сжечь калории от съеденного куска торта с кокосовым кремом,</a:t>
            </a:r>
            <a:r>
              <a:rPr lang="ru-RU" baseline="0" dirty="0" smtClean="0"/>
              <a:t> </a:t>
            </a:r>
            <a:r>
              <a:rPr lang="ru-RU" dirty="0" smtClean="0"/>
              <a:t>вам достаточно будет пройти километр.</a:t>
            </a:r>
          </a:p>
          <a:p>
            <a:pPr marL="228600" indent="-228600">
              <a:buFont typeface="Wingdings" pitchFamily="2" charset="2"/>
              <a:buNone/>
            </a:pPr>
            <a:r>
              <a:rPr lang="ru-RU" b="1" dirty="0" smtClean="0"/>
              <a:t>*  Будьте осторожны, когда вам дают медицинские советы</a:t>
            </a:r>
            <a:r>
              <a:rPr lang="ru-RU" dirty="0" smtClean="0"/>
              <a:t>. Шарлатанство</a:t>
            </a:r>
            <a:r>
              <a:rPr lang="ru-RU" baseline="0" dirty="0" smtClean="0"/>
              <a:t> все еще </a:t>
            </a:r>
            <a:r>
              <a:rPr lang="ru-RU" dirty="0" smtClean="0"/>
              <a:t>процветает в самых различных формах.</a:t>
            </a:r>
          </a:p>
          <a:p>
            <a:pPr marL="228600" indent="-228600">
              <a:buFont typeface="Wingdings" pitchFamily="2" charset="2"/>
              <a:buNone/>
            </a:pPr>
            <a:r>
              <a:rPr lang="ru-RU" b="1" dirty="0" smtClean="0"/>
              <a:t>*  Доверяйте интеллекту</a:t>
            </a:r>
            <a:r>
              <a:rPr lang="ru-RU" dirty="0" smtClean="0"/>
              <a:t>; выбирайте умное, а не неразумное, добро, а не зло. Также остерегайтесь путей, ведущих</a:t>
            </a:r>
            <a:r>
              <a:rPr lang="ru-RU" baseline="0" dirty="0" smtClean="0"/>
              <a:t> в тупик</a:t>
            </a:r>
            <a:r>
              <a:rPr lang="ru-RU" dirty="0" smtClean="0"/>
              <a:t>, которые не</a:t>
            </a:r>
            <a:r>
              <a:rPr lang="ru-RU" baseline="0" dirty="0" smtClean="0"/>
              <a:t> </a:t>
            </a:r>
            <a:r>
              <a:rPr lang="ru-RU" dirty="0" smtClean="0"/>
              <a:t>приведут вас никуда.</a:t>
            </a:r>
          </a:p>
          <a:p>
            <a:pPr marL="228600" indent="-228600">
              <a:buFont typeface="Wingdings" pitchFamily="2" charset="2"/>
              <a:buNone/>
            </a:pPr>
            <a:r>
              <a:rPr lang="ru-RU" b="1" dirty="0" smtClean="0"/>
              <a:t>*  Выбирайте то, что вам по силам, а не то, что вам хотелось бы сделать</a:t>
            </a:r>
            <a:r>
              <a:rPr lang="ru-RU" dirty="0" smtClean="0"/>
              <a:t>. Наши желания часто запредельны и их слишком много.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318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Социальная поддержка является жизненно важным фактором здоровья человека и общества. Эгоизм и гордость разделяли народы, царства, племена, общины и семьи. Корыстные интересы вбивают клинья между людьми. Истинная религия учит, что все народы едины в глазах Бога и что все члены человеческой семьи едины. Независимо от нашего культурного и этнического многообразия, нас всех объединяет акт Божьего творения, и мы должны уважать достоинство других людей во всех обществах. Такое единство поощряет готовность служить друг другу.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032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Почему поддержка других людей и готовность служить им так важны для нашей повседневной жизни? По наблюдениям психолога Абрахама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Маслоу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Maslow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любовь так же жизненно необходима для развития человека, как и пища.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406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Сеть социальной поддержки включает в себя друзей, членов семьи и коллег. Она отличается от других видов групп поддержки тем, что она не возглавляется психологом или специалистом в сфере эмоционального здоровья. Сеть социальной поддержки может быть сформирована в не условиях стресса, тем самым обеспечивая уверенность в том, что наши друзья рядом с нами, если мы будем нуждаться в них. Вместо формальных встреч со специалистом, социальная группа поддержки может просто быть такой — совместный обед с друзьями, беседа с соседями, телефонный разговор с близкими родственниками и общение в церкви. Все это способы для развития и поощрения постоянных отношений с близкими нам людьми.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7888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кого есть верный друг и любящая жена - у того есть крылья.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Поддерживайте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друг друга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!!!</a:t>
            </a:r>
            <a:endParaRPr lang="en-CA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86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Последние научные исследования также указывают на важность духовности для нашего психического здоровья. Тревожные расстройства являются наиболее распространенными среди эмоциональных нарушений, а духовные упражнения, такие как чтение Библии и размышления о жизни Христа, могут принести покой и мир</a:t>
            </a:r>
            <a:r>
              <a:rPr lang="ru-RU" baseline="0" dirty="0" smtClean="0"/>
              <a:t> -</a:t>
            </a:r>
            <a:r>
              <a:rPr lang="ru-RU" dirty="0" smtClean="0"/>
              <a:t> один из компонентов психического здоровья.</a:t>
            </a:r>
            <a:br>
              <a:rPr lang="ru-RU" dirty="0" smtClean="0"/>
            </a:br>
            <a:endParaRPr lang="en-US" dirty="0" smtClean="0"/>
          </a:p>
          <a:p>
            <a:r>
              <a:rPr lang="ru-RU" dirty="0" smtClean="0"/>
              <a:t>Для некоторых людей, качество жизни важнее, чем ее продолжительность. Есть больные с хроническими заболеваниями, которые счастливы и довольны жизнью, потому что они намеренно решили извлечь</a:t>
            </a:r>
            <a:r>
              <a:rPr lang="ru-RU" baseline="0" dirty="0" smtClean="0"/>
              <a:t> все лучшее </a:t>
            </a:r>
            <a:r>
              <a:rPr lang="ru-RU" dirty="0" smtClean="0"/>
              <a:t>из сложившегося положения вещей. В то же время многие совершенно здоровые физически люди могут поддерживать отрицательный ход мыслей, что нарушает их внутренний покой. </a:t>
            </a:r>
            <a:r>
              <a:rPr lang="ru-RU" b="1" dirty="0" smtClean="0"/>
              <a:t>Люди сами выбирают свой «взгляд на мир» </a:t>
            </a:r>
            <a:r>
              <a:rPr lang="ru-RU" dirty="0" smtClean="0"/>
              <a:t>и этот выбор влияет на то, как они относятся к победам, поражениям и промежуточным ситуациям.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956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43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Упражнение является одной из форм физической активности, которая является</a:t>
            </a:r>
            <a:r>
              <a:rPr lang="ru-RU" baseline="0" dirty="0" smtClean="0"/>
              <a:t> зап</a:t>
            </a:r>
            <a:r>
              <a:rPr lang="ru-RU" dirty="0" smtClean="0"/>
              <a:t>ланированной, структурированной, повторяющейся и осуществляется с целью улучшения здоровья и физической формы.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Хотя любые упражнения представляют собой физическую активность, далеко не вся физическая активность представляет собой упражнения.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83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Польза для здоровья от физической активности намного превышает риск побочных эффектов практически для всех людей. При наличии  хронических заболеваний, ограничивающих возможности, следует проконсультироваться со своим врачом относительно подходящих видов и объемов физических нагрузок. Тип физических занятий, выбранный вами, должен быть по силам и при этом безопасен. Иными словами, если вы хотите отложить свои похороны, регулярно занимайтесь физическими упражнениями!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94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Риск теплового удара, вызываемого жарой, можно снизить, употребляя большое количество жидкости, в особенности воды, а также фруктовых и овощных соков.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Наряду с воздухом, вода является важнейшим элементом, необходимым для выживания.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Организм новорожденного состоит примерно на 75 процентов из воды, а у взрослого примерно на 60 процентов. Человек весом 90 кг содержит в своем теле около 63 кг воды.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9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1219924">
            <a:off x="2255361" y="2116343"/>
            <a:ext cx="52991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Жизнь</a:t>
            </a:r>
          </a:p>
          <a:p>
            <a:pPr algn="ctr"/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как праздник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62400" y="838200"/>
            <a:ext cx="2831224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</a:t>
            </a:r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ода</a:t>
            </a:r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229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7200" y="228600"/>
            <a:ext cx="739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dirty="0"/>
              <a:t>Человек весом 90 кг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содержит около </a:t>
            </a:r>
            <a:r>
              <a:rPr lang="ru-RU" sz="4000" dirty="0"/>
              <a:t>63 кг </a:t>
            </a:r>
            <a:r>
              <a:rPr lang="ru-RU" sz="4000" dirty="0" smtClean="0"/>
              <a:t>воды</a:t>
            </a:r>
            <a:endParaRPr lang="en-US" sz="4000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9296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Вода – эликсир жизни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9296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Вода как средство гигиены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24000" y="3712117"/>
            <a:ext cx="7010400" cy="23076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ts val="8500"/>
              </a:lnSpc>
            </a:pPr>
            <a:r>
              <a:rPr lang="ru-RU" sz="1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</a:t>
            </a:r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кружающая среда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0628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Осознание экологических проблем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57600" y="381000"/>
            <a:ext cx="54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/>
              <a:t>Мы являемся </a:t>
            </a:r>
            <a:r>
              <a:rPr lang="ru-RU" sz="2800" b="1" i="1" dirty="0" smtClean="0"/>
              <a:t>распорядителями</a:t>
            </a:r>
            <a:br>
              <a:rPr lang="ru-RU" sz="2800" b="1" i="1" dirty="0" smtClean="0"/>
            </a:br>
            <a:r>
              <a:rPr lang="ru-RU" sz="2800" b="1" i="1" dirty="0" smtClean="0"/>
              <a:t> </a:t>
            </a:r>
            <a:r>
              <a:rPr lang="ru-RU" sz="2800" b="1" i="1" dirty="0"/>
              <a:t>планеты Земля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62400" y="838200"/>
            <a:ext cx="2520242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</a:t>
            </a:r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ера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45676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" y="49530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Наличие веры необходимо </a:t>
            </a:r>
            <a:r>
              <a:rPr lang="ru-RU" sz="3200" b="1" i="1" dirty="0" smtClean="0">
                <a:solidFill>
                  <a:schemeClr val="bg1"/>
                </a:solidFill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для </a:t>
            </a:r>
            <a:r>
              <a:rPr lang="ru-RU" sz="3200" b="1" i="1" dirty="0">
                <a:solidFill>
                  <a:schemeClr val="bg1"/>
                </a:solidFill>
              </a:rPr>
              <a:t>существования человека и общества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Вера…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24400" y="4191000"/>
            <a:ext cx="3421129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</a:t>
            </a:r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ыбор</a:t>
            </a:r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5405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Вера - это основа жизни! 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62400" y="838200"/>
            <a:ext cx="3438762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</a:t>
            </a:r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тдых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1527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Усталые люди становятся неэффективными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Недосыпание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381000"/>
            <a:ext cx="5943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Отдых, 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установленный  Богом 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01" y="482025"/>
            <a:ext cx="4267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Загрязнение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381000"/>
            <a:ext cx="8229600" cy="1077218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 обладает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целым рядом защитных свойств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81600" y="228600"/>
            <a:ext cx="3657600" cy="4524315"/>
          </a:xfrm>
          <a:prstGeom prst="rect">
            <a:avLst/>
          </a:prstGeom>
          <a:solidFill>
            <a:srgbClr val="FFFFFF">
              <a:alpha val="41961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«Бесплатный, чистый воздух небес – одно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богатейших благословений, предназначенных для нашей пользы и удовольствия». </a:t>
            </a:r>
            <a:r>
              <a:rPr lang="ru-RU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Св-ва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528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CA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1531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28800" y="381000"/>
            <a:ext cx="665324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Самоконтроль и воздержание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7834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Значение слова «воздержание» 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Выбор человека – это колыбель 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/>
            </a:r>
            <a:b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его судьбы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Сбалансирована ли 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моя собственная жизнь?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Избегайте всего, что вредно!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22412"/>
            <a:ext cx="5187639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Ч</a:t>
            </a:r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естность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965" y="22412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859" y="3048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/>
              <a:t>Мы должны быть достаточно честны, чтобы признать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свои проступки</a:t>
            </a:r>
            <a:endParaRPr lang="ru-RU" sz="3200" b="1" i="1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67000" y="3505200"/>
            <a:ext cx="5299849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</a:t>
            </a:r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птимизм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3338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68941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/>
              <a:t>Оптимизм </a:t>
            </a:r>
            <a:r>
              <a:rPr lang="ru-RU" sz="3600" dirty="0"/>
              <a:t>—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взгляд </a:t>
            </a:r>
            <a:r>
              <a:rPr lang="ru-RU" sz="3600" b="1" dirty="0"/>
              <a:t>на жизнь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 </a:t>
            </a:r>
            <a:r>
              <a:rPr lang="ru-RU" sz="3600" b="1" dirty="0"/>
              <a:t>позитивной точки зрения</a:t>
            </a:r>
            <a:r>
              <a:rPr lang="ru-RU" sz="3600" dirty="0"/>
              <a:t>,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i="1" dirty="0" smtClean="0"/>
              <a:t>Оптимизм </a:t>
            </a:r>
            <a:r>
              <a:rPr lang="ru-RU" sz="3600" b="1" i="1" dirty="0"/>
              <a:t>и надежда дают подлинную радость в </a:t>
            </a:r>
            <a:r>
              <a:rPr lang="ru-RU" sz="3600" b="1" i="1" dirty="0" smtClean="0"/>
              <a:t>жизни!</a:t>
            </a:r>
            <a:endParaRPr lang="ru-RU" sz="3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 Пит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67200" y="3352800"/>
            <a:ext cx="4419800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</a:t>
            </a:r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итание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8569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Топливо для организма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P.jpg"/>
          <p:cNvPicPr>
            <a:picLocks noChangeAspect="1"/>
          </p:cNvPicPr>
          <p:nvPr/>
        </p:nvPicPr>
        <p:blipFill>
          <a:blip r:embed="rId3" cstate="print"/>
          <a:srcRect r="7040"/>
          <a:stretch>
            <a:fillRect/>
          </a:stretch>
        </p:blipFill>
        <p:spPr>
          <a:xfrm>
            <a:off x="381000" y="76200"/>
            <a:ext cx="76200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4800" y="5825462"/>
            <a:ext cx="8458200" cy="80393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Сделайте так, чтобы половину вашей тарелки занимали фрукты и овощи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193057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Сохраните объективность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72348"/>
            <a:ext cx="4267200" cy="35086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Здравый смысл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Не принимайте решения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 ситуациях сильного стресса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Гнев, депрессия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и сильный восторг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могут повлиять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на принятие решений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Не руководствуйтесь предположениями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Качество жизни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53000" y="5867400"/>
            <a:ext cx="4191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Духовная пища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2000" y="3733800"/>
            <a:ext cx="6019800" cy="26571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ts val="10000"/>
              </a:lnSpc>
            </a:pPr>
            <a:r>
              <a:rPr lang="ru-RU" sz="1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С</a:t>
            </a:r>
            <a:r>
              <a:rPr lang="ru-RU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оциальная поддержка 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2958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Социальная поддержка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5334000"/>
            <a:ext cx="8077200" cy="1274195"/>
          </a:xfrm>
          <a:prstGeom prst="rect">
            <a:avLst/>
          </a:prstGeom>
          <a:solidFill>
            <a:srgbClr val="FFFFFF">
              <a:alpha val="56078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поддержка –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жизненно важный фактор здоровья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 и общества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2400" y="304800"/>
            <a:ext cx="5867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Любовь </a:t>
            </a:r>
            <a:r>
              <a:rPr lang="ru-RU" sz="3600" b="1" dirty="0"/>
              <a:t>так же жизненно необходима для развития человека, как и </a:t>
            </a:r>
            <a:r>
              <a:rPr lang="ru-RU" sz="3600" b="1" dirty="0" smtClean="0"/>
              <a:t>пища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i="1" dirty="0" smtClean="0"/>
              <a:t>Абрахам </a:t>
            </a:r>
            <a:r>
              <a:rPr lang="ru-RU" sz="2800" i="1" dirty="0" err="1"/>
              <a:t>Маслоу</a:t>
            </a:r>
            <a:r>
              <a:rPr lang="ru-RU" sz="2800" i="1" dirty="0"/>
              <a:t> </a:t>
            </a:r>
            <a:endParaRPr lang="ru-RU" sz="2800" b="1" i="1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381000"/>
            <a:ext cx="838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Что такое сеть социальной поддержки?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3400" y="685800"/>
            <a:ext cx="83058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У кого есть верный друг </a:t>
            </a:r>
            <a:b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 любящая жена – </a:t>
            </a:r>
            <a:b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у того есть крылья. </a:t>
            </a:r>
          </a:p>
          <a:p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               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Гарун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Агацарский</a:t>
            </a:r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6879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1219924">
            <a:off x="2255361" y="2116343"/>
            <a:ext cx="52991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Жизнь</a:t>
            </a:r>
          </a:p>
          <a:p>
            <a:pPr algn="ctr"/>
            <a:r>
              <a:rPr lang="ru-RU" sz="6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как праздник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864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Сохраните объективность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1539" y="2209800"/>
            <a:ext cx="3962400" cy="40829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 smtClean="0">
                <a:latin typeface="+mj-lt"/>
                <a:cs typeface="Arial" pitchFamily="34" charset="0"/>
              </a:rPr>
              <a:t>Остерегайтесь принимать желаемое  </a:t>
            </a:r>
            <a:br>
              <a:rPr lang="ru-RU" sz="2600" dirty="0" smtClean="0">
                <a:latin typeface="+mj-lt"/>
                <a:cs typeface="Arial" pitchFamily="34" charset="0"/>
              </a:rPr>
            </a:br>
            <a:r>
              <a:rPr lang="ru-RU" sz="2600" dirty="0" smtClean="0">
                <a:latin typeface="+mj-lt"/>
                <a:cs typeface="Arial" pitchFamily="34" charset="0"/>
              </a:rPr>
              <a:t>за действительное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 smtClean="0">
                <a:latin typeface="+mj-lt"/>
              </a:rPr>
              <a:t>Будьте осторожны, </a:t>
            </a:r>
            <a:br>
              <a:rPr lang="ru-RU" sz="2600" dirty="0" smtClean="0">
                <a:latin typeface="+mj-lt"/>
              </a:rPr>
            </a:br>
            <a:r>
              <a:rPr lang="ru-RU" sz="2600" dirty="0" smtClean="0">
                <a:latin typeface="+mj-lt"/>
              </a:rPr>
              <a:t>когда вам дают медицинские советы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 smtClean="0">
                <a:latin typeface="+mj-lt"/>
              </a:rPr>
              <a:t>Доверяйте интеллекту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 smtClean="0">
                <a:latin typeface="+mj-lt"/>
              </a:rPr>
              <a:t>Выбирайте то, что вам по силам, а не то, </a:t>
            </a:r>
            <a:br>
              <a:rPr lang="ru-RU" sz="2600" dirty="0" smtClean="0">
                <a:latin typeface="+mj-lt"/>
              </a:rPr>
            </a:br>
            <a:r>
              <a:rPr lang="ru-RU" sz="2600" dirty="0" smtClean="0">
                <a:latin typeface="+mj-lt"/>
              </a:rPr>
              <a:t>что вам хотелось</a:t>
            </a:r>
            <a:br>
              <a:rPr lang="ru-RU" sz="2600" dirty="0" smtClean="0">
                <a:latin typeface="+mj-lt"/>
              </a:rPr>
            </a:br>
            <a:r>
              <a:rPr lang="ru-RU" sz="2600" dirty="0" smtClean="0">
                <a:latin typeface="+mj-lt"/>
              </a:rPr>
              <a:t>бы сделать</a:t>
            </a:r>
            <a:endParaRPr lang="en-US" sz="26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457200" y="533400"/>
            <a:ext cx="5943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Люди сами выбирают </a:t>
            </a:r>
            <a:br>
              <a:rPr lang="ru-RU" b="1" dirty="0" smtClean="0"/>
            </a:br>
            <a:r>
              <a:rPr lang="ru-RU" b="1" dirty="0" smtClean="0"/>
              <a:t>свой взгляд на мир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191000"/>
            <a:ext cx="5943600" cy="21954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ts val="8000"/>
              </a:lnSpc>
            </a:pPr>
            <a:r>
              <a:rPr lang="ru-RU" sz="1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Ф</a:t>
            </a:r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изические упражнения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7043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Польза физических упражнений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" y="30480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Если </a:t>
            </a:r>
            <a:r>
              <a:rPr lang="ru-RU" sz="2800" b="1" dirty="0"/>
              <a:t>вы хотите отложить свои похороны, регулярно занимайтесь физическими упражнениями!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4053</Words>
  <Application>Microsoft Macintosh PowerPoint</Application>
  <PresentationFormat>Экран (4:3)</PresentationFormat>
  <Paragraphs>209</Paragraphs>
  <Slides>47</Slides>
  <Notes>43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1" baseType="lpstr">
      <vt:lpstr>Calibri</vt:lpstr>
      <vt:lpstr>Adventure</vt:lpstr>
      <vt:lpstr>Cricket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Надежда Иванова</cp:lastModifiedBy>
  <cp:revision>125</cp:revision>
  <dcterms:created xsi:type="dcterms:W3CDTF">2015-01-31T17:45:20Z</dcterms:created>
  <dcterms:modified xsi:type="dcterms:W3CDTF">2016-10-18T06:47:15Z</dcterms:modified>
</cp:coreProperties>
</file>