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326" r:id="rId2"/>
    <p:sldId id="271" r:id="rId3"/>
    <p:sldId id="273"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27" r:id="rId28"/>
    <p:sldId id="351" r:id="rId29"/>
    <p:sldId id="352" r:id="rId30"/>
    <p:sldId id="353" r:id="rId31"/>
    <p:sldId id="354" r:id="rId32"/>
    <p:sldId id="355" r:id="rId33"/>
    <p:sldId id="356" r:id="rId34"/>
    <p:sldId id="275" r:id="rId3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15" autoAdjust="0"/>
  </p:normalViewPr>
  <p:slideViewPr>
    <p:cSldViewPr>
      <p:cViewPr varScale="1">
        <p:scale>
          <a:sx n="37" d="100"/>
          <a:sy n="37" d="100"/>
        </p:scale>
        <p:origin x="-2112" y="-10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315591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Сегодня у нас тема будет о физических упражнениях</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376599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Польза для здоровья от физической активности намного превышает риск побочных эффектов практически для всех людей. При наличии  хронических заболеваний, ограничивающих возможности, следует проконсультироваться со своим врачом относительно подходящих видов и объемов физических нагрузок. Тип физических занятий, выбранный вами, должен быть по силам и при этом безопасен. Иными словами, если вы хотите отложить свои похороны, регулярно занимайтесь физическими упражнениями!</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196929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Физические упражнения, как правило, сгруппированы по трем типам и по-разному влияют на организм: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Упражнения на гибкость, такие как растягивание мышц, улучшают диапазон движения мышц и суставов.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Аэробные упражнения, такие как езда на велосипеде, плавание, ходьба, прыжки со скакалкой, гребля, бег, длинные пешеходные походы или занятия теннисом направлены на повышение выносливости </a:t>
            </a:r>
            <a:r>
              <a:rPr lang="ru-RU" sz="1200" kern="1200" dirty="0" err="1" smtClean="0">
                <a:solidFill>
                  <a:schemeClr val="tx1"/>
                </a:solidFill>
                <a:latin typeface="+mn-lt"/>
                <a:ea typeface="+mn-ea"/>
                <a:cs typeface="+mn-cs"/>
              </a:rPr>
              <a:t>сердечно-сосудистой</a:t>
            </a:r>
            <a:r>
              <a:rPr lang="ru-RU" sz="1200" kern="1200" dirty="0" smtClean="0">
                <a:solidFill>
                  <a:schemeClr val="tx1"/>
                </a:solidFill>
                <a:latin typeface="+mn-lt"/>
                <a:ea typeface="+mn-ea"/>
                <a:cs typeface="+mn-cs"/>
              </a:rPr>
              <a:t> системы. Аэробные упражнения с гантелями, ходьба, подъем в гору и бег трусцой увеличивают плотность костной ткани.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Упражнения с отягощением, такие как силовые тренировки, увеличивают мышечную силу, а также снижают и даже предотвращают риск потери костной массы, во время менопаузы.</a:t>
            </a:r>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1565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Четыре уровня физической активности </a:t>
            </a:r>
            <a:endParaRPr lang="ru-RU" sz="1200" b="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1 Неактивный уровень </a:t>
            </a:r>
            <a:r>
              <a:rPr lang="ru-RU" sz="1200" kern="1200" dirty="0" smtClean="0">
                <a:solidFill>
                  <a:schemeClr val="tx1"/>
                </a:solidFill>
                <a:latin typeface="+mn-lt"/>
                <a:ea typeface="+mn-ea"/>
                <a:cs typeface="+mn-cs"/>
              </a:rPr>
              <a:t>— отсутствие каких-либо дополнительных физических упражнений за пределами исходного уровня (т.е</a:t>
            </a:r>
            <a:r>
              <a:rPr lang="ru-RU" sz="1200" b="0" kern="1200" baseline="0" dirty="0" smtClean="0">
                <a:solidFill>
                  <a:schemeClr val="tx1"/>
                </a:solidFill>
                <a:latin typeface="+mn-lt"/>
                <a:ea typeface="+mn-ea"/>
                <a:cs typeface="+mn-cs"/>
              </a:rPr>
              <a:t>. обыденные движения в процессе жизнедеятельности)</a:t>
            </a:r>
            <a:endParaRPr lang="ru-RU" sz="1200" b="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88966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2</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Низкий уровень </a:t>
            </a:r>
            <a:r>
              <a:rPr lang="ru-RU" sz="1200" kern="1200" dirty="0" smtClean="0">
                <a:solidFill>
                  <a:schemeClr val="tx1"/>
                </a:solidFill>
                <a:latin typeface="+mn-lt"/>
                <a:ea typeface="+mn-ea"/>
                <a:cs typeface="+mn-cs"/>
              </a:rPr>
              <a:t>— некоторый объем упражнений, до 150 минут в неделю</a:t>
            </a:r>
            <a:endParaRPr lang="en-C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3 Средний уровень </a:t>
            </a:r>
            <a:r>
              <a:rPr lang="ru-RU" sz="1200" kern="1200" dirty="0" smtClean="0">
                <a:solidFill>
                  <a:schemeClr val="tx1"/>
                </a:solidFill>
                <a:latin typeface="+mn-lt"/>
                <a:ea typeface="+mn-ea"/>
                <a:cs typeface="+mn-cs"/>
              </a:rPr>
              <a:t>— упражнения от 150 до 300 минут в неделю</a:t>
            </a:r>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385721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4 Высокий уровень </a:t>
            </a:r>
            <a:r>
              <a:rPr lang="ru-RU" sz="1200" kern="1200" dirty="0" smtClean="0">
                <a:solidFill>
                  <a:schemeClr val="tx1"/>
                </a:solidFill>
                <a:latin typeface="+mn-lt"/>
                <a:ea typeface="+mn-ea"/>
                <a:cs typeface="+mn-cs"/>
              </a:rPr>
              <a:t>— упражнения более 300 минут в неделю</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981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Общее правило</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ru-RU" sz="1200" kern="1200" dirty="0" smtClean="0">
                <a:solidFill>
                  <a:schemeClr val="tx1"/>
                </a:solidFill>
                <a:latin typeface="+mn-lt"/>
                <a:ea typeface="+mn-ea"/>
                <a:cs typeface="+mn-cs"/>
              </a:rPr>
              <a:t>Эти категории позволяют оценить соотношение общего количества физической активности с ее пользой для здоровья. Низкие объемы физической активности дают некоторую пользу, средние объемы обеспечивают значительную пользу, а большие объемы приносят огромную пользу.  Если человек не тренируется регулярно, то, прежде чем приступать к программе тренировок, очень важно получить разрешение врача.</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254204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Как определить интенсивность наших упражнений? </a:t>
            </a:r>
            <a:br>
              <a:rPr lang="ru-RU" sz="1200" b="1"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Как правило, человек, занимающийся аэробными упражнениями умеренной интенсивности может комфортно вести беседу во время занятий. Человек, занимающийся высокоинтенсивными упражнениями, не может сказать несколько слов, не сделав при этом паузы, чтобы отдышаться.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Польза от растягивания мышц, их прогрева или охлаждения еще не достаточно изучена, но они часто используются в программах физических упражнений.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111050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Хотя физические упражнения приносят огромную пользу здоровью, иногда случаются травмы и другие неблагоприятные последствия. Наиболее распространены травмы опорно-двигательного аппарата (костей, суставов, мышц, связок, сухожилий). Также во время занятий иногда возможны перегрев и обезвоживание. Хорошей новостью является то, что научные данные убедительно доказывают - физическая активность в соответствующих пределах является безопасной почти для всех, и польза физической активности для здоровья значительно превышает  возможные риски.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833820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Ходьба</a:t>
            </a:r>
            <a:r>
              <a:rPr lang="ru-RU" b="1" baseline="0" dirty="0" smtClean="0"/>
              <a:t> - л</a:t>
            </a:r>
            <a:r>
              <a:rPr lang="ru-RU" b="1" dirty="0" smtClean="0"/>
              <a:t>учшее физическое упражнение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Специалисты рекомендуют заниматься различными видами упражнений умеренной интенсивности, такими как быстрая ходьба, не менее двух с половиной часов в неделю. Именно занятия быстрой ходьбой, а не бегом наиболее предпочтительны.  Д-р Кеннет Купер (</a:t>
            </a:r>
            <a:r>
              <a:rPr lang="en-US" sz="1200" kern="1200" dirty="0" smtClean="0">
                <a:solidFill>
                  <a:schemeClr val="tx1"/>
                </a:solidFill>
                <a:latin typeface="+mn-lt"/>
                <a:ea typeface="+mn-ea"/>
                <a:cs typeface="+mn-cs"/>
              </a:rPr>
              <a:t>Cooper</a:t>
            </a:r>
            <a:r>
              <a:rPr lang="ru-RU" sz="1200" kern="1200" dirty="0" smtClean="0">
                <a:solidFill>
                  <a:schemeClr val="tx1"/>
                </a:solidFill>
                <a:latin typeface="+mn-lt"/>
                <a:ea typeface="+mn-ea"/>
                <a:cs typeface="+mn-cs"/>
              </a:rPr>
              <a:t>), основатель аэробики, рекомендует</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именно занятия быстрой ходьбой, а</a:t>
            </a:r>
            <a:r>
              <a:rPr lang="ru-RU" sz="1200" kern="1200" baseline="0" dirty="0" smtClean="0">
                <a:solidFill>
                  <a:schemeClr val="tx1"/>
                </a:solidFill>
                <a:latin typeface="+mn-lt"/>
                <a:ea typeface="+mn-ea"/>
                <a:cs typeface="+mn-cs"/>
              </a:rPr>
              <a:t> не </a:t>
            </a:r>
            <a:r>
              <a:rPr lang="ru-RU" sz="1200" kern="1200" dirty="0" smtClean="0">
                <a:solidFill>
                  <a:schemeClr val="tx1"/>
                </a:solidFill>
                <a:latin typeface="+mn-lt"/>
                <a:ea typeface="+mn-ea"/>
                <a:cs typeface="+mn-cs"/>
              </a:rPr>
              <a:t>бегом.</a:t>
            </a:r>
          </a:p>
          <a:p>
            <a:r>
              <a:rPr lang="ru-RU" sz="1200" kern="1200" dirty="0" smtClean="0">
                <a:solidFill>
                  <a:schemeClr val="tx1"/>
                </a:solidFill>
                <a:latin typeface="+mn-lt"/>
                <a:ea typeface="+mn-ea"/>
                <a:cs typeface="+mn-cs"/>
              </a:rPr>
              <a:t>   Ходьба нравится многим, потому что ею можно заниматься практически в любое время и в любом месте. Это приятное занятие, удобное, недорогое, и им можно наслаждаться как в одиночку, так и с друзьями. Для этого не требуется специального оборудования. Нужна только удобная обувь и одежда. При быстрой ходьбе риск травмы минимален, в то же самое время обеспечивается тренировка всех мышц и систем организма. К тому же стимулируется высвобождение </a:t>
            </a:r>
            <a:r>
              <a:rPr lang="ru-RU" sz="1200" kern="1200" dirty="0" err="1" smtClean="0">
                <a:solidFill>
                  <a:schemeClr val="tx1"/>
                </a:solidFill>
                <a:latin typeface="+mn-lt"/>
                <a:ea typeface="+mn-ea"/>
                <a:cs typeface="+mn-cs"/>
              </a:rPr>
              <a:t>эндорфинов</a:t>
            </a:r>
            <a:r>
              <a:rPr lang="ru-RU" sz="1200" kern="1200" dirty="0" smtClean="0">
                <a:solidFill>
                  <a:schemeClr val="tx1"/>
                </a:solidFill>
                <a:latin typeface="+mn-lt"/>
                <a:ea typeface="+mn-ea"/>
                <a:cs typeface="+mn-cs"/>
              </a:rPr>
              <a:t>, которые поднимают настроение и улучшают восприятие жизни.</a:t>
            </a:r>
            <a:r>
              <a:rPr lang="ru-RU" sz="1200" kern="1200" baseline="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343564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Более 150 лет назад Елена Уайт сказала: «Ходьба повсеместно, где только возможно, является лучшим упражнением, так как при ходьбе все мышцы приведены в действие.» </a:t>
            </a:r>
            <a:r>
              <a:rPr lang="ru-RU" i="1" dirty="0" smtClean="0"/>
              <a:t>«Реформатор Здоровья</a:t>
            </a:r>
            <a:r>
              <a:rPr lang="ru-RU" i="1" baseline="0" dirty="0" smtClean="0"/>
              <a:t>» </a:t>
            </a:r>
            <a:r>
              <a:rPr lang="ru-RU" baseline="0" dirty="0" smtClean="0"/>
              <a:t>1 июля 1872 года</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106966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a:t>
            </a:r>
            <a:r>
              <a:rPr lang="en-C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возрасте 91 года Грейс все еще вела активный образ жизни: играла в теннис, поднимала тяжести и занималась ходьбой. Однако пятьдесят один год назад, когда ей было 40 лет, ее состояние было плачевным. В результате несчастного случая во время катания на лыжах Грейс получила травму позвоночника, и с годами боли в спине у нее усилились. Врач сказал ей, что ничего нельзя сделать, чтобы помочь ей, потому что она уже «довольно пожилая». Позднее Грейс был </a:t>
            </a:r>
            <a:r>
              <a:rPr lang="ru-RU" sz="1200" kern="1200" baseline="0" dirty="0" smtClean="0">
                <a:solidFill>
                  <a:schemeClr val="tx1"/>
                </a:solidFill>
                <a:latin typeface="+mn-lt"/>
                <a:ea typeface="+mn-ea"/>
                <a:cs typeface="+mn-cs"/>
              </a:rPr>
              <a:t>поставлен</a:t>
            </a:r>
            <a:r>
              <a:rPr lang="ru-RU" sz="1200" kern="1200" dirty="0" smtClean="0">
                <a:solidFill>
                  <a:schemeClr val="tx1"/>
                </a:solidFill>
                <a:latin typeface="+mn-lt"/>
                <a:ea typeface="+mn-ea"/>
                <a:cs typeface="+mn-cs"/>
              </a:rPr>
              <a:t> еще один диагноз — эмфизема легких, ей стало трудно дышать. Она легко уставала и однажды со страхом осознала, что уже никогда не сможет даже просто подняться по лестнице. Врачи не давали ей никакой надежды на улучшение.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312996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 время занятий следует носить легкую одежду, которая обеспечивает максимальную свободу движения и подходит для климатических условий.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18571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Занимаясь в городе, в целях безопасности используйте яркую</a:t>
            </a:r>
            <a:r>
              <a:rPr lang="ru-RU" sz="1200" kern="1200" baseline="0" dirty="0" smtClean="0">
                <a:solidFill>
                  <a:schemeClr val="tx1"/>
                </a:solidFill>
                <a:latin typeface="+mn-lt"/>
                <a:ea typeface="+mn-ea"/>
                <a:cs typeface="+mn-cs"/>
              </a:rPr>
              <a:t> одежду</a:t>
            </a:r>
            <a:r>
              <a:rPr lang="ru-RU" sz="1200" kern="1200" dirty="0" smtClean="0">
                <a:solidFill>
                  <a:schemeClr val="tx1"/>
                </a:solidFill>
                <a:latin typeface="+mn-lt"/>
                <a:ea typeface="+mn-ea"/>
                <a:cs typeface="+mn-cs"/>
              </a:rPr>
              <a:t>, а еще лучше - со светоотражающими материалами.</a:t>
            </a:r>
          </a:p>
          <a:p>
            <a:r>
              <a:rPr lang="ru-RU" sz="1200" dirty="0" smtClean="0"/>
              <a:t>Одевайтесь послойно, чтобы можно было что-то снять, когда начнется потоотделение.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2021780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Во время упражнений вырабатывается тепло, так что лучше одеваться </a:t>
            </a:r>
            <a:r>
              <a:rPr lang="ru-RU" sz="1200" dirty="0" smtClean="0"/>
              <a:t>послойно</a:t>
            </a:r>
            <a:r>
              <a:rPr lang="ru-RU" sz="1200" kern="1200" dirty="0" smtClean="0">
                <a:solidFill>
                  <a:schemeClr val="tx1"/>
                </a:solidFill>
                <a:latin typeface="+mn-lt"/>
                <a:ea typeface="+mn-ea"/>
                <a:cs typeface="+mn-cs"/>
              </a:rPr>
              <a:t>, чтобы можно было что-то снять, когда начнется потоотделение. </a:t>
            </a:r>
          </a:p>
          <a:p>
            <a:r>
              <a:rPr lang="ru-RU" sz="1200" kern="1200" dirty="0" smtClean="0">
                <a:solidFill>
                  <a:schemeClr val="tx1"/>
                </a:solidFill>
                <a:latin typeface="+mn-lt"/>
                <a:ea typeface="+mn-ea"/>
                <a:cs typeface="+mn-cs"/>
              </a:rPr>
              <a:t>   Если на улице очень холодно, наденьте на лицо маску или шарф, чтобы воздух нагревался перед поступлением в легкие. Шапка или повязка на голову (</a:t>
            </a:r>
            <a:r>
              <a:rPr lang="ru-RU" sz="1200" kern="1200" dirty="0" err="1" smtClean="0">
                <a:solidFill>
                  <a:schemeClr val="tx1"/>
                </a:solidFill>
                <a:latin typeface="+mn-lt"/>
                <a:ea typeface="+mn-ea"/>
                <a:cs typeface="+mn-cs"/>
              </a:rPr>
              <a:t>бандана</a:t>
            </a:r>
            <a:r>
              <a:rPr lang="ru-RU" sz="1200" kern="1200" dirty="0" smtClean="0">
                <a:solidFill>
                  <a:schemeClr val="tx1"/>
                </a:solidFill>
                <a:latin typeface="+mn-lt"/>
                <a:ea typeface="+mn-ea"/>
                <a:cs typeface="+mn-cs"/>
              </a:rPr>
              <a:t>) защитит уши, которые уязвимы к обморожению.</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10780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Очень важно носить защитные приспособления, такие как шлемы, щитки для запястий и наколенники во время занятий, которые сопряжены с риском получения травм, в том числе во время езды на велосипеде, катания на скейтборде и роликах.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3199413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ea typeface="Calibri"/>
                <a:cs typeface="Times New Roman"/>
              </a:rPr>
              <a:t>   Ноги переносят вес всего тела, поэтому важно, чтобы обувь была удобной, хорошо сидела и обеспечивала нужную поддержку.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ea typeface="Calibri"/>
                <a:cs typeface="Times New Roman"/>
              </a:rPr>
              <a:t>   Найдите спортивную обувь с абсорбирующей амортизацией, хорошим</a:t>
            </a:r>
            <a:r>
              <a:rPr lang="ru-RU" sz="1200" baseline="0" dirty="0" smtClean="0">
                <a:latin typeface="+mn-lt"/>
                <a:ea typeface="Calibri"/>
                <a:cs typeface="Times New Roman"/>
              </a:rPr>
              <a:t> поддерживающим</a:t>
            </a:r>
            <a:r>
              <a:rPr lang="ru-RU" sz="1200" dirty="0" smtClean="0">
                <a:latin typeface="+mn-lt"/>
                <a:ea typeface="Calibri"/>
                <a:cs typeface="Times New Roman"/>
              </a:rPr>
              <a:t> супинатором, прочным и удобным задником, гибкую и воздухопроницаемую, с хорошей шнуровкой, чтобы можно было отрегулировать плотность посадки обуви без чрезмерного стягивания стопы.</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755454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Как регулярные аэробные упражнения помогают нам улучшить здоровье, так и наша вера возрастает и укрепляется, если мы упражняемся в доверии Богу. </a:t>
            </a:r>
          </a:p>
          <a:p>
            <a:r>
              <a:rPr lang="ru-RU" sz="1200" kern="1200" dirty="0" smtClean="0">
                <a:solidFill>
                  <a:schemeClr val="tx1"/>
                </a:solidFill>
                <a:effectLst/>
                <a:latin typeface="+mn-lt"/>
                <a:ea typeface="+mn-ea"/>
                <a:cs typeface="+mn-cs"/>
              </a:rPr>
              <a:t>   Мы</a:t>
            </a:r>
            <a:r>
              <a:rPr lang="ru-RU" sz="1200" kern="1200" baseline="0" dirty="0" smtClean="0">
                <a:solidFill>
                  <a:schemeClr val="tx1"/>
                </a:solidFill>
                <a:effectLst/>
                <a:latin typeface="+mn-lt"/>
                <a:ea typeface="+mn-ea"/>
                <a:cs typeface="+mn-cs"/>
              </a:rPr>
              <a:t> можем доверять Богу и Его любящим принципам здоровья, </a:t>
            </a:r>
            <a:r>
              <a:rPr lang="ru-RU" sz="1200" kern="1200" dirty="0" smtClean="0">
                <a:solidFill>
                  <a:schemeClr val="tx1"/>
                </a:solidFill>
                <a:latin typeface="+mn-lt"/>
                <a:ea typeface="+mn-ea"/>
                <a:cs typeface="+mn-cs"/>
              </a:rPr>
              <a:t>в соответствие с которыми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Он советует нам привести свою жизнь, потому что как любящий Создатель, Он знает, что лучше для нашего физического и духовного здоровья.</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Он дает утомленному силу, и изнемогшему дарует крепость. Утомляются и юноши и ослабевают, и молодые люди падают, а надеющиеся на Господа обновятся в силе: поднимут крылья, как орлы, потекут - и не устанут, пойдут - и не утомятся.</a:t>
            </a:r>
            <a:r>
              <a:rPr lang="ru-RU" sz="1200" kern="1200" dirty="0" smtClean="0">
                <a:solidFill>
                  <a:schemeClr val="tx1"/>
                </a:solidFill>
                <a:latin typeface="+mn-lt"/>
                <a:ea typeface="+mn-ea"/>
                <a:cs typeface="+mn-cs"/>
              </a:rPr>
              <a:t>  (Ис.40:29-31).</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154352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Практическое применение - Вопросы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681106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Какие преимущества дают регулярные физические упражнения?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 жить дольше, сохраняя при этом ясность мышления и снижать ​​риск </a:t>
            </a:r>
            <a:r>
              <a:rPr lang="ru-RU" sz="1200" kern="1200" dirty="0" err="1" smtClean="0">
                <a:solidFill>
                  <a:schemeClr val="tx1"/>
                </a:solidFill>
                <a:latin typeface="+mn-lt"/>
                <a:ea typeface="+mn-ea"/>
                <a:cs typeface="+mn-cs"/>
              </a:rPr>
              <a:t>сердечно-сосудистых</a:t>
            </a:r>
            <a:r>
              <a:rPr lang="ru-RU" sz="1200" kern="1200" dirty="0" smtClean="0">
                <a:solidFill>
                  <a:schemeClr val="tx1"/>
                </a:solidFill>
                <a:latin typeface="+mn-lt"/>
                <a:ea typeface="+mn-ea"/>
                <a:cs typeface="+mn-cs"/>
              </a:rPr>
              <a:t> заболеваний, а также рака и диабета?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Каким образом упражнения улучшают качество жизни, обеспечивают легкость движений и оптимальную массу тела, а также предотвращают депрессию?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Анализируя болезни, которым были подвержены члены моей семьи в прошлых поколениях, что я могу предпринять, чтобы избежать повторения нежелательных диагнозов в моей жизни?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410766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Послужит ли это</a:t>
            </a:r>
            <a:r>
              <a:rPr lang="ru-RU" baseline="0" dirty="0" smtClean="0"/>
              <a:t> </a:t>
            </a:r>
            <a:r>
              <a:rPr lang="ru-RU" dirty="0" smtClean="0"/>
              <a:t>мотивацией в пользу регулярных спортивных занятий?</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Сколько времени в неделю я сейчас</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уделяю физическим упражнениям?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Какого уровня физических упражнений я достигаю?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Нужно ли мне посвящать упражнениям больше времени каждый день или же следует увеличить уровень их интенсивности?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white"/>
                </a:solidFill>
                <a:effectLst/>
                <a:uLnTx/>
                <a:uFillTx/>
                <a:ea typeface="+mn-ea"/>
                <a:cs typeface="+mn-cs"/>
              </a:rPr>
              <a:t>Что ещё я могу делать одновременно с упражнениями, такими как ходьба, чтобы максимально эффективно использовать время?</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Может быть, можно </a:t>
            </a:r>
            <a:r>
              <a:rPr lang="ru-RU" sz="1200" kern="1200" dirty="0" smtClean="0">
                <a:solidFill>
                  <a:schemeClr val="tx1"/>
                </a:solidFill>
                <a:latin typeface="+mn-lt"/>
                <a:ea typeface="+mn-ea"/>
                <a:cs typeface="+mn-cs"/>
              </a:rPr>
              <a:t>использовать время тренировок для личностного и духовного развития?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Возможно, Вам понравится слушать аудио-версию Библии или другой духовной литературы?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4288785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Возможно, будут приятны и полезны совместные занятия физическими</a:t>
            </a:r>
            <a:r>
              <a:rPr lang="ru-RU" sz="1200" kern="1200" baseline="0" dirty="0" smtClean="0">
                <a:solidFill>
                  <a:schemeClr val="tx1"/>
                </a:solidFill>
                <a:latin typeface="+mn-lt"/>
                <a:ea typeface="+mn-ea"/>
                <a:cs typeface="+mn-cs"/>
              </a:rPr>
              <a:t> упражнениями</a:t>
            </a:r>
            <a:r>
              <a:rPr lang="ru-RU" sz="1200" kern="1200" dirty="0" smtClean="0">
                <a:solidFill>
                  <a:schemeClr val="tx1"/>
                </a:solidFill>
                <a:latin typeface="+mn-lt"/>
                <a:ea typeface="+mn-ea"/>
                <a:cs typeface="+mn-cs"/>
              </a:rPr>
              <a:t> с друзьями?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Можно также пообщаться по телефону, выполняя аэробные упражнения умеренной интенсивности.</a:t>
            </a: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 повысить мотивацию для регулярных занятий спортом?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Какие виды упражнений помогают улучшить гибкость, укрепить </a:t>
            </a:r>
            <a:r>
              <a:rPr lang="ru-RU" dirty="0" err="1" smtClean="0"/>
              <a:t>сердечно-сосудистую</a:t>
            </a:r>
            <a:r>
              <a:rPr lang="ru-RU" dirty="0" smtClean="0"/>
              <a:t> систему, улучшить здоровье костей? </a:t>
            </a:r>
            <a:endParaRPr lang="en-US" dirty="0" smtClean="0"/>
          </a:p>
          <a:p>
            <a:pPr marL="0" indent="0">
              <a:buNone/>
            </a:pPr>
            <a:r>
              <a:rPr lang="ru-RU" dirty="0" smtClean="0"/>
              <a:t>Какой из этих трех типов упражнений (на гибкость, аэробные, упражнения с отягощением) можно было бы начать прямо сегодня?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Когда я</a:t>
            </a:r>
            <a:r>
              <a:rPr lang="ru-RU" baseline="0" dirty="0" smtClean="0"/>
              <a:t> </a:t>
            </a:r>
            <a:r>
              <a:rPr lang="ru-RU" dirty="0" smtClean="0"/>
              <a:t>добавлю следующий тип упражнений?</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287983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Однако у Грейс было сильное желание выздороветь, и она решила попробовать программу физических упражнений, которую предлагали в местном медицинском центре.  На протяжении шести недель она занималась физическими упражнениями три раза в неделю по два-три часа в день. Она поднимала гантели, занималась ходьбой на беговой дорожке, упражнялась на велотренажере и делала дыхательные упражнения. Она испытывала боль, дискомфорт, ей хотелось лечь и умереть, но она не бросала. В конце концов ее дыхание нормализовалось и боли в спине исчезли. Она могла проходить значительное для нее расстояние и при этом у нее еще оставалась энергия! Врач сказал ей, что никогда не видел подобного прогресса у людей ее возраста. Такого улучшения здоровья Грейс добилась только за счет физических упражнений.</a:t>
            </a:r>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3409467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У детей соседей Маргариты есть проблемы с весом, и Маргарита обеспокоена тем, что им грозит риск диабета.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Она хочет сделать им подарок на Рождество.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Что она могла бы подарить им, чтобы упражнения стали для них увлекательным занятием?</a:t>
            </a:r>
            <a:endParaRPr kumimoji="0" lang="en-US" sz="1200" b="0" i="0" u="none" strike="noStrike" kern="1200" cap="none" spc="0" normalizeH="0" baseline="0" noProof="0" dirty="0" smtClean="0">
              <a:ln>
                <a:noFill/>
              </a:ln>
              <a:solidFill>
                <a:prstClr val="white"/>
              </a:solidFill>
              <a:effectLst/>
              <a:uLnTx/>
              <a:uFillTx/>
              <a:latin typeface="Humanst521 BT"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3723921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Моему супругу или кому-либо из близких тоже нужно заниматься физическими упражнениями.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 Что, если организовать время для совместных занятий ходьбой?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Эта идея станет еще более привлекательной, если мы подумаем о том, что тем самым не только укрепим здоровье, но и наши взаимоотношения, проводя больше времени вместе.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Какая одежды и обувь лучше подходит для тренировок?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 Что обеспечит безопасность в оживленном городе, ночью или в зимнее время?</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32</a:t>
            </a:fld>
            <a:endParaRPr lang="ru-RU"/>
          </a:p>
        </p:txBody>
      </p:sp>
    </p:spTree>
    <p:extLst>
      <p:ext uri="{BB962C8B-B14F-4D97-AF65-F5344CB8AC3E}">
        <p14:creationId xmlns:p14="http://schemas.microsoft.com/office/powerpoint/2010/main" val="3558420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Иногда бывает трудно заставить себя заниматься физическими упражнениями ежедневно.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 получить духовную силу, чтобы это стало приоритетом в нашей жизни?</a:t>
            </a:r>
            <a:endParaRPr lang="en-CA"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Джоуи</a:t>
            </a:r>
            <a:r>
              <a:rPr lang="ru-RU" sz="1200" b="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Адамс однажды сказал:</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33</a:t>
            </a:fld>
            <a:endParaRPr lang="ru-RU"/>
          </a:p>
        </p:txBody>
      </p:sp>
    </p:spTree>
    <p:extLst>
      <p:ext uri="{BB962C8B-B14F-4D97-AF65-F5344CB8AC3E}">
        <p14:creationId xmlns:p14="http://schemas.microsoft.com/office/powerpoint/2010/main" val="3840397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бы телевизор и холодильник стояли поближе друг к другу, многие из нас вообще бы не знали, что такое физические упражнения.</a:t>
            </a:r>
            <a:endParaRPr lang="ru-RU" sz="1000" b="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1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Занимайтесь спортом!</a:t>
            </a:r>
            <a:endParaRPr lang="en-CA" sz="14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34</a:t>
            </a:fld>
            <a:endParaRPr lang="ru-RU"/>
          </a:p>
        </p:txBody>
      </p:sp>
    </p:spTree>
    <p:extLst>
      <p:ext uri="{BB962C8B-B14F-4D97-AF65-F5344CB8AC3E}">
        <p14:creationId xmlns:p14="http://schemas.microsoft.com/office/powerpoint/2010/main" val="261620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Упражнение является одной из форм физической активности, которая является</a:t>
            </a:r>
            <a:r>
              <a:rPr lang="ru-RU" baseline="0" dirty="0" smtClean="0"/>
              <a:t> зап</a:t>
            </a:r>
            <a:r>
              <a:rPr lang="ru-RU" dirty="0" smtClean="0"/>
              <a:t>ланированной, структурированной, повторяющейся и осуществляется с целью улучшения здоровья и физической формы.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Хотя любые упражнения представляют собой физическую активность, далеко не вся физическая активность представляет собой упражнения.</a:t>
            </a:r>
            <a:endParaRPr lang="en-C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243928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Исследования показывают, что люди, которые физически активны в течение примерно семи часов в неделю, имеют риск преждевременной смерти на 40 процентов ниже, чем те, которые посвящают физическим нагрузкам менее 30 минут в неделю. Риск преждевременной смерти еще</a:t>
            </a:r>
            <a:r>
              <a:rPr lang="ru-RU" baseline="0" dirty="0" smtClean="0"/>
              <a:t> ниже в том случае</a:t>
            </a:r>
            <a:r>
              <a:rPr lang="ru-RU" dirty="0" smtClean="0"/>
              <a:t>, когда люди уделяют аэробной физической активности с </a:t>
            </a:r>
            <a:r>
              <a:rPr lang="ru-RU" dirty="0" err="1" smtClean="0"/>
              <a:t>умеренной-высокой</a:t>
            </a:r>
            <a:r>
              <a:rPr lang="ru-RU" dirty="0" smtClean="0"/>
              <a:t> интенсивностью по крайней мере два с половиной часа в неделю.</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Болезни сердца и инсульт – это две ведущих причины смертности во всем мире. Исследования показывают, что значительное снижение риска </a:t>
            </a:r>
            <a:r>
              <a:rPr lang="ru-RU" dirty="0" err="1" smtClean="0"/>
              <a:t>сердечно-сосудистых</a:t>
            </a:r>
            <a:r>
              <a:rPr lang="ru-RU" dirty="0" smtClean="0"/>
              <a:t> заболеваний происходит при уровне активности, равном двум с половиной часам в неделю физической активности умеренной интенсивности. Существуют весомые доказательства, что увеличение физической активности до одного часа в день приводит к дополнительному сокращению риска </a:t>
            </a:r>
            <a:r>
              <a:rPr lang="ru-RU" dirty="0" err="1" smtClean="0"/>
              <a:t>сердечно-сосудистых</a:t>
            </a:r>
            <a:r>
              <a:rPr lang="ru-RU" dirty="0" smtClean="0"/>
              <a:t> заболеваний</a:t>
            </a:r>
            <a:r>
              <a:rPr lang="en-US" sz="12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327650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Физические</a:t>
            </a:r>
            <a:r>
              <a:rPr lang="ru-RU" baseline="0" dirty="0" smtClean="0"/>
              <a:t> упражнения длительностью до 1 часа в день ведут к дальнейшему снижению риска </a:t>
            </a:r>
            <a:r>
              <a:rPr lang="ru-RU" baseline="0" dirty="0" err="1" smtClean="0"/>
              <a:t>сердечно-сосудистых</a:t>
            </a:r>
            <a:r>
              <a:rPr lang="ru-RU" baseline="0" dirty="0" smtClean="0"/>
              <a:t> заболеваний</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194999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Снижение плотности костной ткани в процессе старения может быть замедлено при помощи регулярных физических нагрузок, начиная с полутора часов в неделю и увеличивая их до пяти часов в неделю. Научные исследования физической активности с целью предотвращения перелома костей тазобедренного сустава показали, что 2—5 часов упражнений в неделю (хотя бы умеренной интенсивности) значительно снижают этот риск.</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178636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Метаболический синдром — это такое состояние, при котором у человека  сочетаются  гипертензия (повышенное артериальное давление), увеличение окружности талии (абдоминальное ожирение), неблагоприятный липидный профиль крови (низкий уровень холестерина </a:t>
            </a:r>
            <a:r>
              <a:rPr lang="ru-RU" sz="1200" kern="1200" dirty="0" err="1" smtClean="0">
                <a:solidFill>
                  <a:schemeClr val="tx1"/>
                </a:solidFill>
                <a:latin typeface="+mn-lt"/>
                <a:ea typeface="+mn-ea"/>
                <a:cs typeface="+mn-cs"/>
              </a:rPr>
              <a:t>липопротеинов</a:t>
            </a:r>
            <a:r>
              <a:rPr lang="ru-RU" sz="1200" kern="1200" dirty="0" smtClean="0">
                <a:solidFill>
                  <a:schemeClr val="tx1"/>
                </a:solidFill>
                <a:latin typeface="+mn-lt"/>
                <a:ea typeface="+mn-ea"/>
                <a:cs typeface="+mn-cs"/>
              </a:rPr>
              <a:t> высокой плотности [ЛВП], повышенное содержание </a:t>
            </a:r>
            <a:r>
              <a:rPr lang="ru-RU" sz="1200" kern="1200" dirty="0" err="1" smtClean="0">
                <a:solidFill>
                  <a:schemeClr val="tx1"/>
                </a:solidFill>
                <a:latin typeface="+mn-lt"/>
                <a:ea typeface="+mn-ea"/>
                <a:cs typeface="+mn-cs"/>
              </a:rPr>
              <a:t>триглицеридов</a:t>
            </a:r>
            <a:r>
              <a:rPr lang="ru-RU" sz="1200" kern="1200" dirty="0" smtClean="0">
                <a:solidFill>
                  <a:schemeClr val="tx1"/>
                </a:solidFill>
                <a:latin typeface="+mn-lt"/>
                <a:ea typeface="+mn-ea"/>
                <a:cs typeface="+mn-cs"/>
              </a:rPr>
              <a:t>) и нарушение толерантности к глюкозе. Исследования показали, что люди с  метаболическим синдромом благоприятно отзываются на регулярные физические нагрузки, ограничительную диету и соответствующее медикаментозное лечение.*3  Другие исследования показывают, что те, кто регулярно занимаются не менее двух-двух с половиной часов в неделю аэробными упражнениями умеренной интенсивности, имеют более низкий риск развития диабета 2-го типа по сравнению с людьми, которые физически</a:t>
            </a:r>
            <a:r>
              <a:rPr lang="ru-RU" sz="1200" kern="1200" baseline="0" dirty="0" smtClean="0">
                <a:solidFill>
                  <a:schemeClr val="tx1"/>
                </a:solidFill>
                <a:latin typeface="+mn-lt"/>
                <a:ea typeface="+mn-ea"/>
                <a:cs typeface="+mn-cs"/>
              </a:rPr>
              <a:t> неактивны</a:t>
            </a:r>
            <a:r>
              <a:rPr lang="ru-RU" sz="120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266202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Избыточный вес и ожирение образуются, когда число калорий, полученных из продуктов питания и напитков, превышает число используемых организмом калорий. Исследования показывают, что стабильность веса можно достичь в течение года, занимаясь ходьбой  от двух с половиной до пяти часов в неделю со скоростью около шести километров в час. Такая физическая нагрузка является необходимым условием для того, чтобы человек смог сбросить лишний вес, а затем поддерживать здоровый вес тела.</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55293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cstate="print"/>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cstate="print"/>
          <a:stretch>
            <a:fillRect/>
          </a:stretch>
        </p:blipFill>
        <p:spPr>
          <a:xfrm>
            <a:off x="0" y="0"/>
            <a:ext cx="9144000" cy="6858000"/>
          </a:xfrm>
          <a:prstGeom prst="rect">
            <a:avLst/>
          </a:prstGeom>
        </p:spPr>
      </p:pic>
      <p:sp>
        <p:nvSpPr>
          <p:cNvPr id="13" name="Прямоугольник 12"/>
          <p:cNvSpPr/>
          <p:nvPr/>
        </p:nvSpPr>
        <p:spPr>
          <a:xfrm>
            <a:off x="685800" y="381000"/>
            <a:ext cx="81534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3 типа физических упражнений:</a:t>
            </a:r>
          </a:p>
        </p:txBody>
      </p:sp>
      <p:sp>
        <p:nvSpPr>
          <p:cNvPr id="14" name="Прямоугольник 13"/>
          <p:cNvSpPr/>
          <p:nvPr/>
        </p:nvSpPr>
        <p:spPr>
          <a:xfrm>
            <a:off x="1143000" y="2682657"/>
            <a:ext cx="6096000" cy="310854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 гибкость</a:t>
            </a: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Аэробные упражнения</a:t>
            </a: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 отягощением</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Общее правило</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cstate="print"/>
          <a:stretch>
            <a:fillRect/>
          </a:stretch>
        </p:blipFill>
        <p:spPr>
          <a:xfrm>
            <a:off x="0" y="0"/>
            <a:ext cx="9144000" cy="6858000"/>
          </a:xfrm>
          <a:prstGeom prst="rect">
            <a:avLst/>
          </a:prstGeom>
        </p:spPr>
      </p:pic>
      <p:sp>
        <p:nvSpPr>
          <p:cNvPr id="9" name="Прямоугольник 8"/>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определить интенсивность наших упражнений?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9.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Ходьба - лучшее физическое упражнение</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3" cstate="print"/>
          <a:stretch>
            <a:fillRect/>
          </a:stretch>
        </p:blipFill>
        <p:spPr>
          <a:xfrm>
            <a:off x="0" y="0"/>
            <a:ext cx="9144000" cy="6858000"/>
          </a:xfrm>
          <a:prstGeom prst="rect">
            <a:avLst/>
          </a:prstGeom>
        </p:spPr>
      </p:pic>
      <p:sp>
        <p:nvSpPr>
          <p:cNvPr id="6" name="Прямоугольник 5"/>
          <p:cNvSpPr/>
          <p:nvPr/>
        </p:nvSpPr>
        <p:spPr>
          <a:xfrm>
            <a:off x="2819400" y="928727"/>
            <a:ext cx="5943600" cy="219547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8000"/>
              </a:lnSpc>
            </a:pPr>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Ф</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изические упражнения</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1.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Одежда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5.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Обувь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6.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Упражнение веры</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7.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8.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9.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533400" y="685800"/>
            <a:ext cx="8305800" cy="390876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бы телевизор и холодильник стояли поближе друг к другу, многие из нас вообще бы </a:t>
            </a:r>
            <a:br>
              <a:rPr lang="ru-RU" sz="440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не знали, что такое физические упражнения</a:t>
            </a:r>
            <a:r>
              <a:rPr lang="ru-RU" sz="4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Джоуи</a:t>
            </a:r>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Адамс</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Польза физических упражнений</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6.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9.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Метаболический синдром</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2007</Words>
  <Application>Microsoft Macintosh PowerPoint</Application>
  <PresentationFormat>Экран (4:3)</PresentationFormat>
  <Paragraphs>123</Paragraphs>
  <Slides>34</Slides>
  <Notes>33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Adventure</vt:lpstr>
      <vt:lpstr>Cricket</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129</cp:revision>
  <dcterms:created xsi:type="dcterms:W3CDTF">2015-01-31T17:45:20Z</dcterms:created>
  <dcterms:modified xsi:type="dcterms:W3CDTF">2016-10-18T06:45:00Z</dcterms:modified>
</cp:coreProperties>
</file>