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embeddings/oleObject1.bin" ContentType="application/vnd.openxmlformats-officedocument.oleObject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embeddings/oleObject2.bin" ContentType="application/vnd.openxmlformats-officedocument.oleObject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embeddings/oleObject3.bin" ContentType="application/vnd.openxmlformats-officedocument.oleObject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772" r:id="rId2"/>
    <p:sldId id="718" r:id="rId3"/>
    <p:sldId id="719" r:id="rId4"/>
    <p:sldId id="720" r:id="rId5"/>
    <p:sldId id="721" r:id="rId6"/>
    <p:sldId id="723" r:id="rId7"/>
    <p:sldId id="725" r:id="rId8"/>
    <p:sldId id="726" r:id="rId9"/>
    <p:sldId id="727" r:id="rId10"/>
    <p:sldId id="728" r:id="rId11"/>
    <p:sldId id="729" r:id="rId12"/>
    <p:sldId id="730" r:id="rId13"/>
    <p:sldId id="731" r:id="rId14"/>
    <p:sldId id="732" r:id="rId15"/>
    <p:sldId id="733" r:id="rId16"/>
    <p:sldId id="734" r:id="rId17"/>
    <p:sldId id="735" r:id="rId18"/>
    <p:sldId id="736" r:id="rId19"/>
    <p:sldId id="737" r:id="rId20"/>
    <p:sldId id="776" r:id="rId21"/>
    <p:sldId id="741" r:id="rId22"/>
    <p:sldId id="742" r:id="rId23"/>
    <p:sldId id="743" r:id="rId24"/>
    <p:sldId id="747" r:id="rId25"/>
    <p:sldId id="777" r:id="rId26"/>
    <p:sldId id="751" r:id="rId27"/>
    <p:sldId id="754" r:id="rId28"/>
    <p:sldId id="753" r:id="rId29"/>
    <p:sldId id="755" r:id="rId30"/>
    <p:sldId id="757" r:id="rId31"/>
    <p:sldId id="759" r:id="rId32"/>
    <p:sldId id="761" r:id="rId33"/>
    <p:sldId id="763" r:id="rId34"/>
    <p:sldId id="765" r:id="rId35"/>
    <p:sldId id="766" r:id="rId36"/>
    <p:sldId id="767" r:id="rId37"/>
    <p:sldId id="769" r:id="rId38"/>
    <p:sldId id="651" r:id="rId39"/>
    <p:sldId id="771" r:id="rId40"/>
    <p:sldId id="778" r:id="rId41"/>
  </p:sldIdLst>
  <p:sldSz cx="9144000" cy="6858000" type="screen4x3"/>
  <p:notesSz cx="6648450" cy="98504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rgbClr val="000099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rgbClr val="000099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rgbClr val="000099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rgbClr val="000099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rgbClr val="0000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rgbClr val="0000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rgbClr val="0000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rgbClr val="0000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rgbClr val="000099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000066"/>
    <a:srgbClr val="CC9900"/>
    <a:srgbClr val="33CCCC"/>
    <a:srgbClr val="009999"/>
    <a:srgbClr val="FF3300"/>
    <a:srgbClr val="339933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851" autoAdjust="0"/>
    <p:restoredTop sz="67082" autoAdjust="0"/>
  </p:normalViewPr>
  <p:slideViewPr>
    <p:cSldViewPr>
      <p:cViewPr varScale="1">
        <p:scale>
          <a:sx n="58" d="100"/>
          <a:sy n="58" d="100"/>
        </p:scale>
        <p:origin x="-1776" y="-120"/>
      </p:cViewPr>
      <p:guideLst>
        <p:guide orient="horz" pos="2160"/>
        <p:guide pos="28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notesMaster" Target="notesMasters/notesMaster1.xml"/><Relationship Id="rId43" Type="http://schemas.openxmlformats.org/officeDocument/2006/relationships/handoutMaster" Target="handoutMasters/handoutMaster1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7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97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147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7138" y="0"/>
            <a:ext cx="28797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147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56725"/>
            <a:ext cx="28797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147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7138" y="9356725"/>
            <a:ext cx="28797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fld id="{033C2150-A36B-46A2-9C53-2F33B2D15A21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18396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97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7138" y="0"/>
            <a:ext cx="28797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63600" y="739775"/>
            <a:ext cx="4922838" cy="3692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5163" y="4678363"/>
            <a:ext cx="5318125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56725"/>
            <a:ext cx="28797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7138" y="9356725"/>
            <a:ext cx="28797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fld id="{B5E6B707-3AEB-4CE5-B66F-6BE8A6FFC2AC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93619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EC3AC113-C082-4CF0-A763-A1F5C88616E6}" type="slidenum">
              <a:rPr lang="de-DE" altLang="de-DE"/>
              <a:pPr/>
              <a:t>1</a:t>
            </a:fld>
            <a:endParaRPr lang="de-DE" altLang="de-DE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CH" altLang="de-DE" dirty="0" smtClean="0"/>
          </a:p>
          <a:p>
            <a:pPr eaLnBrk="1" hangingPunct="1"/>
            <a:r>
              <a:rPr lang="ru-RU" altLang="de-DE" dirty="0" smtClean="0">
                <a:latin typeface="Arial" panose="020B0604020202020204" pitchFamily="34" charset="0"/>
              </a:rPr>
              <a:t>Могли бы вспомнить еще раз о чем мы говорили на прошлой неделе? Что из этого было для вас очень важно? Что вы взяли для себя?</a:t>
            </a:r>
          </a:p>
          <a:p>
            <a:pPr eaLnBrk="1" hangingPunct="1"/>
            <a:r>
              <a:rPr lang="ru-RU" altLang="de-DE" dirty="0" smtClean="0">
                <a:latin typeface="Arial" panose="020B0604020202020204" pitchFamily="34" charset="0"/>
              </a:rPr>
              <a:t>Небольшое повторение и налаживание контакта с участниками.</a:t>
            </a:r>
            <a:endParaRPr lang="de-CH" altLang="de-DE" dirty="0" smtClean="0">
              <a:latin typeface="Arial" panose="020B0604020202020204" pitchFamily="34" charset="0"/>
            </a:endParaRPr>
          </a:p>
          <a:p>
            <a:pPr eaLnBrk="1" hangingPunct="1"/>
            <a:endParaRPr lang="de-CH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11322697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DFEAA50D-CCAB-43AE-AFDC-BB23924AC811}" type="slidenum">
              <a:rPr lang="de-DE" altLang="de-DE"/>
              <a:pPr/>
              <a:t>10</a:t>
            </a:fld>
            <a:endParaRPr lang="de-DE" altLang="de-DE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2561088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BF8379D3-9113-42DA-8296-11CAA1407005}" type="slidenum">
              <a:rPr lang="de-DE" altLang="de-DE"/>
              <a:pPr/>
              <a:t>11</a:t>
            </a:fld>
            <a:endParaRPr lang="de-DE" altLang="de-DE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38489452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7AA0668B-DF9A-47D6-8EAB-AE8718997251}" type="slidenum">
              <a:rPr lang="de-DE" altLang="de-DE"/>
              <a:pPr/>
              <a:t>12</a:t>
            </a:fld>
            <a:endParaRPr lang="de-DE" altLang="de-DE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de-DE" dirty="0" smtClean="0"/>
              <a:t>Часто</a:t>
            </a:r>
            <a:r>
              <a:rPr lang="ru-RU" altLang="de-DE" baseline="0" dirty="0" smtClean="0"/>
              <a:t> люди признают свой гнев перед нами.</a:t>
            </a:r>
            <a:endParaRPr lang="de-CH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8358742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E890D8C1-6B57-4196-9425-2E1CB00E4D5A}" type="slidenum">
              <a:rPr lang="de-DE" altLang="de-DE"/>
              <a:pPr/>
              <a:t>13</a:t>
            </a:fld>
            <a:endParaRPr lang="de-DE" altLang="de-DE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40321830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962E4114-74F8-46F8-A44B-91F54E2D8F21}" type="slidenum">
              <a:rPr lang="de-DE" altLang="de-DE"/>
              <a:pPr/>
              <a:t>14</a:t>
            </a:fld>
            <a:endParaRPr lang="de-DE" altLang="de-DE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31832064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FA123BF9-CB48-4539-9AA3-37727BFD2BCF}" type="slidenum">
              <a:rPr lang="de-DE" altLang="de-DE"/>
              <a:pPr/>
              <a:t>15</a:t>
            </a:fld>
            <a:endParaRPr lang="de-DE" altLang="de-DE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de-DE" dirty="0" smtClean="0"/>
              <a:t>Мы избегаем ситуаций, которые создают</a:t>
            </a:r>
            <a:r>
              <a:rPr lang="ru-RU" altLang="de-DE" baseline="0" dirty="0" smtClean="0"/>
              <a:t> большую тревогу</a:t>
            </a:r>
            <a:r>
              <a:rPr lang="ru-RU" altLang="de-DE" dirty="0" smtClean="0"/>
              <a:t>. Для многих людей, страх во</a:t>
            </a:r>
            <a:r>
              <a:rPr lang="ru-RU" altLang="de-DE" baseline="0" dirty="0" smtClean="0"/>
              <a:t> время раздражительных ситуаций может быть насто</a:t>
            </a:r>
            <a:r>
              <a:rPr lang="ru-RU" altLang="de-DE" dirty="0" smtClean="0"/>
              <a:t>лько сильным, что страх</a:t>
            </a:r>
            <a:r>
              <a:rPr lang="ru-RU" altLang="de-DE" baseline="0" dirty="0" smtClean="0"/>
              <a:t> порождает другой страх. </a:t>
            </a:r>
            <a:r>
              <a:rPr lang="ru-RU" altLang="de-DE" dirty="0" smtClean="0"/>
              <a:t>Затем делается все возможное, чтобы избежать неприятных ситуаций.</a:t>
            </a:r>
            <a:endParaRPr lang="de-CH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16435628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1B2F9EB3-2736-4A89-A0B0-E611209BF939}" type="slidenum">
              <a:rPr lang="de-DE" altLang="de-DE"/>
              <a:pPr/>
              <a:t>16</a:t>
            </a:fld>
            <a:endParaRPr lang="de-DE" altLang="de-DE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41061394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BFB4DFBF-F9C8-42CD-B428-374F08D9ED5E}" type="slidenum">
              <a:rPr lang="de-DE" altLang="de-DE"/>
              <a:pPr/>
              <a:t>17</a:t>
            </a:fld>
            <a:endParaRPr lang="de-DE" altLang="de-DE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23129676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19AB5E7-1B01-4C5F-8123-AA76EFCCCBF9}" type="slidenum">
              <a:rPr lang="de-DE" altLang="de-DE"/>
              <a:pPr/>
              <a:t>18</a:t>
            </a:fld>
            <a:endParaRPr lang="de-DE" altLang="de-DE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27581027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A955CC16-7000-4B25-A55E-9FB87B24564E}" type="slidenum">
              <a:rPr lang="de-DE" altLang="de-DE"/>
              <a:pPr/>
              <a:t>19</a:t>
            </a:fld>
            <a:endParaRPr lang="de-DE" altLang="de-DE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de-DE" dirty="0" smtClean="0"/>
              <a:t>Печаль организм может переживать по-разному. Часто, но не всегда можно различать следующие типичные фазы.</a:t>
            </a:r>
            <a:r>
              <a:rPr lang="ru-RU" altLang="de-DE" baseline="0" dirty="0" smtClean="0"/>
              <a:t> </a:t>
            </a:r>
          </a:p>
          <a:p>
            <a:pPr eaLnBrk="1" hangingPunct="1"/>
            <a:r>
              <a:rPr lang="de-CH" altLang="de-DE" dirty="0" smtClean="0"/>
              <a:t> </a:t>
            </a:r>
          </a:p>
          <a:p>
            <a:pPr eaLnBrk="1" hangingPunct="1"/>
            <a:endParaRPr lang="ru-RU" altLang="de-DE" dirty="0" smtClean="0"/>
          </a:p>
          <a:p>
            <a:pPr eaLnBrk="1" hangingPunct="1"/>
            <a:r>
              <a:rPr lang="ru-RU" altLang="de-DE" dirty="0" smtClean="0"/>
              <a:t>Возможно, это может быть полезно для участников, которые находятся в периоде</a:t>
            </a:r>
            <a:r>
              <a:rPr lang="ru-RU" altLang="de-DE" baseline="0" dirty="0" smtClean="0"/>
              <a:t> скорби</a:t>
            </a:r>
            <a:r>
              <a:rPr lang="ru-RU" altLang="de-DE" dirty="0" smtClean="0"/>
              <a:t>,  дополнительно к семинару по прощению, посетить семинар как избавиться от печали или почитать</a:t>
            </a:r>
            <a:r>
              <a:rPr lang="ru-RU" altLang="de-DE" baseline="0" dirty="0" smtClean="0"/>
              <a:t> соответствующую литературу</a:t>
            </a:r>
            <a:r>
              <a:rPr lang="ru-RU" altLang="de-DE" dirty="0" smtClean="0"/>
              <a:t>. Оба находятся на предложение в DVG и доступны</a:t>
            </a:r>
            <a:r>
              <a:rPr lang="ru-RU" altLang="de-DE" baseline="0" dirty="0" smtClean="0"/>
              <a:t> каждому. </a:t>
            </a:r>
            <a:r>
              <a:rPr lang="ru-RU" altLang="de-DE" dirty="0" smtClean="0"/>
              <a:t>Таким образом, можно сделать специальный заказ для этого.</a:t>
            </a:r>
            <a:endParaRPr lang="de-CH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1526492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219A2445-E5E1-499F-A0B6-C8DE93061E22}" type="slidenum">
              <a:rPr lang="de-DE" altLang="de-DE"/>
              <a:pPr/>
              <a:t>2</a:t>
            </a:fld>
            <a:endParaRPr lang="de-DE" altLang="de-DE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320832123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17AE93FB-C89D-43CD-B587-08188FE078C1}" type="slidenum">
              <a:rPr lang="de-DE" altLang="de-DE"/>
              <a:pPr/>
              <a:t>20</a:t>
            </a:fld>
            <a:endParaRPr lang="de-DE" altLang="de-DE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de-DE" dirty="0" smtClean="0"/>
              <a:t>Давайте обговорим разные уровни и интенсивность</a:t>
            </a:r>
            <a:r>
              <a:rPr lang="ru-RU" altLang="de-DE" baseline="0" dirty="0" smtClean="0"/>
              <a:t> </a:t>
            </a:r>
            <a:r>
              <a:rPr lang="ru-RU" altLang="de-DE" dirty="0" smtClean="0"/>
              <a:t>гнева.</a:t>
            </a:r>
            <a:r>
              <a:rPr lang="de-CH" altLang="de-DE" dirty="0" smtClean="0"/>
              <a:t> </a:t>
            </a:r>
            <a:endParaRPr lang="ru-RU" altLang="de-DE" dirty="0" smtClean="0"/>
          </a:p>
          <a:p>
            <a:pPr eaLnBrk="1" hangingPunct="1"/>
            <a:r>
              <a:rPr lang="ru-RU" altLang="de-DE" dirty="0" smtClean="0"/>
              <a:t>Это имеет важное значение,  потому что острая, горячая, уничтожающая</a:t>
            </a:r>
            <a:r>
              <a:rPr lang="ru-RU" altLang="de-DE" baseline="0" dirty="0" smtClean="0"/>
              <a:t> затаенная злоба может стать хронической. Злоба</a:t>
            </a:r>
            <a:r>
              <a:rPr lang="ru-RU" altLang="de-DE" dirty="0" smtClean="0"/>
              <a:t> – менее горячее чувство, но</a:t>
            </a:r>
            <a:r>
              <a:rPr lang="ru-RU" altLang="de-DE" baseline="0" dirty="0" smtClean="0"/>
              <a:t> все</a:t>
            </a:r>
            <a:r>
              <a:rPr lang="ru-RU" altLang="de-DE" dirty="0" smtClean="0"/>
              <a:t> так же вредна, потому что как</a:t>
            </a:r>
            <a:r>
              <a:rPr lang="ru-RU" altLang="de-DE" baseline="0" dirty="0" smtClean="0"/>
              <a:t> и затаенная злоба</a:t>
            </a:r>
            <a:r>
              <a:rPr lang="ru-RU" altLang="de-DE" dirty="0" smtClean="0"/>
              <a:t>, не была укрощена</a:t>
            </a:r>
            <a:r>
              <a:rPr lang="ru-RU" altLang="de-DE" baseline="0" dirty="0" smtClean="0"/>
              <a:t> и т</a:t>
            </a:r>
            <a:r>
              <a:rPr lang="ru-RU" altLang="de-DE" dirty="0" smtClean="0"/>
              <a:t>еперь действует хронически. Это ошибка считать, что если вы не сердитесь больше, проблема теперь решена. Затаённая</a:t>
            </a:r>
            <a:r>
              <a:rPr lang="ru-RU" altLang="de-DE" baseline="0" dirty="0" smtClean="0"/>
              <a:t> злоба</a:t>
            </a:r>
            <a:r>
              <a:rPr lang="ru-RU" altLang="de-DE" dirty="0" smtClean="0"/>
              <a:t> может быть сравнена с тлеющим</a:t>
            </a:r>
            <a:r>
              <a:rPr lang="ru-RU" altLang="de-DE" baseline="0" dirty="0" smtClean="0"/>
              <a:t> пожаром</a:t>
            </a:r>
            <a:r>
              <a:rPr lang="ru-RU" altLang="de-DE" dirty="0" smtClean="0"/>
              <a:t>, которая вызывает большие разрушения под поверхностью и может внезапно превратиться в настоящий</a:t>
            </a:r>
            <a:r>
              <a:rPr lang="ru-RU" altLang="de-DE" baseline="0" dirty="0" smtClean="0"/>
              <a:t> пожар</a:t>
            </a:r>
            <a:r>
              <a:rPr lang="ru-RU" altLang="de-DE" dirty="0" smtClean="0"/>
              <a:t>.</a:t>
            </a:r>
          </a:p>
          <a:p>
            <a:pPr eaLnBrk="1" hangingPunct="1"/>
            <a:r>
              <a:rPr lang="ru-RU" altLang="de-DE" dirty="0" smtClean="0"/>
              <a:t>Затаенная</a:t>
            </a:r>
            <a:r>
              <a:rPr lang="ru-RU" altLang="de-DE" baseline="0" dirty="0" smtClean="0"/>
              <a:t> злоба – это «законсервированный» гнев, который может быть долговечным</a:t>
            </a:r>
            <a:r>
              <a:rPr lang="ru-RU" altLang="de-DE" dirty="0" smtClean="0"/>
              <a:t>!</a:t>
            </a:r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26697166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75B58927-A6C2-43DC-802A-6B4E853BEF97}" type="slidenum">
              <a:rPr lang="de-DE" altLang="de-DE"/>
              <a:pPr/>
              <a:t>21</a:t>
            </a:fld>
            <a:endParaRPr lang="de-DE" altLang="de-DE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10798623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AE177F2B-69FD-48FD-9A38-61E158FA6DE4}" type="slidenum">
              <a:rPr lang="de-DE" altLang="de-DE"/>
              <a:pPr/>
              <a:t>22</a:t>
            </a:fld>
            <a:endParaRPr lang="de-DE" altLang="de-DE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de-DE" dirty="0" smtClean="0"/>
          </a:p>
          <a:p>
            <a:pPr eaLnBrk="1" hangingPunct="1"/>
            <a:r>
              <a:rPr lang="ru-RU" altLang="de-DE" dirty="0" smtClean="0"/>
              <a:t>Большинство людей так опишут</a:t>
            </a:r>
            <a:r>
              <a:rPr lang="ru-RU" altLang="de-DE" baseline="0" dirty="0" smtClean="0"/>
              <a:t> </a:t>
            </a:r>
            <a:r>
              <a:rPr lang="ru-RU" altLang="de-DE" dirty="0" smtClean="0"/>
              <a:t>происхождение гнева. Любое событие вызвало гнев. Это не совсем</a:t>
            </a:r>
            <a:r>
              <a:rPr lang="ru-RU" altLang="de-DE" baseline="0" dirty="0" smtClean="0"/>
              <a:t> правильно. Это не </a:t>
            </a:r>
            <a:r>
              <a:rPr lang="ru-RU" altLang="de-DE" dirty="0" smtClean="0"/>
              <a:t>событие, которое спровоцировало</a:t>
            </a:r>
            <a:r>
              <a:rPr lang="ru-RU" altLang="de-DE" baseline="0" dirty="0" smtClean="0"/>
              <a:t> наш</a:t>
            </a:r>
            <a:r>
              <a:rPr lang="ru-RU" altLang="de-DE" dirty="0" smtClean="0"/>
              <a:t> гнев, а</a:t>
            </a:r>
            <a:r>
              <a:rPr lang="ru-RU" altLang="de-DE" baseline="0" dirty="0" smtClean="0"/>
              <a:t> наша</a:t>
            </a:r>
            <a:r>
              <a:rPr lang="ru-RU" altLang="de-DE" dirty="0" smtClean="0"/>
              <a:t> интерпретация / оценивание события.</a:t>
            </a:r>
          </a:p>
          <a:p>
            <a:pPr eaLnBrk="1" hangingPunct="1"/>
            <a:r>
              <a:rPr lang="ru-RU" altLang="de-DE" dirty="0" smtClean="0"/>
              <a:t>А-В- С Схема !</a:t>
            </a:r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181145568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1D02048F-B726-4B60-9854-7A400FF25390}" type="slidenum">
              <a:rPr lang="de-DE" altLang="de-DE"/>
              <a:pPr/>
              <a:t>23</a:t>
            </a:fld>
            <a:endParaRPr lang="de-DE" altLang="de-DE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CH" altLang="de-DE" dirty="0" smtClean="0"/>
          </a:p>
          <a:p>
            <a:pPr eaLnBrk="1" hangingPunct="1"/>
            <a:r>
              <a:rPr lang="ru-RU" altLang="de-DE" dirty="0" smtClean="0"/>
              <a:t>Найдите достаточно времени, чтобы понять эту связь.</a:t>
            </a:r>
          </a:p>
          <a:p>
            <a:pPr eaLnBrk="1" hangingPunct="1"/>
            <a:r>
              <a:rPr lang="ru-RU" altLang="de-DE" dirty="0" smtClean="0"/>
              <a:t>Пример  (страх вместо гнева, но тот же механизм ): Вы ходите по</a:t>
            </a:r>
            <a:r>
              <a:rPr lang="ru-RU" altLang="de-DE" baseline="0" dirty="0" smtClean="0"/>
              <a:t> берегу красивой реки</a:t>
            </a:r>
            <a:r>
              <a:rPr lang="ru-RU" altLang="de-DE" dirty="0" smtClean="0"/>
              <a:t>, наслаждаетесь природой,</a:t>
            </a:r>
            <a:r>
              <a:rPr lang="ru-RU" altLang="de-DE" baseline="0" dirty="0" smtClean="0"/>
              <a:t> погодой</a:t>
            </a:r>
            <a:r>
              <a:rPr lang="ru-RU" altLang="de-DE" dirty="0" smtClean="0"/>
              <a:t> и </a:t>
            </a:r>
            <a:r>
              <a:rPr lang="ru-RU" altLang="de-DE" dirty="0" err="1" smtClean="0"/>
              <a:t>т.п</a:t>
            </a:r>
            <a:r>
              <a:rPr lang="ru-RU" altLang="de-DE" dirty="0" smtClean="0"/>
              <a:t> . Вдруг вам</a:t>
            </a:r>
            <a:r>
              <a:rPr lang="ru-RU" altLang="de-DE" baseline="0" dirty="0" smtClean="0"/>
              <a:t> по дороге встречаются двое собаки</a:t>
            </a:r>
            <a:r>
              <a:rPr lang="ru-RU" altLang="de-DE" dirty="0" smtClean="0"/>
              <a:t>. Любитель собак находится в спокойствии</a:t>
            </a:r>
            <a:r>
              <a:rPr lang="ru-RU" altLang="de-DE" baseline="0" dirty="0" smtClean="0"/>
              <a:t> и</a:t>
            </a:r>
            <a:r>
              <a:rPr lang="ru-RU" altLang="de-DE" dirty="0" smtClean="0"/>
              <a:t> мире, и</a:t>
            </a:r>
            <a:r>
              <a:rPr lang="ru-RU" altLang="de-DE" baseline="0" dirty="0" smtClean="0"/>
              <a:t> совсем не беспокоится </a:t>
            </a:r>
            <a:r>
              <a:rPr lang="ru-RU" altLang="de-DE" dirty="0" smtClean="0"/>
              <a:t>о собаках, но, возможно, чувствует радость.</a:t>
            </a:r>
            <a:r>
              <a:rPr lang="ru-RU" altLang="de-DE" baseline="0" dirty="0" smtClean="0"/>
              <a:t> А тот, кто очень боится собак будет</a:t>
            </a:r>
            <a:r>
              <a:rPr lang="ru-RU" altLang="de-DE" dirty="0" smtClean="0"/>
              <a:t> реагировать со страхом , он будет внутри совершенно</a:t>
            </a:r>
            <a:r>
              <a:rPr lang="ru-RU" altLang="de-DE" baseline="0" dirty="0" smtClean="0"/>
              <a:t> напряжен</a:t>
            </a:r>
            <a:r>
              <a:rPr lang="ru-RU" altLang="de-DE" dirty="0" smtClean="0"/>
              <a:t>, на</a:t>
            </a:r>
            <a:r>
              <a:rPr lang="ru-RU" altLang="de-DE" baseline="0" dirty="0" smtClean="0"/>
              <a:t> душе не будет ни мира ни спокойствия</a:t>
            </a:r>
            <a:r>
              <a:rPr lang="ru-RU" altLang="de-DE" dirty="0" smtClean="0"/>
              <a:t>. Дело</a:t>
            </a:r>
            <a:r>
              <a:rPr lang="ru-RU" altLang="de-DE" baseline="0" dirty="0" smtClean="0"/>
              <a:t> совсем не в собаках, а в моей реакции</a:t>
            </a:r>
            <a:r>
              <a:rPr lang="ru-RU" altLang="de-DE" dirty="0" smtClean="0"/>
              <a:t>/ интерпретации. Собаки - дорогие друзья или опасные враги.</a:t>
            </a:r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163303885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314A1AE1-6B1D-416F-8126-730D9F3140DD}" type="slidenum">
              <a:rPr lang="de-DE" altLang="de-DE"/>
              <a:pPr/>
              <a:t>24</a:t>
            </a:fld>
            <a:endParaRPr lang="de-DE" altLang="de-DE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349815341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C799738C-BDDD-4614-8B0C-EA35577E8643}" type="slidenum">
              <a:rPr lang="de-DE" altLang="de-DE"/>
              <a:pPr/>
              <a:t>26</a:t>
            </a:fld>
            <a:endParaRPr lang="de-DE" altLang="de-DE"/>
          </a:p>
        </p:txBody>
      </p:sp>
      <p:sp>
        <p:nvSpPr>
          <p:cNvPr id="81923" name="Rectangle 7"/>
          <p:cNvSpPr txBox="1">
            <a:spLocks noGrp="1" noChangeArrowheads="1"/>
          </p:cNvSpPr>
          <p:nvPr/>
        </p:nvSpPr>
        <p:spPr bwMode="auto">
          <a:xfrm>
            <a:off x="3767138" y="9356725"/>
            <a:ext cx="28797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4" rIns="91427" bIns="45714" anchor="b"/>
          <a:lstStyle>
            <a:lvl1pPr defTabSz="909638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9638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9638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9638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9638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096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096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096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096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51F429B9-8EF2-4D69-896E-6CDD79E57604}" type="slidenum">
              <a:rPr lang="de-DE" altLang="de-DE"/>
              <a:pPr algn="r" eaLnBrk="1" hangingPunct="1"/>
              <a:t>26</a:t>
            </a:fld>
            <a:endParaRPr lang="de-DE" altLang="de-DE"/>
          </a:p>
        </p:txBody>
      </p:sp>
      <p:sp>
        <p:nvSpPr>
          <p:cNvPr id="819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4" rIns="91427" bIns="45714"/>
          <a:lstStyle/>
          <a:p>
            <a:pPr eaLnBrk="1" hangingPunct="1">
              <a:lnSpc>
                <a:spcPct val="80000"/>
              </a:lnSpc>
            </a:pPr>
            <a:endParaRPr lang="ru-RU" altLang="de-DE" sz="900" dirty="0" smtClean="0">
              <a:sym typeface="Wingdings" pitchFamily="2" charset="2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de-DE" sz="900" dirty="0" smtClean="0">
                <a:sym typeface="Wingdings" pitchFamily="2" charset="2"/>
              </a:rPr>
              <a:t>Слово </a:t>
            </a:r>
            <a:r>
              <a:rPr lang="ru-RU" altLang="de-DE" sz="900" dirty="0" err="1" smtClean="0">
                <a:sym typeface="Wingdings" pitchFamily="2" charset="2"/>
              </a:rPr>
              <a:t>ассертив</a:t>
            </a:r>
            <a:r>
              <a:rPr lang="ru-RU" altLang="de-DE" sz="900" dirty="0" smtClean="0">
                <a:sym typeface="Wingdings" pitchFamily="2" charset="2"/>
              </a:rPr>
              <a:t> не очень часто встречается в обиходе и, вероятно, нужно</a:t>
            </a:r>
            <a:r>
              <a:rPr lang="ru-RU" altLang="de-DE" sz="900" baseline="0" dirty="0" smtClean="0">
                <a:sym typeface="Wingdings" pitchFamily="2" charset="2"/>
              </a:rPr>
              <a:t> объяснить</a:t>
            </a:r>
            <a:r>
              <a:rPr lang="ru-RU" altLang="de-DE" sz="900" dirty="0" smtClean="0">
                <a:sym typeface="Wingdings" pitchFamily="2" charset="2"/>
              </a:rPr>
              <a:t>. </a:t>
            </a:r>
            <a:r>
              <a:rPr lang="ru-RU" altLang="de-DE" sz="900" dirty="0" err="1" smtClean="0">
                <a:sym typeface="Wingdings" pitchFamily="2" charset="2"/>
              </a:rPr>
              <a:t>Ассертвное</a:t>
            </a:r>
            <a:r>
              <a:rPr lang="ru-RU" altLang="de-DE" sz="900" baseline="0" dirty="0" smtClean="0">
                <a:sym typeface="Wingdings" pitchFamily="2" charset="2"/>
              </a:rPr>
              <a:t> </a:t>
            </a:r>
            <a:r>
              <a:rPr lang="ru-RU" altLang="de-DE" sz="900" dirty="0" smtClean="0">
                <a:sym typeface="Wingdings" pitchFamily="2" charset="2"/>
              </a:rPr>
              <a:t>высказывание утверждает</a:t>
            </a:r>
            <a:r>
              <a:rPr lang="ru-RU" altLang="de-DE" sz="900" baseline="0" dirty="0" smtClean="0">
                <a:sym typeface="Wingdings" pitchFamily="2" charset="2"/>
              </a:rPr>
              <a:t> положение вещей</a:t>
            </a:r>
            <a:r>
              <a:rPr lang="ru-RU" altLang="de-DE" sz="900" dirty="0" smtClean="0">
                <a:sym typeface="Wingdings" pitchFamily="2" charset="2"/>
              </a:rPr>
              <a:t>. </a:t>
            </a:r>
            <a:r>
              <a:rPr lang="ru-RU" altLang="de-DE" sz="900" dirty="0" err="1" smtClean="0">
                <a:sym typeface="Wingdings" pitchFamily="2" charset="2"/>
              </a:rPr>
              <a:t>Ассертивным</a:t>
            </a:r>
            <a:r>
              <a:rPr lang="ru-RU" altLang="de-DE" sz="900" baseline="0" dirty="0" smtClean="0">
                <a:sym typeface="Wingdings" pitchFamily="2" charset="2"/>
              </a:rPr>
              <a:t> является кто-то, кто имеет способность заявить о себе или </a:t>
            </a:r>
            <a:r>
              <a:rPr lang="ru-RU" altLang="de-DE" sz="900" dirty="0" smtClean="0">
                <a:sym typeface="Wingdings" pitchFamily="2" charset="2"/>
              </a:rPr>
              <a:t>определенную уверенность в себе. </a:t>
            </a:r>
            <a:r>
              <a:rPr lang="ru-RU" altLang="de-DE" sz="900" dirty="0" err="1" smtClean="0">
                <a:sym typeface="Wingdings" pitchFamily="2" charset="2"/>
              </a:rPr>
              <a:t>Ассертивное</a:t>
            </a:r>
            <a:r>
              <a:rPr lang="ru-RU" altLang="de-DE" sz="900" baseline="0" dirty="0" smtClean="0">
                <a:sym typeface="Wingdings" pitchFamily="2" charset="2"/>
              </a:rPr>
              <a:t> поведение не означает постав</a:t>
            </a:r>
            <a:r>
              <a:rPr lang="ru-RU" altLang="de-DE" sz="900" dirty="0" smtClean="0">
                <a:sym typeface="Wingdings" pitchFamily="2" charset="2"/>
              </a:rPr>
              <a:t>ить себя выше других ( доминирующее</a:t>
            </a:r>
            <a:r>
              <a:rPr lang="ru-RU" altLang="de-DE" sz="900" baseline="0" dirty="0" smtClean="0">
                <a:sym typeface="Wingdings" pitchFamily="2" charset="2"/>
              </a:rPr>
              <a:t> </a:t>
            </a:r>
            <a:r>
              <a:rPr lang="ru-RU" altLang="de-DE" sz="900" dirty="0" smtClean="0">
                <a:sym typeface="Wingdings" pitchFamily="2" charset="2"/>
              </a:rPr>
              <a:t>или агрессивное поведение), но также не является легко подчиненный ( пассивный). </a:t>
            </a:r>
            <a:r>
              <a:rPr lang="ru-RU" altLang="de-DE" sz="900" dirty="0" err="1" smtClean="0">
                <a:sym typeface="Wingdings" pitchFamily="2" charset="2"/>
              </a:rPr>
              <a:t>Ассертивное</a:t>
            </a:r>
            <a:r>
              <a:rPr lang="ru-RU" altLang="de-DE" sz="900" dirty="0" smtClean="0">
                <a:sym typeface="Wingdings" pitchFamily="2" charset="2"/>
              </a:rPr>
              <a:t> поведение ищет </a:t>
            </a:r>
            <a:r>
              <a:rPr lang="ru-RU" altLang="de-DE" sz="900" dirty="0" err="1" smtClean="0">
                <a:sym typeface="Wingdings" pitchFamily="2" charset="2"/>
              </a:rPr>
              <a:t>сотрудничеста</a:t>
            </a:r>
            <a:r>
              <a:rPr lang="ru-RU" altLang="de-DE" sz="900" dirty="0" smtClean="0">
                <a:sym typeface="Wingdings" pitchFamily="2" charset="2"/>
              </a:rPr>
              <a:t>, оно ищет общие решения общих проблем.</a:t>
            </a:r>
          </a:p>
          <a:p>
            <a:pPr eaLnBrk="1" hangingPunct="1">
              <a:lnSpc>
                <a:spcPct val="80000"/>
              </a:lnSpc>
            </a:pPr>
            <a:endParaRPr lang="ru-RU" altLang="de-DE" sz="900" dirty="0" smtClean="0">
              <a:sym typeface="Wingdings" pitchFamily="2" charset="2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de-DE" sz="900" dirty="0" smtClean="0">
                <a:sym typeface="Wingdings" pitchFamily="2" charset="2"/>
              </a:rPr>
              <a:t>Кто в конфликтной ситуации с агрессивным «партнером», отвечает агрессивно.</a:t>
            </a:r>
            <a:r>
              <a:rPr lang="ru-RU" altLang="de-DE" sz="900" baseline="0" dirty="0" smtClean="0">
                <a:sym typeface="Wingdings" pitchFamily="2" charset="2"/>
              </a:rPr>
              <a:t> Усугубляет эту агрессивность </a:t>
            </a:r>
            <a:r>
              <a:rPr lang="ru-RU" altLang="de-DE" sz="900" dirty="0" smtClean="0">
                <a:sym typeface="Wingdings" pitchFamily="2" charset="2"/>
              </a:rPr>
              <a:t>и приводит к спирали насилия. Многие люди предпочитают, следовательно, быть пассивным в таких ситуациях. К сожалению, они не в состоянии признать здесь тот факт, что их пассивная реакция поощряет агрессора в его поведении. Он будет продолжать осуществлять насилие (в любой форме) и вести себя доминантно-агрессивно. Таким образом, на практике это часто выглядит, что пассивные партнеры «проглатывают" и адаптируется, пока не становятся настолько обиженными,</a:t>
            </a:r>
            <a:r>
              <a:rPr lang="ru-RU" altLang="de-DE" sz="900" baseline="0" dirty="0" smtClean="0">
                <a:sym typeface="Wingdings" pitchFamily="2" charset="2"/>
              </a:rPr>
              <a:t> а гнев настолько большим, что он буквально овладевает человеком.</a:t>
            </a:r>
            <a:r>
              <a:rPr lang="ru-RU" altLang="de-DE" sz="900" dirty="0" smtClean="0">
                <a:sym typeface="Wingdings" pitchFamily="2" charset="2"/>
              </a:rPr>
              <a:t> Он начинает вести себя вдруг агрессивно, пока конфликт не окончится. Поведение «агрессора" при</a:t>
            </a:r>
            <a:r>
              <a:rPr lang="ru-RU" altLang="de-DE" sz="900" baseline="0" dirty="0" smtClean="0">
                <a:sym typeface="Wingdings" pitchFamily="2" charset="2"/>
              </a:rPr>
              <a:t> этом не измениться на долго</a:t>
            </a:r>
            <a:r>
              <a:rPr lang="ru-RU" altLang="de-DE" sz="900" dirty="0" smtClean="0">
                <a:sym typeface="Wingdings" pitchFamily="2" charset="2"/>
              </a:rPr>
              <a:t>, хотя он может вести</a:t>
            </a:r>
            <a:r>
              <a:rPr lang="ru-RU" altLang="de-DE" sz="900" baseline="0" dirty="0" smtClean="0">
                <a:sym typeface="Wingdings" pitchFamily="2" charset="2"/>
              </a:rPr>
              <a:t> себя</a:t>
            </a:r>
            <a:r>
              <a:rPr lang="ru-RU" altLang="de-DE" sz="900" dirty="0" smtClean="0">
                <a:sym typeface="Wingdings" pitchFamily="2" charset="2"/>
              </a:rPr>
              <a:t> с  пониманием или  даже отступит назад, но не надолго. Тем не менее, после своего агрессивного</a:t>
            </a:r>
            <a:r>
              <a:rPr lang="ru-RU" altLang="de-DE" sz="900" baseline="0" dirty="0" smtClean="0">
                <a:sym typeface="Wingdings" pitchFamily="2" charset="2"/>
              </a:rPr>
              <a:t> поведения, обиженный возвращается к пассивному</a:t>
            </a:r>
            <a:r>
              <a:rPr lang="ru-RU" altLang="de-DE" sz="900" dirty="0" smtClean="0">
                <a:sym typeface="Wingdings" pitchFamily="2" charset="2"/>
              </a:rPr>
              <a:t>. Так основная проблема не была решена,</a:t>
            </a:r>
            <a:r>
              <a:rPr lang="ru-RU" altLang="de-DE" sz="900" baseline="0" dirty="0" smtClean="0">
                <a:sym typeface="Wingdings" pitchFamily="2" charset="2"/>
              </a:rPr>
              <a:t> а </a:t>
            </a:r>
            <a:r>
              <a:rPr lang="ru-RU" altLang="de-DE" sz="900" dirty="0" smtClean="0">
                <a:sym typeface="Wingdings" pitchFamily="2" charset="2"/>
              </a:rPr>
              <a:t> результатом</a:t>
            </a:r>
            <a:r>
              <a:rPr lang="ru-RU" altLang="de-DE" sz="900" baseline="0" dirty="0" smtClean="0">
                <a:sym typeface="Wingdings" pitchFamily="2" charset="2"/>
              </a:rPr>
              <a:t> будет дальнейшая обида</a:t>
            </a:r>
            <a:r>
              <a:rPr lang="ru-RU" altLang="de-DE" sz="900" dirty="0" smtClean="0">
                <a:sym typeface="Wingdings" pitchFamily="2" charset="2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endParaRPr lang="de-CH" altLang="de-DE" sz="900" dirty="0" smtClean="0">
              <a:sym typeface="Wingdings" pitchFamily="2" charset="2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de-DE" sz="900" dirty="0" smtClean="0">
                <a:sym typeface="Wingdings" pitchFamily="2" charset="2"/>
              </a:rPr>
              <a:t>Только те, кто ведет себя </a:t>
            </a:r>
            <a:r>
              <a:rPr lang="ru-RU" altLang="de-DE" sz="900" dirty="0" err="1" smtClean="0">
                <a:sym typeface="Wingdings" pitchFamily="2" charset="2"/>
              </a:rPr>
              <a:t>ассертивно</a:t>
            </a:r>
            <a:r>
              <a:rPr lang="ru-RU" altLang="de-DE" sz="900" dirty="0" smtClean="0">
                <a:sym typeface="Wingdings" pitchFamily="2" charset="2"/>
              </a:rPr>
              <a:t>, дает своему партнер возможность поразмышлять о его поведение и возможность изменить его поведение.</a:t>
            </a:r>
          </a:p>
          <a:p>
            <a:pPr eaLnBrk="1" hangingPunct="1">
              <a:lnSpc>
                <a:spcPct val="80000"/>
              </a:lnSpc>
            </a:pPr>
            <a:endParaRPr lang="ru-RU" altLang="de-DE" sz="900" dirty="0" smtClean="0">
              <a:sym typeface="Wingdings" pitchFamily="2" charset="2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de-DE" sz="900" b="1" dirty="0" smtClean="0">
                <a:sym typeface="Wingdings" pitchFamily="2" charset="2"/>
              </a:rPr>
              <a:t>О важности </a:t>
            </a:r>
            <a:r>
              <a:rPr lang="ru-RU" altLang="de-DE" sz="900" b="1" dirty="0" err="1" smtClean="0">
                <a:sym typeface="Wingdings" pitchFamily="2" charset="2"/>
              </a:rPr>
              <a:t>ассертивного</a:t>
            </a:r>
            <a:r>
              <a:rPr lang="ru-RU" altLang="de-DE" sz="900" b="1" dirty="0" smtClean="0">
                <a:sym typeface="Wingdings" pitchFamily="2" charset="2"/>
              </a:rPr>
              <a:t> поведения </a:t>
            </a:r>
            <a:r>
              <a:rPr lang="ru-RU" altLang="de-DE" sz="900" dirty="0" smtClean="0">
                <a:sym typeface="Wingdings" pitchFamily="2" charset="2"/>
              </a:rPr>
              <a:t>: я не раз говорил, что участники, которые находятся в жизненной ситуации, где их</a:t>
            </a:r>
            <a:r>
              <a:rPr lang="ru-RU" altLang="de-DE" sz="900" baseline="0" dirty="0" smtClean="0">
                <a:sym typeface="Wingdings" pitchFamily="2" charset="2"/>
              </a:rPr>
              <a:t> </a:t>
            </a:r>
            <a:r>
              <a:rPr lang="ru-RU" altLang="de-DE" sz="900" dirty="0" smtClean="0">
                <a:sym typeface="Wingdings" pitchFamily="2" charset="2"/>
              </a:rPr>
              <a:t>постоянно обижают,  имеют возможность,</a:t>
            </a:r>
            <a:r>
              <a:rPr lang="ru-RU" altLang="de-DE" sz="900" baseline="0" dirty="0" smtClean="0">
                <a:sym typeface="Wingdings" pitchFamily="2" charset="2"/>
              </a:rPr>
              <a:t> на</a:t>
            </a:r>
            <a:r>
              <a:rPr lang="ru-RU" altLang="de-DE" sz="900" dirty="0" smtClean="0">
                <a:sym typeface="Wingdings" pitchFamily="2" charset="2"/>
              </a:rPr>
              <a:t>учиться на этом семинаре , не</a:t>
            </a:r>
            <a:r>
              <a:rPr lang="ru-RU" altLang="de-DE" sz="900" baseline="0" dirty="0" smtClean="0">
                <a:sym typeface="Wingdings" pitchFamily="2" charset="2"/>
              </a:rPr>
              <a:t> только простить соперника, который уже причинил боль.</a:t>
            </a:r>
            <a:r>
              <a:rPr lang="ru-RU" altLang="de-DE" sz="900" dirty="0" smtClean="0">
                <a:sym typeface="Wingdings" pitchFamily="2" charset="2"/>
              </a:rPr>
              <a:t> Они также  научатся прощать заранее, чтобы</a:t>
            </a:r>
            <a:r>
              <a:rPr lang="ru-RU" altLang="de-DE" sz="900" baseline="0" dirty="0" smtClean="0">
                <a:sym typeface="Wingdings" pitchFamily="2" charset="2"/>
              </a:rPr>
              <a:t> </a:t>
            </a:r>
            <a:r>
              <a:rPr lang="ru-RU" altLang="de-DE" sz="900" dirty="0" smtClean="0">
                <a:sym typeface="Wingdings" pitchFamily="2" charset="2"/>
              </a:rPr>
              <a:t> последующие</a:t>
            </a:r>
            <a:r>
              <a:rPr lang="ru-RU" altLang="de-DE" sz="900" baseline="0" dirty="0" smtClean="0">
                <a:sym typeface="Wingdings" pitchFamily="2" charset="2"/>
              </a:rPr>
              <a:t> травмы больше не причиняли им боль. </a:t>
            </a:r>
            <a:r>
              <a:rPr lang="ru-RU" altLang="de-DE" sz="900" dirty="0" smtClean="0">
                <a:sym typeface="Wingdings" pitchFamily="2" charset="2"/>
              </a:rPr>
              <a:t>Это невозможно. Прощение не означает, дать другим</a:t>
            </a:r>
            <a:r>
              <a:rPr lang="ru-RU" altLang="de-DE" sz="900" baseline="0" dirty="0" smtClean="0">
                <a:sym typeface="Wingdings" pitchFamily="2" charset="2"/>
              </a:rPr>
              <a:t> возможность </a:t>
            </a:r>
            <a:r>
              <a:rPr lang="ru-RU" altLang="de-DE" sz="900" dirty="0" smtClean="0">
                <a:sym typeface="Wingdings" pitchFamily="2" charset="2"/>
              </a:rPr>
              <a:t>сделать мне больно. Прощение не  значит... (см. Урок 2 ). В таких ситуациях , и</a:t>
            </a:r>
            <a:r>
              <a:rPr lang="ru-RU" altLang="de-DE" sz="900" baseline="0" dirty="0" smtClean="0">
                <a:sym typeface="Wingdings" pitchFamily="2" charset="2"/>
              </a:rPr>
              <a:t> сама ситуация должна изменится</a:t>
            </a:r>
            <a:r>
              <a:rPr lang="ru-RU" altLang="de-DE" sz="900" dirty="0" smtClean="0">
                <a:sym typeface="Wingdings" pitchFamily="2" charset="2"/>
              </a:rPr>
              <a:t>. Это изменение может быть достигнуто ни с пассивным, ни  с агрессивным поведением, но только с помощью </a:t>
            </a:r>
            <a:r>
              <a:rPr lang="ru-RU" altLang="de-DE" sz="900" dirty="0" err="1" smtClean="0">
                <a:sym typeface="Wingdings" pitchFamily="2" charset="2"/>
              </a:rPr>
              <a:t>ассертивного</a:t>
            </a:r>
            <a:r>
              <a:rPr lang="ru-RU" altLang="de-DE" sz="900" dirty="0" smtClean="0">
                <a:sym typeface="Wingdings" pitchFamily="2" charset="2"/>
              </a:rPr>
              <a:t> поведения.</a:t>
            </a:r>
          </a:p>
          <a:p>
            <a:pPr eaLnBrk="1" hangingPunct="1">
              <a:lnSpc>
                <a:spcPct val="80000"/>
              </a:lnSpc>
            </a:pPr>
            <a:endParaRPr lang="de-CH" altLang="de-DE" sz="900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7500882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9EEF68F-25DE-4496-9FE7-28DDC900BB35}" type="slidenum">
              <a:rPr lang="de-DE" altLang="de-DE"/>
              <a:pPr/>
              <a:t>27</a:t>
            </a:fld>
            <a:endParaRPr lang="de-DE" altLang="de-DE"/>
          </a:p>
        </p:txBody>
      </p:sp>
      <p:sp>
        <p:nvSpPr>
          <p:cNvPr id="83971" name="Rectangle 7"/>
          <p:cNvSpPr txBox="1">
            <a:spLocks noGrp="1" noChangeArrowheads="1"/>
          </p:cNvSpPr>
          <p:nvPr/>
        </p:nvSpPr>
        <p:spPr bwMode="auto">
          <a:xfrm>
            <a:off x="3767138" y="9356725"/>
            <a:ext cx="28797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4" rIns="91427" bIns="45714" anchor="b"/>
          <a:lstStyle>
            <a:lvl1pPr defTabSz="909638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9638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9638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9638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9638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096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096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096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096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4C4C3B3D-0AAC-45A6-BBBF-C52E70D5348A}" type="slidenum">
              <a:rPr lang="de-DE" altLang="de-DE"/>
              <a:pPr algn="r" eaLnBrk="1" hangingPunct="1"/>
              <a:t>27</a:t>
            </a:fld>
            <a:endParaRPr lang="de-DE" altLang="de-DE"/>
          </a:p>
        </p:txBody>
      </p:sp>
      <p:sp>
        <p:nvSpPr>
          <p:cNvPr id="839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4" rIns="91427" bIns="45714"/>
          <a:lstStyle/>
          <a:p>
            <a:pPr eaLnBrk="1" hangingPunct="1">
              <a:lnSpc>
                <a:spcPct val="80000"/>
              </a:lnSpc>
            </a:pPr>
            <a:r>
              <a:rPr lang="ru-RU" altLang="de-DE" sz="900" dirty="0" smtClean="0">
                <a:sym typeface="Wingdings" pitchFamily="2" charset="2"/>
              </a:rPr>
              <a:t>К сожалению, они недооцениваете</a:t>
            </a:r>
            <a:r>
              <a:rPr lang="ru-RU" altLang="de-DE" sz="900" baseline="0" dirty="0" smtClean="0">
                <a:sym typeface="Wingdings" pitchFamily="2" charset="2"/>
              </a:rPr>
              <a:t> тот</a:t>
            </a:r>
            <a:r>
              <a:rPr lang="ru-RU" altLang="de-DE" sz="900" dirty="0" smtClean="0">
                <a:sym typeface="Wingdings" pitchFamily="2" charset="2"/>
              </a:rPr>
              <a:t> факт, что ваша пассивная реакция поощряет агрессора в его поведении. Он будет продолжать осуществлять насилие (в любой форме) и вести себя доминантно-агрессивно. Таким образом, на практике это часто выглядит, что пассивные партнеры «проглатывают" и адаптируется, пока не становятся настолько обиженными,</a:t>
            </a:r>
            <a:r>
              <a:rPr lang="ru-RU" altLang="de-DE" sz="900" baseline="0" dirty="0" smtClean="0">
                <a:sym typeface="Wingdings" pitchFamily="2" charset="2"/>
              </a:rPr>
              <a:t> а гнев настолько большим, что он буквально овладевает человеком.</a:t>
            </a:r>
            <a:r>
              <a:rPr lang="ru-RU" altLang="de-DE" sz="900" dirty="0" smtClean="0">
                <a:sym typeface="Wingdings" pitchFamily="2" charset="2"/>
              </a:rPr>
              <a:t> Он начинает вести себя вдруг агрессивно, пока конфликт не окончится. Поведение «агрессора" при</a:t>
            </a:r>
            <a:r>
              <a:rPr lang="ru-RU" altLang="de-DE" sz="900" baseline="0" dirty="0" smtClean="0">
                <a:sym typeface="Wingdings" pitchFamily="2" charset="2"/>
              </a:rPr>
              <a:t> этом не измениться на долго</a:t>
            </a:r>
            <a:r>
              <a:rPr lang="ru-RU" altLang="de-DE" sz="900" dirty="0" smtClean="0">
                <a:sym typeface="Wingdings" pitchFamily="2" charset="2"/>
              </a:rPr>
              <a:t>, хотя он может вести</a:t>
            </a:r>
            <a:r>
              <a:rPr lang="ru-RU" altLang="de-DE" sz="900" baseline="0" dirty="0" smtClean="0">
                <a:sym typeface="Wingdings" pitchFamily="2" charset="2"/>
              </a:rPr>
              <a:t> себя</a:t>
            </a:r>
            <a:r>
              <a:rPr lang="ru-RU" altLang="de-DE" sz="900" dirty="0" smtClean="0">
                <a:sym typeface="Wingdings" pitchFamily="2" charset="2"/>
              </a:rPr>
              <a:t> с  пониманием или  даже отступит назад, но не надолго. Тем не менее, после своего агрессивного</a:t>
            </a:r>
            <a:r>
              <a:rPr lang="ru-RU" altLang="de-DE" sz="900" baseline="0" dirty="0" smtClean="0">
                <a:sym typeface="Wingdings" pitchFamily="2" charset="2"/>
              </a:rPr>
              <a:t> поведения, обиженный возвращается к пассивному</a:t>
            </a:r>
            <a:r>
              <a:rPr lang="ru-RU" altLang="de-DE" sz="900" dirty="0" smtClean="0">
                <a:sym typeface="Wingdings" pitchFamily="2" charset="2"/>
              </a:rPr>
              <a:t>. Так основная проблема не была решена,</a:t>
            </a:r>
            <a:r>
              <a:rPr lang="ru-RU" altLang="de-DE" sz="900" baseline="0" dirty="0" smtClean="0">
                <a:sym typeface="Wingdings" pitchFamily="2" charset="2"/>
              </a:rPr>
              <a:t> а </a:t>
            </a:r>
            <a:r>
              <a:rPr lang="ru-RU" altLang="de-DE" sz="900" dirty="0" smtClean="0">
                <a:sym typeface="Wingdings" pitchFamily="2" charset="2"/>
              </a:rPr>
              <a:t> результатом</a:t>
            </a:r>
            <a:r>
              <a:rPr lang="ru-RU" altLang="de-DE" sz="900" baseline="0" dirty="0" smtClean="0">
                <a:sym typeface="Wingdings" pitchFamily="2" charset="2"/>
              </a:rPr>
              <a:t> будет дальнейшая обида</a:t>
            </a:r>
            <a:r>
              <a:rPr lang="ru-RU" altLang="de-DE" sz="900" dirty="0" smtClean="0">
                <a:sym typeface="Wingdings" pitchFamily="2" charset="2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endParaRPr lang="de-CH" altLang="de-DE" sz="900" dirty="0" smtClean="0">
              <a:sym typeface="Wingdings" pitchFamily="2" charset="2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de-DE" sz="900" dirty="0" smtClean="0">
                <a:sym typeface="Wingdings" pitchFamily="2" charset="2"/>
              </a:rPr>
              <a:t>Только те, кто ведет себя </a:t>
            </a:r>
            <a:r>
              <a:rPr lang="ru-RU" altLang="de-DE" sz="900" dirty="0" err="1" smtClean="0">
                <a:sym typeface="Wingdings" pitchFamily="2" charset="2"/>
              </a:rPr>
              <a:t>ассертивно</a:t>
            </a:r>
            <a:r>
              <a:rPr lang="ru-RU" altLang="de-DE" sz="900" dirty="0" smtClean="0">
                <a:sym typeface="Wingdings" pitchFamily="2" charset="2"/>
              </a:rPr>
              <a:t>, дает своему партнер возможность поразмышлять о его поведение и возможность изменить его поведение.</a:t>
            </a:r>
          </a:p>
        </p:txBody>
      </p:sp>
    </p:spTree>
    <p:extLst>
      <p:ext uri="{BB962C8B-B14F-4D97-AF65-F5344CB8AC3E}">
        <p14:creationId xmlns:p14="http://schemas.microsoft.com/office/powerpoint/2010/main" val="138597559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F036E15F-41E5-4C24-83B7-445BED6E1052}" type="slidenum">
              <a:rPr lang="de-DE" altLang="de-DE"/>
              <a:pPr/>
              <a:t>28</a:t>
            </a:fld>
            <a:endParaRPr lang="de-DE" altLang="de-DE"/>
          </a:p>
        </p:txBody>
      </p:sp>
      <p:sp>
        <p:nvSpPr>
          <p:cNvPr id="86019" name="Rectangle 7"/>
          <p:cNvSpPr txBox="1">
            <a:spLocks noGrp="1" noChangeArrowheads="1"/>
          </p:cNvSpPr>
          <p:nvPr/>
        </p:nvSpPr>
        <p:spPr bwMode="auto">
          <a:xfrm>
            <a:off x="3767138" y="9356725"/>
            <a:ext cx="28797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4" rIns="91427" bIns="45714" anchor="b"/>
          <a:lstStyle>
            <a:lvl1pPr defTabSz="909638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9638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9638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9638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9638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096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096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096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096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D756A8E4-CDCD-412B-9D53-EE886EC006C8}" type="slidenum">
              <a:rPr lang="de-DE" altLang="de-DE"/>
              <a:pPr algn="r" eaLnBrk="1" hangingPunct="1"/>
              <a:t>28</a:t>
            </a:fld>
            <a:endParaRPr lang="de-DE" altLang="de-DE"/>
          </a:p>
        </p:txBody>
      </p:sp>
      <p:sp>
        <p:nvSpPr>
          <p:cNvPr id="860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4" rIns="91427" bIns="45714"/>
          <a:lstStyle/>
          <a:p>
            <a:pPr eaLnBrk="1" hangingPunct="1">
              <a:lnSpc>
                <a:spcPct val="80000"/>
              </a:lnSpc>
            </a:pPr>
            <a:endParaRPr lang="de-CH" altLang="de-DE" sz="900" dirty="0" smtClean="0">
              <a:sym typeface="Wingdings" pitchFamily="2" charset="2"/>
            </a:endParaRPr>
          </a:p>
          <a:p>
            <a:pPr eaLnBrk="1" hangingPunct="1">
              <a:lnSpc>
                <a:spcPct val="80000"/>
              </a:lnSpc>
            </a:pPr>
            <a:endParaRPr lang="ru-RU" altLang="de-DE" sz="900" dirty="0" smtClean="0">
              <a:sym typeface="Wingdings" pitchFamily="2" charset="2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de-DE" sz="900" dirty="0" smtClean="0">
                <a:sym typeface="Wingdings" pitchFamily="2" charset="2"/>
              </a:rPr>
              <a:t>Кто в конфликтной ситуации с агрессивным «партнером», отвечает агрессивно.</a:t>
            </a:r>
            <a:r>
              <a:rPr lang="ru-RU" altLang="de-DE" sz="900" baseline="0" dirty="0" smtClean="0">
                <a:sym typeface="Wingdings" pitchFamily="2" charset="2"/>
              </a:rPr>
              <a:t> Усугубляет эту агрессивность </a:t>
            </a:r>
            <a:r>
              <a:rPr lang="ru-RU" altLang="de-DE" sz="900" dirty="0" smtClean="0">
                <a:sym typeface="Wingdings" pitchFamily="2" charset="2"/>
              </a:rPr>
              <a:t>и приводит к спирали насилия. Многие люди предпочитают, следовательно, быть пассивным в таких ситуациях. К сожалению, они не в состоянии признать здесь тот факт, что их пассивная реакция поощряет агрессора в его поведении. Он будет продолжать осуществлять насилие (в любой форме) и вести себя доминантно-агрессивно. Таким образом, на практике это часто выглядит, что пассивные партнеры «проглатывают" и адаптируется, пока не становятся настолько обиженными,</a:t>
            </a:r>
            <a:r>
              <a:rPr lang="ru-RU" altLang="de-DE" sz="900" baseline="0" dirty="0" smtClean="0">
                <a:sym typeface="Wingdings" pitchFamily="2" charset="2"/>
              </a:rPr>
              <a:t> а гнев настолько большим, что он буквально овладевает человеком.</a:t>
            </a:r>
            <a:r>
              <a:rPr lang="ru-RU" altLang="de-DE" sz="900" dirty="0" smtClean="0">
                <a:sym typeface="Wingdings" pitchFamily="2" charset="2"/>
              </a:rPr>
              <a:t> Он начинает вести себя вдруг агрессивно, пока конфликт не окончится. Поведение «агрессора" при</a:t>
            </a:r>
            <a:r>
              <a:rPr lang="ru-RU" altLang="de-DE" sz="900" baseline="0" dirty="0" smtClean="0">
                <a:sym typeface="Wingdings" pitchFamily="2" charset="2"/>
              </a:rPr>
              <a:t> этом не измениться на долго</a:t>
            </a:r>
            <a:r>
              <a:rPr lang="ru-RU" altLang="de-DE" sz="900" dirty="0" smtClean="0">
                <a:sym typeface="Wingdings" pitchFamily="2" charset="2"/>
              </a:rPr>
              <a:t>, хотя он может вести</a:t>
            </a:r>
            <a:r>
              <a:rPr lang="ru-RU" altLang="de-DE" sz="900" baseline="0" dirty="0" smtClean="0">
                <a:sym typeface="Wingdings" pitchFamily="2" charset="2"/>
              </a:rPr>
              <a:t> себя</a:t>
            </a:r>
            <a:r>
              <a:rPr lang="ru-RU" altLang="de-DE" sz="900" dirty="0" smtClean="0">
                <a:sym typeface="Wingdings" pitchFamily="2" charset="2"/>
              </a:rPr>
              <a:t> с  пониманием или  даже отступит назад, но не надолго. Тем не менее, после своего агрессивного</a:t>
            </a:r>
            <a:r>
              <a:rPr lang="ru-RU" altLang="de-DE" sz="900" baseline="0" dirty="0" smtClean="0">
                <a:sym typeface="Wingdings" pitchFamily="2" charset="2"/>
              </a:rPr>
              <a:t> поведения, обиженный возвращается к пассивному</a:t>
            </a:r>
            <a:r>
              <a:rPr lang="ru-RU" altLang="de-DE" sz="900" dirty="0" smtClean="0">
                <a:sym typeface="Wingdings" pitchFamily="2" charset="2"/>
              </a:rPr>
              <a:t>. Так основная проблема не была решена,</a:t>
            </a:r>
            <a:r>
              <a:rPr lang="ru-RU" altLang="de-DE" sz="900" baseline="0" dirty="0" smtClean="0">
                <a:sym typeface="Wingdings" pitchFamily="2" charset="2"/>
              </a:rPr>
              <a:t> а </a:t>
            </a:r>
            <a:r>
              <a:rPr lang="ru-RU" altLang="de-DE" sz="900" dirty="0" smtClean="0">
                <a:sym typeface="Wingdings" pitchFamily="2" charset="2"/>
              </a:rPr>
              <a:t> результатом</a:t>
            </a:r>
            <a:r>
              <a:rPr lang="ru-RU" altLang="de-DE" sz="900" baseline="0" dirty="0" smtClean="0">
                <a:sym typeface="Wingdings" pitchFamily="2" charset="2"/>
              </a:rPr>
              <a:t> будет дальнейшая обида</a:t>
            </a:r>
            <a:r>
              <a:rPr lang="ru-RU" altLang="de-DE" sz="900" dirty="0" smtClean="0">
                <a:sym typeface="Wingdings" pitchFamily="2" charset="2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endParaRPr lang="de-CH" altLang="de-DE" sz="900" dirty="0" smtClean="0">
              <a:sym typeface="Wingdings" pitchFamily="2" charset="2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de-DE" sz="900" dirty="0" smtClean="0">
                <a:sym typeface="Wingdings" pitchFamily="2" charset="2"/>
              </a:rPr>
              <a:t>Только те, кто ведет себя </a:t>
            </a:r>
            <a:r>
              <a:rPr lang="ru-RU" altLang="de-DE" sz="900" dirty="0" err="1" smtClean="0">
                <a:sym typeface="Wingdings" pitchFamily="2" charset="2"/>
              </a:rPr>
              <a:t>ассертивно</a:t>
            </a:r>
            <a:r>
              <a:rPr lang="ru-RU" altLang="de-DE" sz="900" dirty="0" smtClean="0">
                <a:sym typeface="Wingdings" pitchFamily="2" charset="2"/>
              </a:rPr>
              <a:t>, дает своему партнер возможность поразмышлять о его поведение и возможность изменить его поведение.</a:t>
            </a:r>
          </a:p>
          <a:p>
            <a:pPr eaLnBrk="1" hangingPunct="1">
              <a:lnSpc>
                <a:spcPct val="80000"/>
              </a:lnSpc>
            </a:pPr>
            <a:endParaRPr lang="de-DE" altLang="de-DE" sz="900" dirty="0" smtClean="0"/>
          </a:p>
        </p:txBody>
      </p:sp>
    </p:spTree>
    <p:extLst>
      <p:ext uri="{BB962C8B-B14F-4D97-AF65-F5344CB8AC3E}">
        <p14:creationId xmlns:p14="http://schemas.microsoft.com/office/powerpoint/2010/main" val="20731632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BF21A072-B6AE-49F8-B36E-71C74C5DF3BE}" type="slidenum">
              <a:rPr lang="de-DE" altLang="de-DE"/>
              <a:pPr/>
              <a:t>29</a:t>
            </a:fld>
            <a:endParaRPr lang="de-DE" altLang="de-DE"/>
          </a:p>
        </p:txBody>
      </p:sp>
      <p:sp>
        <p:nvSpPr>
          <p:cNvPr id="88067" name="Rectangle 7"/>
          <p:cNvSpPr txBox="1">
            <a:spLocks noGrp="1" noChangeArrowheads="1"/>
          </p:cNvSpPr>
          <p:nvPr/>
        </p:nvSpPr>
        <p:spPr bwMode="auto">
          <a:xfrm>
            <a:off x="3767138" y="9356725"/>
            <a:ext cx="28797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4" rIns="91427" bIns="45714" anchor="b"/>
          <a:lstStyle>
            <a:lvl1pPr defTabSz="909638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9638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9638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9638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9638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096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096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096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096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75161E4A-7A1C-4655-BF17-337968474BA5}" type="slidenum">
              <a:rPr lang="de-DE" altLang="de-DE"/>
              <a:pPr algn="r" eaLnBrk="1" hangingPunct="1"/>
              <a:t>29</a:t>
            </a:fld>
            <a:endParaRPr lang="de-DE" altLang="de-DE"/>
          </a:p>
        </p:txBody>
      </p:sp>
      <p:sp>
        <p:nvSpPr>
          <p:cNvPr id="880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4" rIns="91427" bIns="45714"/>
          <a:lstStyle/>
          <a:p>
            <a:pPr eaLnBrk="1" hangingPunct="1">
              <a:lnSpc>
                <a:spcPct val="80000"/>
              </a:lnSpc>
            </a:pPr>
            <a:endParaRPr lang="ru-RU" altLang="de-DE" sz="900" dirty="0" smtClean="0">
              <a:sym typeface="Wingdings" pitchFamily="2" charset="2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de-DE" sz="900" dirty="0" smtClean="0">
                <a:sym typeface="Wingdings" pitchFamily="2" charset="2"/>
              </a:rPr>
              <a:t>Слово </a:t>
            </a:r>
            <a:r>
              <a:rPr lang="ru-RU" altLang="de-DE" sz="900" dirty="0" err="1" smtClean="0">
                <a:sym typeface="Wingdings" pitchFamily="2" charset="2"/>
              </a:rPr>
              <a:t>ассертив</a:t>
            </a:r>
            <a:r>
              <a:rPr lang="ru-RU" altLang="de-DE" sz="900" dirty="0" smtClean="0">
                <a:sym typeface="Wingdings" pitchFamily="2" charset="2"/>
              </a:rPr>
              <a:t> не очень часто встречается в обиходе и, вероятно, нужно</a:t>
            </a:r>
            <a:r>
              <a:rPr lang="ru-RU" altLang="de-DE" sz="900" baseline="0" dirty="0" smtClean="0">
                <a:sym typeface="Wingdings" pitchFamily="2" charset="2"/>
              </a:rPr>
              <a:t> объяснить</a:t>
            </a:r>
            <a:r>
              <a:rPr lang="ru-RU" altLang="de-DE" sz="900" dirty="0" smtClean="0">
                <a:sym typeface="Wingdings" pitchFamily="2" charset="2"/>
              </a:rPr>
              <a:t>. </a:t>
            </a:r>
            <a:r>
              <a:rPr lang="ru-RU" altLang="de-DE" sz="900" dirty="0" err="1" smtClean="0">
                <a:sym typeface="Wingdings" pitchFamily="2" charset="2"/>
              </a:rPr>
              <a:t>Ассертвное</a:t>
            </a:r>
            <a:r>
              <a:rPr lang="ru-RU" altLang="de-DE" sz="900" baseline="0" dirty="0" smtClean="0">
                <a:sym typeface="Wingdings" pitchFamily="2" charset="2"/>
              </a:rPr>
              <a:t> </a:t>
            </a:r>
            <a:r>
              <a:rPr lang="ru-RU" altLang="de-DE" sz="900" dirty="0" smtClean="0">
                <a:sym typeface="Wingdings" pitchFamily="2" charset="2"/>
              </a:rPr>
              <a:t>высказывание утверждает</a:t>
            </a:r>
            <a:r>
              <a:rPr lang="ru-RU" altLang="de-DE" sz="900" baseline="0" dirty="0" smtClean="0">
                <a:sym typeface="Wingdings" pitchFamily="2" charset="2"/>
              </a:rPr>
              <a:t> положение вещей</a:t>
            </a:r>
            <a:r>
              <a:rPr lang="ru-RU" altLang="de-DE" sz="900" dirty="0" smtClean="0">
                <a:sym typeface="Wingdings" pitchFamily="2" charset="2"/>
              </a:rPr>
              <a:t>. </a:t>
            </a:r>
            <a:r>
              <a:rPr lang="ru-RU" altLang="de-DE" sz="900" dirty="0" err="1" smtClean="0">
                <a:sym typeface="Wingdings" pitchFamily="2" charset="2"/>
              </a:rPr>
              <a:t>Ассертивным</a:t>
            </a:r>
            <a:r>
              <a:rPr lang="ru-RU" altLang="de-DE" sz="900" baseline="0" dirty="0" smtClean="0">
                <a:sym typeface="Wingdings" pitchFamily="2" charset="2"/>
              </a:rPr>
              <a:t> является кто-то, кто имеет способность заявить о себе или </a:t>
            </a:r>
            <a:r>
              <a:rPr lang="ru-RU" altLang="de-DE" sz="900" dirty="0" smtClean="0">
                <a:sym typeface="Wingdings" pitchFamily="2" charset="2"/>
              </a:rPr>
              <a:t>определенную уверенность в себе. </a:t>
            </a:r>
            <a:r>
              <a:rPr lang="ru-RU" altLang="de-DE" sz="900" dirty="0" err="1" smtClean="0">
                <a:sym typeface="Wingdings" pitchFamily="2" charset="2"/>
              </a:rPr>
              <a:t>Ассертивное</a:t>
            </a:r>
            <a:r>
              <a:rPr lang="ru-RU" altLang="de-DE" sz="900" baseline="0" dirty="0" smtClean="0">
                <a:sym typeface="Wingdings" pitchFamily="2" charset="2"/>
              </a:rPr>
              <a:t> поведение не означает постав</a:t>
            </a:r>
            <a:r>
              <a:rPr lang="ru-RU" altLang="de-DE" sz="900" dirty="0" smtClean="0">
                <a:sym typeface="Wingdings" pitchFamily="2" charset="2"/>
              </a:rPr>
              <a:t>ить себя выше других ( доминирующее</a:t>
            </a:r>
            <a:r>
              <a:rPr lang="ru-RU" altLang="de-DE" sz="900" baseline="0" dirty="0" smtClean="0">
                <a:sym typeface="Wingdings" pitchFamily="2" charset="2"/>
              </a:rPr>
              <a:t> </a:t>
            </a:r>
            <a:r>
              <a:rPr lang="ru-RU" altLang="de-DE" sz="900" dirty="0" smtClean="0">
                <a:sym typeface="Wingdings" pitchFamily="2" charset="2"/>
              </a:rPr>
              <a:t>или агрессивное поведение), но также не является легко подчиненный ( пассивный). </a:t>
            </a:r>
            <a:r>
              <a:rPr lang="ru-RU" altLang="de-DE" sz="900" dirty="0" err="1" smtClean="0">
                <a:sym typeface="Wingdings" pitchFamily="2" charset="2"/>
              </a:rPr>
              <a:t>Ассертивное</a:t>
            </a:r>
            <a:r>
              <a:rPr lang="ru-RU" altLang="de-DE" sz="900" dirty="0" smtClean="0">
                <a:sym typeface="Wingdings" pitchFamily="2" charset="2"/>
              </a:rPr>
              <a:t> поведение ищет </a:t>
            </a:r>
            <a:r>
              <a:rPr lang="ru-RU" altLang="de-DE" sz="900" dirty="0" err="1" smtClean="0">
                <a:sym typeface="Wingdings" pitchFamily="2" charset="2"/>
              </a:rPr>
              <a:t>сотрудничеста</a:t>
            </a:r>
            <a:r>
              <a:rPr lang="ru-RU" altLang="de-DE" sz="900" dirty="0" smtClean="0">
                <a:sym typeface="Wingdings" pitchFamily="2" charset="2"/>
              </a:rPr>
              <a:t>, он ищет общие решения общих проблем.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de-DE" sz="900" dirty="0" smtClean="0">
                <a:sym typeface="Wingdings" pitchFamily="2" charset="2"/>
              </a:rPr>
              <a:t>Только те, кто ведет себя </a:t>
            </a:r>
            <a:r>
              <a:rPr lang="ru-RU" altLang="de-DE" sz="900" dirty="0" err="1" smtClean="0">
                <a:sym typeface="Wingdings" pitchFamily="2" charset="2"/>
              </a:rPr>
              <a:t>ассертивно</a:t>
            </a:r>
            <a:r>
              <a:rPr lang="ru-RU" altLang="de-DE" sz="900" dirty="0" smtClean="0">
                <a:sym typeface="Wingdings" pitchFamily="2" charset="2"/>
              </a:rPr>
              <a:t>, дает своему партнер возможность поразмышлять о его поведение и возможность изменить его поведение.</a:t>
            </a:r>
          </a:p>
          <a:p>
            <a:pPr eaLnBrk="1" hangingPunct="1">
              <a:lnSpc>
                <a:spcPct val="80000"/>
              </a:lnSpc>
            </a:pPr>
            <a:endParaRPr lang="ru-RU" altLang="de-DE" sz="900" dirty="0" smtClean="0">
              <a:sym typeface="Wingdings" pitchFamily="2" charset="2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de-DE" sz="900" b="1" dirty="0" smtClean="0">
                <a:sym typeface="Wingdings" pitchFamily="2" charset="2"/>
              </a:rPr>
              <a:t>О важности </a:t>
            </a:r>
            <a:r>
              <a:rPr lang="ru-RU" altLang="de-DE" sz="900" b="1" dirty="0" err="1" smtClean="0">
                <a:sym typeface="Wingdings" pitchFamily="2" charset="2"/>
              </a:rPr>
              <a:t>ассертивного</a:t>
            </a:r>
            <a:r>
              <a:rPr lang="ru-RU" altLang="de-DE" sz="900" b="1" dirty="0" smtClean="0">
                <a:sym typeface="Wingdings" pitchFamily="2" charset="2"/>
              </a:rPr>
              <a:t> поведения </a:t>
            </a:r>
            <a:r>
              <a:rPr lang="ru-RU" altLang="de-DE" sz="900" dirty="0" smtClean="0">
                <a:sym typeface="Wingdings" pitchFamily="2" charset="2"/>
              </a:rPr>
              <a:t>: я не раз говорил, что участники, которые находятся в жизненной ситуации, где их</a:t>
            </a:r>
            <a:r>
              <a:rPr lang="ru-RU" altLang="de-DE" sz="900" baseline="0" dirty="0" smtClean="0">
                <a:sym typeface="Wingdings" pitchFamily="2" charset="2"/>
              </a:rPr>
              <a:t> </a:t>
            </a:r>
            <a:r>
              <a:rPr lang="ru-RU" altLang="de-DE" sz="900" dirty="0" smtClean="0">
                <a:sym typeface="Wingdings" pitchFamily="2" charset="2"/>
              </a:rPr>
              <a:t>постоянно обижают,  имеют возможность,</a:t>
            </a:r>
            <a:r>
              <a:rPr lang="ru-RU" altLang="de-DE" sz="900" baseline="0" dirty="0" smtClean="0">
                <a:sym typeface="Wingdings" pitchFamily="2" charset="2"/>
              </a:rPr>
              <a:t> на</a:t>
            </a:r>
            <a:r>
              <a:rPr lang="ru-RU" altLang="de-DE" sz="900" dirty="0" smtClean="0">
                <a:sym typeface="Wingdings" pitchFamily="2" charset="2"/>
              </a:rPr>
              <a:t>учиться в этом семинаре , не</a:t>
            </a:r>
            <a:r>
              <a:rPr lang="ru-RU" altLang="de-DE" sz="900" baseline="0" dirty="0" smtClean="0">
                <a:sym typeface="Wingdings" pitchFamily="2" charset="2"/>
              </a:rPr>
              <a:t> только простить соперника, который уже причинил боль.</a:t>
            </a:r>
            <a:r>
              <a:rPr lang="ru-RU" altLang="de-DE" sz="900" dirty="0" smtClean="0">
                <a:sym typeface="Wingdings" pitchFamily="2" charset="2"/>
              </a:rPr>
              <a:t> Они также  научатся прощать заранее, так что последующие</a:t>
            </a:r>
            <a:r>
              <a:rPr lang="ru-RU" altLang="de-DE" sz="900" baseline="0" dirty="0" smtClean="0">
                <a:sym typeface="Wingdings" pitchFamily="2" charset="2"/>
              </a:rPr>
              <a:t> травмы больше не будут причинять им боль. </a:t>
            </a:r>
            <a:r>
              <a:rPr lang="ru-RU" altLang="de-DE" sz="900" dirty="0" smtClean="0">
                <a:sym typeface="Wingdings" pitchFamily="2" charset="2"/>
              </a:rPr>
              <a:t>Это невозможно. Прощение не означает, дать другим</a:t>
            </a:r>
            <a:r>
              <a:rPr lang="ru-RU" altLang="de-DE" sz="900" baseline="0" dirty="0" smtClean="0">
                <a:sym typeface="Wingdings" pitchFamily="2" charset="2"/>
              </a:rPr>
              <a:t> возможность </a:t>
            </a:r>
            <a:r>
              <a:rPr lang="ru-RU" altLang="de-DE" sz="900" dirty="0" smtClean="0">
                <a:sym typeface="Wingdings" pitchFamily="2" charset="2"/>
              </a:rPr>
              <a:t>сделать мне больно. Прощение не  значит... (см. Урок 2 ). В таких ситуациях , и</a:t>
            </a:r>
            <a:r>
              <a:rPr lang="ru-RU" altLang="de-DE" sz="900" baseline="0" dirty="0" smtClean="0">
                <a:sym typeface="Wingdings" pitchFamily="2" charset="2"/>
              </a:rPr>
              <a:t> сама ситуация должна изменится</a:t>
            </a:r>
            <a:r>
              <a:rPr lang="ru-RU" altLang="de-DE" sz="900" dirty="0" smtClean="0">
                <a:sym typeface="Wingdings" pitchFamily="2" charset="2"/>
              </a:rPr>
              <a:t>. Это изменение может быть достигнуто ни с пассивным, ни  с агрессивным поведением, но только с помощью </a:t>
            </a:r>
            <a:r>
              <a:rPr lang="ru-RU" altLang="de-DE" sz="900" dirty="0" err="1" smtClean="0">
                <a:sym typeface="Wingdings" pitchFamily="2" charset="2"/>
              </a:rPr>
              <a:t>ассертивного</a:t>
            </a:r>
            <a:r>
              <a:rPr lang="ru-RU" altLang="de-DE" sz="900" dirty="0" smtClean="0">
                <a:sym typeface="Wingdings" pitchFamily="2" charset="2"/>
              </a:rPr>
              <a:t> поведения.</a:t>
            </a:r>
          </a:p>
          <a:p>
            <a:pPr eaLnBrk="1" hangingPunct="1">
              <a:lnSpc>
                <a:spcPct val="80000"/>
              </a:lnSpc>
            </a:pPr>
            <a:endParaRPr lang="de-CH" altLang="de-DE" sz="900" dirty="0" smtClean="0">
              <a:sym typeface="Wingdings" pitchFamily="2" charset="2"/>
            </a:endParaRPr>
          </a:p>
          <a:p>
            <a:pPr eaLnBrk="1" hangingPunct="1">
              <a:lnSpc>
                <a:spcPct val="80000"/>
              </a:lnSpc>
            </a:pPr>
            <a:endParaRPr lang="ru-RU" altLang="de-DE" sz="900" dirty="0" smtClean="0">
              <a:sym typeface="Wingdings" pitchFamily="2" charset="2"/>
            </a:endParaRPr>
          </a:p>
          <a:p>
            <a:pPr eaLnBrk="1" hangingPunct="1">
              <a:lnSpc>
                <a:spcPct val="80000"/>
              </a:lnSpc>
            </a:pPr>
            <a:endParaRPr lang="de-DE" altLang="de-DE" sz="900" dirty="0" smtClean="0"/>
          </a:p>
        </p:txBody>
      </p:sp>
    </p:spTree>
    <p:extLst>
      <p:ext uri="{BB962C8B-B14F-4D97-AF65-F5344CB8AC3E}">
        <p14:creationId xmlns:p14="http://schemas.microsoft.com/office/powerpoint/2010/main" val="191055176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313721A4-F768-4C6D-B40D-3AD3F1260709}" type="slidenum">
              <a:rPr lang="de-DE" altLang="de-DE"/>
              <a:pPr/>
              <a:t>30</a:t>
            </a:fld>
            <a:endParaRPr lang="de-DE" altLang="de-DE"/>
          </a:p>
        </p:txBody>
      </p:sp>
      <p:sp>
        <p:nvSpPr>
          <p:cNvPr id="92163" name="Rectangle 7"/>
          <p:cNvSpPr txBox="1">
            <a:spLocks noGrp="1" noChangeArrowheads="1"/>
          </p:cNvSpPr>
          <p:nvPr/>
        </p:nvSpPr>
        <p:spPr bwMode="auto">
          <a:xfrm>
            <a:off x="3767138" y="9356725"/>
            <a:ext cx="28797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4" rIns="91427" bIns="45714" anchor="b"/>
          <a:lstStyle>
            <a:lvl1pPr defTabSz="909638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9638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9638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9638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9638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096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096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096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096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F099EB5F-576B-4AE0-8ABC-93D9D5FB08DA}" type="slidenum">
              <a:rPr lang="de-DE" altLang="de-DE"/>
              <a:pPr algn="r" eaLnBrk="1" hangingPunct="1"/>
              <a:t>30</a:t>
            </a:fld>
            <a:endParaRPr lang="de-DE" altLang="de-DE"/>
          </a:p>
        </p:txBody>
      </p:sp>
      <p:sp>
        <p:nvSpPr>
          <p:cNvPr id="921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4" rIns="91427" bIns="45714"/>
          <a:lstStyle/>
          <a:p>
            <a:pPr eaLnBrk="1" hangingPunct="1">
              <a:lnSpc>
                <a:spcPct val="80000"/>
              </a:lnSpc>
            </a:pPr>
            <a:endParaRPr lang="de-DE" altLang="de-DE" sz="900" smtClean="0"/>
          </a:p>
        </p:txBody>
      </p:sp>
    </p:spTree>
    <p:extLst>
      <p:ext uri="{BB962C8B-B14F-4D97-AF65-F5344CB8AC3E}">
        <p14:creationId xmlns:p14="http://schemas.microsoft.com/office/powerpoint/2010/main" val="42348205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4F5DFE1B-6302-4256-B9D0-19E358C257BD}" type="slidenum">
              <a:rPr lang="de-DE" altLang="de-DE"/>
              <a:pPr/>
              <a:t>3</a:t>
            </a:fld>
            <a:endParaRPr lang="de-DE" altLang="de-DE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401061304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3FF4BAD7-7BD5-4DD1-8A67-420A779610CD}" type="slidenum">
              <a:rPr lang="de-DE" altLang="de-DE"/>
              <a:pPr/>
              <a:t>31</a:t>
            </a:fld>
            <a:endParaRPr lang="de-DE" altLang="de-DE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1200" dirty="0" smtClean="0"/>
              <a:t>1.Научитесь говорить « нет».</a:t>
            </a:r>
          </a:p>
          <a:p>
            <a:pPr marL="0" indent="0">
              <a:buFontTx/>
              <a:buNone/>
              <a:defRPr/>
            </a:pPr>
            <a:r>
              <a:rPr lang="ru-RU" sz="1200" dirty="0" smtClean="0"/>
              <a:t>2.</a:t>
            </a:r>
            <a:r>
              <a:rPr lang="en-US" sz="1200" dirty="0" smtClean="0"/>
              <a:t> </a:t>
            </a:r>
            <a:r>
              <a:rPr lang="ru-RU" sz="1200" dirty="0" smtClean="0"/>
              <a:t>Делайте то, что считаете правильным, даже если  другие это не поддерживают.</a:t>
            </a:r>
          </a:p>
          <a:p>
            <a:pPr marL="0" indent="0">
              <a:buFontTx/>
              <a:buNone/>
              <a:defRPr/>
            </a:pPr>
            <a:r>
              <a:rPr lang="ru-RU" sz="1200" dirty="0" smtClean="0"/>
              <a:t>3.Признавайте, когда вы переходите рамки дозволенного,  и   попросите о помощи, если это необходимо.</a:t>
            </a:r>
          </a:p>
          <a:p>
            <a:pPr marL="0" indent="0">
              <a:buFontTx/>
              <a:buNone/>
              <a:defRPr/>
            </a:pPr>
            <a:r>
              <a:rPr lang="ru-RU" sz="1200" dirty="0" smtClean="0"/>
              <a:t>4. Обговаривайте проблемы, если они возникают.</a:t>
            </a:r>
          </a:p>
          <a:p>
            <a:pPr marL="0" indent="0">
              <a:buFontTx/>
              <a:buNone/>
              <a:defRPr/>
            </a:pPr>
            <a:r>
              <a:rPr lang="ru-RU" sz="1200" dirty="0" smtClean="0"/>
              <a:t>5.Обращайте внимание на последствия.</a:t>
            </a:r>
          </a:p>
          <a:p>
            <a:pPr marL="0" indent="0">
              <a:buFontTx/>
              <a:buNone/>
              <a:defRPr/>
            </a:pPr>
            <a:r>
              <a:rPr lang="ru-RU" sz="1200" dirty="0" smtClean="0"/>
              <a:t>6.   Выражайтесь как можно понятнее.</a:t>
            </a:r>
          </a:p>
          <a:p>
            <a:pPr eaLnBrk="1" hangingPunct="1"/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222493905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FEF366C4-C4C2-43A5-B52E-DE6E59601FF3}" type="slidenum">
              <a:rPr lang="de-DE" altLang="de-DE"/>
              <a:pPr/>
              <a:t>32</a:t>
            </a:fld>
            <a:endParaRPr lang="de-DE" altLang="de-DE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93235104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BDB070E8-711D-4B3D-9ED3-C257AB7AFC8D}" type="slidenum">
              <a:rPr lang="de-DE" altLang="de-DE"/>
              <a:pPr/>
              <a:t>33</a:t>
            </a:fld>
            <a:endParaRPr lang="de-DE" altLang="de-DE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422328557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1E7A6095-5A97-46F9-823A-D236E89F52B0}" type="slidenum">
              <a:rPr lang="de-DE" altLang="de-DE"/>
              <a:pPr/>
              <a:t>34</a:t>
            </a:fld>
            <a:endParaRPr lang="de-DE" altLang="de-DE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de-DE" dirty="0" smtClean="0"/>
          </a:p>
          <a:p>
            <a:pPr eaLnBrk="1" hangingPunct="1"/>
            <a:endParaRPr lang="ru-RU" altLang="de-DE" dirty="0" smtClean="0"/>
          </a:p>
          <a:p>
            <a:pPr eaLnBrk="1" hangingPunct="1"/>
            <a:r>
              <a:rPr lang="ru-RU" altLang="de-DE" dirty="0" smtClean="0"/>
              <a:t>Гнев указывает мне, что -то не так . Эффективное выражение  моего гнева направлено ​​на ликвидацию</a:t>
            </a:r>
            <a:r>
              <a:rPr lang="ru-RU" altLang="de-DE" baseline="0" dirty="0" smtClean="0"/>
              <a:t> возмущения</a:t>
            </a:r>
            <a:r>
              <a:rPr lang="ru-RU" altLang="de-DE" dirty="0" smtClean="0"/>
              <a:t>. Что не так,</a:t>
            </a:r>
            <a:r>
              <a:rPr lang="ru-RU" altLang="de-DE" baseline="0" dirty="0" smtClean="0"/>
              <a:t> должно </a:t>
            </a:r>
            <a:r>
              <a:rPr lang="ru-RU" altLang="de-DE" dirty="0" smtClean="0"/>
              <a:t>быть исправлено  или выражено</a:t>
            </a:r>
            <a:r>
              <a:rPr lang="ru-RU" altLang="de-DE" baseline="0" dirty="0" smtClean="0"/>
              <a:t> ответно, должен</a:t>
            </a:r>
            <a:r>
              <a:rPr lang="ru-RU" altLang="de-DE" dirty="0" smtClean="0"/>
              <a:t> быть восстановлен</a:t>
            </a:r>
            <a:r>
              <a:rPr lang="ru-RU" altLang="de-DE" baseline="0" dirty="0" smtClean="0"/>
              <a:t> прядок</a:t>
            </a:r>
            <a:r>
              <a:rPr lang="ru-RU" altLang="de-DE" dirty="0" smtClean="0"/>
              <a:t>. С этой целью, </a:t>
            </a:r>
            <a:r>
              <a:rPr lang="ru-RU" altLang="de-DE" dirty="0" err="1" smtClean="0"/>
              <a:t>ассертивное</a:t>
            </a:r>
            <a:r>
              <a:rPr lang="ru-RU" altLang="de-DE" baseline="0" dirty="0" smtClean="0"/>
              <a:t> </a:t>
            </a:r>
            <a:r>
              <a:rPr lang="ru-RU" altLang="de-DE" dirty="0" smtClean="0"/>
              <a:t>поведение является полезным. Без прощения разрушенные отношения, вызванные нарушением не могут быть восстановлены. Прощение и </a:t>
            </a:r>
            <a:r>
              <a:rPr lang="ru-RU" altLang="de-DE" dirty="0" err="1" smtClean="0"/>
              <a:t>ассертивное</a:t>
            </a:r>
            <a:r>
              <a:rPr lang="ru-RU" altLang="de-DE" dirty="0" smtClean="0"/>
              <a:t> поведение тесно связаны, тем самым уменьшая боль прошлого и будущего.</a:t>
            </a:r>
            <a:endParaRPr lang="de-CH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92151305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8887F6BF-BEEB-436D-8FEB-3B07F09704C1}" type="slidenum">
              <a:rPr lang="de-DE" altLang="de-DE"/>
              <a:pPr/>
              <a:t>35</a:t>
            </a:fld>
            <a:endParaRPr lang="de-DE" altLang="de-DE"/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ru-RU" altLang="de-DE" dirty="0" smtClean="0">
                <a:solidFill>
                  <a:srgbClr val="000099"/>
                </a:solidFill>
              </a:rPr>
              <a:t>Если</a:t>
            </a:r>
            <a:r>
              <a:rPr lang="ru-RU" altLang="de-DE" baseline="0" dirty="0" smtClean="0">
                <a:solidFill>
                  <a:srgbClr val="000099"/>
                </a:solidFill>
              </a:rPr>
              <a:t> вы все же решили не прощать, то вы повышаете риск </a:t>
            </a:r>
            <a:r>
              <a:rPr lang="de-CH" altLang="de-DE" dirty="0" smtClean="0">
                <a:solidFill>
                  <a:srgbClr val="000099"/>
                </a:solidFill>
              </a:rPr>
              <a:t> …</a:t>
            </a:r>
            <a:endParaRPr lang="de-DE" altLang="de-DE" dirty="0" smtClean="0">
              <a:solidFill>
                <a:srgbClr val="000099"/>
              </a:solidFill>
            </a:endParaRPr>
          </a:p>
          <a:p>
            <a:pPr eaLnBrk="1" hangingPunct="1"/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264793333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628AAA12-8B90-4845-9771-EF2CE7E32E97}" type="slidenum">
              <a:rPr lang="de-DE" altLang="de-DE"/>
              <a:pPr/>
              <a:t>36</a:t>
            </a:fld>
            <a:endParaRPr lang="de-DE" altLang="de-DE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298936539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37CECFF5-D5A8-4D31-935A-D8C30D3F4E2B}" type="slidenum">
              <a:rPr lang="de-DE" altLang="de-DE"/>
              <a:pPr/>
              <a:t>37</a:t>
            </a:fld>
            <a:endParaRPr lang="de-DE" altLang="de-DE"/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de-DE" dirty="0" smtClean="0"/>
              <a:t>Дополнение:</a:t>
            </a:r>
            <a:endParaRPr lang="de-CH" altLang="de-DE" dirty="0" smtClean="0"/>
          </a:p>
          <a:p>
            <a:pPr eaLnBrk="1" hangingPunct="1"/>
            <a:endParaRPr lang="de-CH" altLang="de-DE" dirty="0" smtClean="0"/>
          </a:p>
          <a:p>
            <a:pPr eaLnBrk="1" hangingPunct="1"/>
            <a:r>
              <a:rPr lang="ru-RU" altLang="de-DE" dirty="0" smtClean="0"/>
              <a:t>Вы также можете идти дальше. Спросите себя , что ваш</a:t>
            </a:r>
            <a:r>
              <a:rPr lang="ru-RU" altLang="de-DE" baseline="0" dirty="0" smtClean="0"/>
              <a:t> гнев хочет вам показать</a:t>
            </a:r>
            <a:r>
              <a:rPr lang="ru-RU" altLang="de-DE" dirty="0" smtClean="0"/>
              <a:t> ? Что не так? Как вы</a:t>
            </a:r>
            <a:r>
              <a:rPr lang="ru-RU" altLang="de-DE" baseline="0" dirty="0" smtClean="0"/>
              <a:t> справляетесь с вашим гневом</a:t>
            </a:r>
            <a:r>
              <a:rPr lang="ru-RU" altLang="de-DE" dirty="0" smtClean="0"/>
              <a:t>? Как может в</a:t>
            </a:r>
            <a:r>
              <a:rPr lang="ru-RU" altLang="de-DE" baseline="0" dirty="0" smtClean="0"/>
              <a:t> этой ситуации выгладить </a:t>
            </a:r>
            <a:r>
              <a:rPr lang="ru-RU" altLang="de-DE" baseline="0" dirty="0" err="1" smtClean="0"/>
              <a:t>ассертивное</a:t>
            </a:r>
            <a:r>
              <a:rPr lang="ru-RU" altLang="de-DE" baseline="0" dirty="0" smtClean="0"/>
              <a:t> </a:t>
            </a:r>
            <a:r>
              <a:rPr lang="ru-RU" altLang="de-DE" dirty="0" smtClean="0"/>
              <a:t>поведение ? Не могли бы </a:t>
            </a:r>
            <a:r>
              <a:rPr lang="ru-RU" altLang="de-DE" dirty="0" err="1" smtClean="0"/>
              <a:t>вы,таким</a:t>
            </a:r>
            <a:r>
              <a:rPr lang="ru-RU" altLang="de-DE" dirty="0" smtClean="0"/>
              <a:t> образом, выразить свой ​​гнев более эффективно и</a:t>
            </a:r>
            <a:r>
              <a:rPr lang="ru-RU" altLang="de-DE" baseline="0" dirty="0" smtClean="0"/>
              <a:t> тем самым</a:t>
            </a:r>
            <a:r>
              <a:rPr lang="ru-RU" altLang="de-DE" dirty="0" smtClean="0"/>
              <a:t> уменьшить</a:t>
            </a:r>
            <a:r>
              <a:rPr lang="ru-RU" altLang="de-DE" baseline="0" dirty="0" smtClean="0"/>
              <a:t> свой гнев</a:t>
            </a:r>
            <a:r>
              <a:rPr lang="ru-RU" altLang="de-DE" dirty="0" smtClean="0"/>
              <a:t>?</a:t>
            </a:r>
            <a:endParaRPr lang="de-CH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350598501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9B88E6CA-CEF3-4CC9-9A08-31B7A014B125}" type="slidenum">
              <a:rPr lang="de-DE" altLang="de-DE"/>
              <a:pPr/>
              <a:t>38</a:t>
            </a:fld>
            <a:endParaRPr lang="de-DE" altLang="de-DE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de-DE" dirty="0" smtClean="0"/>
              <a:t>Когда</a:t>
            </a:r>
            <a:r>
              <a:rPr lang="ru-RU" altLang="de-DE" baseline="0" dirty="0" smtClean="0"/>
              <a:t> ты злишься, то не греши, чтобы твой гнев не привел тебя к не желаемым действиям. Гнев может привести нас к </a:t>
            </a:r>
            <a:r>
              <a:rPr lang="ru-RU" altLang="de-DE" baseline="0" dirty="0" err="1" smtClean="0"/>
              <a:t>нежелаемым</a:t>
            </a:r>
            <a:r>
              <a:rPr lang="ru-RU" altLang="de-DE" baseline="0" dirty="0" smtClean="0"/>
              <a:t> действиям. </a:t>
            </a:r>
            <a:r>
              <a:rPr lang="ru-RU" altLang="de-DE" dirty="0" smtClean="0"/>
              <a:t>Тем не менее,  мы злимся снова. Проблема не в самом гнев, а</a:t>
            </a:r>
            <a:r>
              <a:rPr lang="ru-RU" altLang="de-DE" baseline="0" dirty="0" smtClean="0"/>
              <a:t> в том</a:t>
            </a:r>
            <a:r>
              <a:rPr lang="ru-RU" altLang="de-DE" dirty="0" smtClean="0"/>
              <a:t>, как мы с ним справляемся. Призыв</a:t>
            </a:r>
            <a:r>
              <a:rPr lang="ru-RU" altLang="de-DE" baseline="0" dirty="0" smtClean="0"/>
              <a:t> понятен</a:t>
            </a:r>
            <a:r>
              <a:rPr lang="ru-RU" altLang="de-DE" dirty="0" smtClean="0"/>
              <a:t>:</a:t>
            </a:r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305342058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225683D0-0293-4B28-9A30-46072611586C}" type="slidenum">
              <a:rPr lang="de-DE" altLang="de-DE"/>
              <a:pPr/>
              <a:t>39</a:t>
            </a:fld>
            <a:endParaRPr lang="de-DE" altLang="de-DE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dirty="0" smtClean="0"/>
          </a:p>
          <a:p>
            <a:pPr eaLnBrk="1" hangingPunct="1"/>
            <a:endParaRPr lang="de-DE" altLang="de-DE" dirty="0" smtClean="0"/>
          </a:p>
          <a:p>
            <a:pPr eaLnBrk="1" hangingPunct="1"/>
            <a:r>
              <a:rPr lang="de-DE" altLang="de-DE" sz="800" i="1" dirty="0" smtClean="0">
                <a:solidFill>
                  <a:srgbClr val="000099"/>
                </a:solidFill>
              </a:rPr>
              <a:t>Epheser 4:26</a:t>
            </a:r>
            <a:endParaRPr lang="de-DE" altLang="de-DE" sz="800" dirty="0" smtClean="0">
              <a:solidFill>
                <a:srgbClr val="000099"/>
              </a:solidFill>
            </a:endParaRPr>
          </a:p>
          <a:p>
            <a:pPr eaLnBrk="1" hangingPunct="1"/>
            <a:r>
              <a:rPr lang="ru-RU" altLang="de-DE" dirty="0" smtClean="0"/>
              <a:t>Гнев,</a:t>
            </a:r>
            <a:r>
              <a:rPr lang="ru-RU" altLang="de-DE" baseline="0" dirty="0" smtClean="0"/>
              <a:t> который не будет разрешен до ночи, останется там на долго. </a:t>
            </a:r>
            <a:r>
              <a:rPr lang="ru-RU" altLang="de-DE" dirty="0" smtClean="0"/>
              <a:t>Постарайтесь</a:t>
            </a:r>
            <a:r>
              <a:rPr lang="ru-RU" altLang="de-DE" baseline="0" dirty="0" smtClean="0"/>
              <a:t> скорее отпустить свой гнев.</a:t>
            </a:r>
            <a:endParaRPr lang="ru-RU" altLang="de-DE" dirty="0" smtClean="0"/>
          </a:p>
          <a:p>
            <a:pPr eaLnBrk="1" hangingPunct="1"/>
            <a:endParaRPr lang="ru-RU" altLang="de-DE" dirty="0" smtClean="0"/>
          </a:p>
          <a:p>
            <a:pPr eaLnBrk="1" hangingPunct="1"/>
            <a:r>
              <a:rPr lang="ru-RU" altLang="de-DE" dirty="0" smtClean="0"/>
              <a:t>...чистое сознание – это мягкая подушка.</a:t>
            </a:r>
          </a:p>
          <a:p>
            <a:pPr eaLnBrk="1" hangingPunct="1"/>
            <a:r>
              <a:rPr lang="ru-RU" altLang="de-DE" dirty="0" smtClean="0"/>
              <a:t>...спокойно</a:t>
            </a:r>
            <a:r>
              <a:rPr lang="ru-RU" altLang="de-DE" baseline="0" dirty="0" smtClean="0"/>
              <a:t> </a:t>
            </a:r>
            <a:r>
              <a:rPr lang="ru-RU" altLang="de-DE" dirty="0" smtClean="0"/>
              <a:t>ложусь и сплю, ибо ты един даешь мне мир в безопасности.</a:t>
            </a:r>
          </a:p>
          <a:p>
            <a:pPr eaLnBrk="1" hangingPunct="1"/>
            <a:r>
              <a:rPr lang="ru-RU" altLang="de-DE" dirty="0" err="1" smtClean="0"/>
              <a:t>Еф</a:t>
            </a:r>
            <a:r>
              <a:rPr lang="ru-RU" altLang="de-DE" dirty="0" smtClean="0"/>
              <a:t>. 4.26</a:t>
            </a:r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23117518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8E7FCAF9-FAFA-41B1-A5EC-DC3845339EF9}" type="slidenum">
              <a:rPr lang="de-DE" altLang="de-DE"/>
              <a:pPr/>
              <a:t>4</a:t>
            </a:fld>
            <a:endParaRPr lang="de-DE" altLang="de-DE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de-DE" dirty="0" smtClean="0"/>
              <a:t>Ярость(эмоция)</a:t>
            </a:r>
            <a:r>
              <a:rPr lang="de-CH" altLang="de-DE" dirty="0" smtClean="0"/>
              <a:t>,</a:t>
            </a:r>
            <a:r>
              <a:rPr lang="ru-RU" altLang="de-DE" dirty="0" smtClean="0"/>
              <a:t> цинизм </a:t>
            </a:r>
            <a:r>
              <a:rPr lang="de-CH" altLang="de-DE" dirty="0" smtClean="0"/>
              <a:t>(</a:t>
            </a:r>
            <a:r>
              <a:rPr lang="ru-RU" altLang="de-DE" dirty="0" smtClean="0"/>
              <a:t> познание)</a:t>
            </a:r>
            <a:r>
              <a:rPr lang="ru-RU" altLang="de-DE" baseline="0" dirty="0" smtClean="0"/>
              <a:t> и враждебность</a:t>
            </a:r>
            <a:r>
              <a:rPr lang="de-CH" altLang="de-DE" dirty="0" smtClean="0"/>
              <a:t> (</a:t>
            </a:r>
            <a:r>
              <a:rPr lang="ru-RU" altLang="de-DE" dirty="0" smtClean="0"/>
              <a:t>поведение</a:t>
            </a:r>
            <a:r>
              <a:rPr lang="de-CH" altLang="de-DE" dirty="0" smtClean="0"/>
              <a:t>) </a:t>
            </a:r>
            <a:r>
              <a:rPr lang="ru-RU" altLang="de-DE" dirty="0" smtClean="0"/>
              <a:t>могут рассматриваться</a:t>
            </a:r>
            <a:r>
              <a:rPr lang="ru-RU" altLang="de-DE" baseline="0" dirty="0" smtClean="0"/>
              <a:t> как три вида измерения неприязни.</a:t>
            </a:r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13126135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A509E748-844C-41BB-A281-23D0AF8A2189}" type="slidenum">
              <a:rPr lang="de-DE" altLang="de-DE"/>
              <a:pPr/>
              <a:t>5</a:t>
            </a:fld>
            <a:endParaRPr lang="de-DE" altLang="de-DE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de-DE" dirty="0" smtClean="0"/>
              <a:t>Люди, у которых очень высокий уровень раздражительности</a:t>
            </a:r>
            <a:r>
              <a:rPr lang="ru-RU" altLang="de-DE" baseline="0" dirty="0" smtClean="0"/>
              <a:t> склонны к риску заболевания раком и сердечно- сосудистыми заболеваниями.</a:t>
            </a:r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27103679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CD5C0A0B-9FFB-4D58-B44D-91BC681DE8DF}" type="slidenum">
              <a:rPr lang="de-DE" altLang="de-DE"/>
              <a:pPr/>
              <a:t>6</a:t>
            </a:fld>
            <a:endParaRPr lang="de-DE" altLang="de-DE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CH" altLang="de-DE" smtClean="0"/>
          </a:p>
        </p:txBody>
      </p:sp>
    </p:spTree>
    <p:extLst>
      <p:ext uri="{BB962C8B-B14F-4D97-AF65-F5344CB8AC3E}">
        <p14:creationId xmlns:p14="http://schemas.microsoft.com/office/powerpoint/2010/main" val="37635100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C8FBE565-E2E5-4F0A-BE20-3DABC6EA4394}" type="slidenum">
              <a:rPr lang="de-DE" altLang="de-DE"/>
              <a:pPr/>
              <a:t>7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de-DE" dirty="0" smtClean="0"/>
              <a:t>Гнев является одним из основных эмоций ( первичные эмоции) человека. Большинство людей из разных культур имеют похожие эмоции: радость, любопытство, страх, гнев / ярость , печаль, отвращение, стыд, вина.  Эти эмоции, которые были специально признаны четко и на</a:t>
            </a:r>
            <a:r>
              <a:rPr lang="ru-RU" altLang="de-DE" baseline="0" dirty="0" smtClean="0"/>
              <a:t> межкультурном уровне, являются эмоциями отношений.</a:t>
            </a:r>
            <a:r>
              <a:rPr lang="ru-RU" altLang="de-DE" dirty="0" smtClean="0"/>
              <a:t> (После Герд Рудольф , психотерапевт и </a:t>
            </a:r>
            <a:r>
              <a:rPr lang="ru-RU" altLang="de-DE" dirty="0" err="1" smtClean="0"/>
              <a:t>психосоматика</a:t>
            </a:r>
            <a:r>
              <a:rPr lang="ru-RU" altLang="de-DE" dirty="0" smtClean="0"/>
              <a:t>, стр.</a:t>
            </a:r>
            <a:r>
              <a:rPr lang="ru-RU" altLang="de-DE" baseline="0" dirty="0" smtClean="0"/>
              <a:t> </a:t>
            </a:r>
            <a:r>
              <a:rPr lang="ru-RU" altLang="de-DE" dirty="0" smtClean="0"/>
              <a:t>114 , Тиме )</a:t>
            </a:r>
          </a:p>
          <a:p>
            <a:pPr eaLnBrk="1" hangingPunct="1"/>
            <a:endParaRPr lang="ru-RU" altLang="de-DE" dirty="0" smtClean="0"/>
          </a:p>
          <a:p>
            <a:pPr eaLnBrk="1" hangingPunct="1"/>
            <a:r>
              <a:rPr lang="ru-RU" altLang="de-DE" dirty="0" smtClean="0"/>
              <a:t>Перестань</a:t>
            </a:r>
            <a:r>
              <a:rPr lang="ru-RU" altLang="de-DE" baseline="0" dirty="0" smtClean="0"/>
              <a:t> гневаться и оставь ярость; не ревнуй до того, чтобы сделать зло!</a:t>
            </a:r>
            <a:r>
              <a:rPr lang="ru-RU" altLang="de-DE" dirty="0" smtClean="0"/>
              <a:t> Псалом 36,8</a:t>
            </a:r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2969902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CA24644-1D9C-470C-82ED-92EE9B0E8CFB}" type="slidenum">
              <a:rPr lang="de-DE" altLang="de-DE"/>
              <a:pPr/>
              <a:t>8</a:t>
            </a:fld>
            <a:endParaRPr lang="de-DE" altLang="de-DE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37399611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F4035A10-14DF-48D2-893C-5376C65C0F47}" type="slidenum">
              <a:rPr lang="de-DE" altLang="de-DE"/>
              <a:pPr/>
              <a:t>9</a:t>
            </a:fld>
            <a:endParaRPr lang="de-DE" altLang="de-DE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2392309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7075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4664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6851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el, Inhalt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51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50101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51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39784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0409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679983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9354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6936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2468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0390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048388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736790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vmlDrawing" Target="../drawings/vmlDrawing1.vml"/><Relationship Id="rId16" Type="http://schemas.openxmlformats.org/officeDocument/2006/relationships/oleObject" Target="../embeddings/oleObject1.bin"/><Relationship Id="rId17" Type="http://schemas.openxmlformats.org/officeDocument/2006/relationships/image" Target="../media/image1.png"/><Relationship Id="rId18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7"/>
          <p:cNvGraphicFramePr>
            <a:graphicFrameLocks noChangeAspect="1"/>
          </p:cNvGraphicFramePr>
          <p:nvPr userDrawn="1"/>
        </p:nvGraphicFramePr>
        <p:xfrm>
          <a:off x="0" y="-26988"/>
          <a:ext cx="9180513" cy="8604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Image" r:id="rId16" imgW="10260317" imgH="964739" progId="Photoshop.Image.7">
                  <p:embed/>
                </p:oleObj>
              </mc:Choice>
              <mc:Fallback>
                <p:oleObj name="Image" r:id="rId16" imgW="10260317" imgH="964739" progId="Photoshop.Image.7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26988"/>
                        <a:ext cx="9180513" cy="8604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2296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pic>
        <p:nvPicPr>
          <p:cNvPr id="1029" name="Picture 3" descr="C:\Users\Ruedi\Documents\Eigene Dateien Ruedi alt\Eigene Bilder\LLG\LLG_Gras LOGO.jpg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5497513"/>
            <a:ext cx="939800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66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66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66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6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6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6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600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14.jpeg"/><Relationship Id="rId5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4" Type="http://schemas.openxmlformats.org/officeDocument/2006/relationships/image" Target="../media/image5.jpe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6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7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7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7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5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5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wmf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5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5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5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19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4" Type="http://schemas.openxmlformats.org/officeDocument/2006/relationships/image" Target="../media/image7.jpeg"/><Relationship Id="rId5" Type="http://schemas.openxmlformats.org/officeDocument/2006/relationships/oleObject" Target="../embeddings/oleObject3.bin"/><Relationship Id="rId6" Type="http://schemas.openxmlformats.org/officeDocument/2006/relationships/image" Target="../media/image20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10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6.wmf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wmf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10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2" descr="D:\Reklama\ОтделЗдоровья\мих\222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62882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736" y="1412776"/>
            <a:ext cx="8229600" cy="76517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600" dirty="0" smtClean="0">
                <a:ln w="18415" cmpd="sng">
                  <a:noFill/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Тема : Понимание гнева</a:t>
            </a:r>
            <a:endParaRPr lang="de-DE" sz="3600" dirty="0" smtClean="0">
              <a:ln w="18415" cmpd="sng">
                <a:noFill/>
                <a:prstDash val="solid"/>
              </a:ln>
              <a:solidFill>
                <a:srgbClr val="C000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" name="Рисунок 4" descr="http://uspeh-success.ru/wp-content/uploads/2012/03/anger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725144"/>
            <a:ext cx="1517831" cy="15121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4" name="Picture 2" descr="D:\Reklama\ОтделЗдоровья\мих\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" y="10585"/>
            <a:ext cx="9135647" cy="6851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574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1376" y="764704"/>
            <a:ext cx="8229600" cy="7651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C00000"/>
                </a:solidFill>
                <a:effectLst/>
              </a:rPr>
              <a:t>Умение справляться с гневом</a:t>
            </a:r>
            <a:endParaRPr lang="de-DE" dirty="0" smtClean="0">
              <a:solidFill>
                <a:srgbClr val="C00000"/>
              </a:solidFill>
              <a:effectLst/>
            </a:endParaRPr>
          </a:p>
        </p:txBody>
      </p:sp>
      <p:sp>
        <p:nvSpPr>
          <p:cNvPr id="957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5900" y="1556792"/>
            <a:ext cx="8893175" cy="4424908"/>
          </a:xfrm>
        </p:spPr>
        <p:txBody>
          <a:bodyPr/>
          <a:lstStyle/>
          <a:p>
            <a:pPr marL="609600" indent="-609600" eaLnBrk="1" hangingPunct="1"/>
            <a:r>
              <a:rPr lang="ru-RU" altLang="de-DE" dirty="0" smtClean="0">
                <a:solidFill>
                  <a:srgbClr val="000099"/>
                </a:solidFill>
                <a:cs typeface="Arial" charset="0"/>
              </a:rPr>
              <a:t>ведет к соглашению, с целью изменения</a:t>
            </a:r>
            <a:endParaRPr lang="de-DE" altLang="de-DE" dirty="0" smtClean="0">
              <a:solidFill>
                <a:srgbClr val="000099"/>
              </a:solidFill>
              <a:cs typeface="Times New Roman" pitchFamily="18" charset="0"/>
            </a:endParaRPr>
          </a:p>
          <a:p>
            <a:pPr marL="609600" indent="-609600" eaLnBrk="1" hangingPunct="1"/>
            <a:r>
              <a:rPr lang="ru-RU" altLang="de-DE" dirty="0" smtClean="0">
                <a:solidFill>
                  <a:srgbClr val="000099"/>
                </a:solidFill>
                <a:cs typeface="Arial" charset="0"/>
              </a:rPr>
              <a:t>ищет объяснения и препятствия</a:t>
            </a:r>
            <a:endParaRPr lang="de-DE" altLang="de-DE" dirty="0" smtClean="0">
              <a:solidFill>
                <a:srgbClr val="000099"/>
              </a:solidFill>
              <a:cs typeface="Times New Roman" pitchFamily="18" charset="0"/>
            </a:endParaRPr>
          </a:p>
          <a:p>
            <a:pPr marL="609600" indent="-609600" eaLnBrk="1" hangingPunct="1"/>
            <a:r>
              <a:rPr lang="ru-RU" altLang="de-DE" dirty="0" smtClean="0">
                <a:solidFill>
                  <a:srgbClr val="000099"/>
                </a:solidFill>
                <a:cs typeface="Arial" charset="0"/>
              </a:rPr>
              <a:t>повышает самооценку</a:t>
            </a:r>
            <a:endParaRPr lang="de-DE" altLang="de-DE" dirty="0" smtClean="0">
              <a:solidFill>
                <a:srgbClr val="000099"/>
              </a:solidFill>
              <a:cs typeface="Times New Roman" pitchFamily="18" charset="0"/>
            </a:endParaRPr>
          </a:p>
          <a:p>
            <a:pPr marL="609600" indent="-609600" eaLnBrk="1" hangingPunct="1"/>
            <a:r>
              <a:rPr lang="ru-RU" altLang="de-DE" dirty="0" smtClean="0">
                <a:solidFill>
                  <a:srgbClr val="000099"/>
                </a:solidFill>
                <a:cs typeface="Arial" charset="0"/>
              </a:rPr>
              <a:t>ищет решений, которые подходят обеим сторонам</a:t>
            </a:r>
            <a:endParaRPr lang="de-DE" altLang="de-DE" dirty="0" smtClean="0">
              <a:solidFill>
                <a:srgbClr val="000099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7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7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7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7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744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58" name="Picture 2" descr="D:\Reklama\ОтделЗдоровья\мих\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594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91617"/>
            <a:ext cx="8229600" cy="621159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C00000"/>
                </a:solidFill>
                <a:effectLst/>
              </a:rPr>
              <a:t>Умение справляться с гневом</a:t>
            </a:r>
            <a:endParaRPr lang="de-DE" dirty="0" smtClean="0">
              <a:solidFill>
                <a:srgbClr val="C00000"/>
              </a:solidFill>
              <a:effectLst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de-DE" dirty="0">
                <a:solidFill>
                  <a:srgbClr val="000099"/>
                </a:solidFill>
                <a:cs typeface="Arial" panose="020B0604020202020204" pitchFamily="34" charset="0"/>
              </a:rPr>
              <a:t>в</a:t>
            </a:r>
            <a:r>
              <a:rPr lang="ru-RU" altLang="de-DE" dirty="0" smtClean="0">
                <a:solidFill>
                  <a:srgbClr val="000099"/>
                </a:solidFill>
                <a:cs typeface="Arial" panose="020B0604020202020204" pitchFamily="34" charset="0"/>
              </a:rPr>
              <a:t>едет к наполненной смыслом жизни</a:t>
            </a:r>
          </a:p>
          <a:p>
            <a:pPr eaLnBrk="1" hangingPunct="1">
              <a:defRPr/>
            </a:pPr>
            <a:r>
              <a:rPr lang="ru-RU" dirty="0"/>
              <a:t>в</a:t>
            </a:r>
            <a:r>
              <a:rPr lang="ru-RU" dirty="0" smtClean="0"/>
              <a:t>ыражение </a:t>
            </a:r>
            <a:r>
              <a:rPr lang="ru-RU" dirty="0"/>
              <a:t>уместного гнева поможет вам расставить границы, а также удержать других не переступать дозволенного.</a:t>
            </a:r>
          </a:p>
          <a:p>
            <a:pPr marL="0" indent="0" eaLnBrk="1" hangingPunct="1">
              <a:buFontTx/>
              <a:buNone/>
              <a:defRPr/>
            </a:pPr>
            <a:endParaRPr lang="de-DE" altLang="de-DE" dirty="0" smtClean="0">
              <a:solidFill>
                <a:srgbClr val="339933"/>
              </a:solidFill>
            </a:endParaRPr>
          </a:p>
          <a:p>
            <a:pPr eaLnBrk="1" hangingPunct="1">
              <a:defRPr/>
            </a:pPr>
            <a:endParaRPr lang="de-DE" altLang="de-DE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2" descr="D:\Reklama\ОтделЗдоровья\мих\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6" y="-1"/>
            <a:ext cx="9144236" cy="6858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38" name="Picture 2" descr="P8283630"/>
          <p:cNvPicPr>
            <a:picLocks noChangeAspect="1" noChangeArrowheads="1"/>
          </p:cNvPicPr>
          <p:nvPr/>
        </p:nvPicPr>
        <p:blipFill>
          <a:blip r:embed="rId4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985"/>
          <a:stretch>
            <a:fillRect/>
          </a:stretch>
        </p:blipFill>
        <p:spPr bwMode="auto">
          <a:xfrm>
            <a:off x="1259632" y="1412875"/>
            <a:ext cx="6840759" cy="4104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153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647700"/>
            <a:ext cx="8229600" cy="7651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C00000"/>
                </a:solidFill>
                <a:effectLst/>
              </a:rPr>
              <a:t>Первый шаг</a:t>
            </a:r>
            <a:endParaRPr lang="de-DE" dirty="0" smtClean="0">
              <a:solidFill>
                <a:srgbClr val="C00000"/>
              </a:solidFill>
              <a:effectLst/>
            </a:endParaRP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18864" y="1628800"/>
            <a:ext cx="8229600" cy="3599855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altLang="de-DE" dirty="0" smtClean="0">
                <a:solidFill>
                  <a:srgbClr val="000099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cs typeface="Arial" charset="0"/>
              </a:rPr>
              <a:t>Первый шаг к</a:t>
            </a:r>
          </a:p>
          <a:p>
            <a:pPr marL="0" indent="0" algn="ctr" eaLnBrk="1" hangingPunct="1">
              <a:buFontTx/>
              <a:buNone/>
            </a:pPr>
            <a:r>
              <a:rPr lang="ru-RU" altLang="de-DE" dirty="0" smtClean="0">
                <a:solidFill>
                  <a:srgbClr val="000099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cs typeface="Arial" charset="0"/>
              </a:rPr>
              <a:t> прощению -</a:t>
            </a:r>
            <a:r>
              <a:rPr lang="ru-RU" altLang="de-DE" b="1" dirty="0" smtClean="0">
                <a:solidFill>
                  <a:srgbClr val="000099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cs typeface="Arial" charset="0"/>
              </a:rPr>
              <a:t>это признать</a:t>
            </a:r>
            <a:r>
              <a:rPr lang="ru-RU" altLang="de-DE" dirty="0" smtClean="0">
                <a:solidFill>
                  <a:srgbClr val="000099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cs typeface="Arial" charset="0"/>
              </a:rPr>
              <a:t>, что  вы раздражены.</a:t>
            </a:r>
            <a:r>
              <a:rPr lang="de-DE" altLang="de-DE" dirty="0" smtClean="0">
                <a:solidFill>
                  <a:srgbClr val="000099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de-DE" altLang="de-DE" dirty="0" smtClean="0">
                <a:solidFill>
                  <a:srgbClr val="000099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de-DE" altLang="de-DE" dirty="0" smtClean="0">
                <a:solidFill>
                  <a:srgbClr val="000099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de-DE" altLang="de-DE" dirty="0" smtClean="0">
                <a:solidFill>
                  <a:srgbClr val="000099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de-DE" altLang="de-DE" dirty="0" smtClean="0">
                <a:solidFill>
                  <a:srgbClr val="000099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altLang="de-DE" dirty="0" smtClean="0">
                <a:solidFill>
                  <a:srgbClr val="000099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Для многих  </a:t>
            </a:r>
          </a:p>
          <a:p>
            <a:pPr marL="0" indent="0" algn="ctr" eaLnBrk="1" hangingPunct="1">
              <a:buFontTx/>
              <a:buNone/>
            </a:pPr>
            <a:r>
              <a:rPr lang="ru-RU" altLang="de-DE" dirty="0" smtClean="0">
                <a:solidFill>
                  <a:srgbClr val="000099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это самый сложный шаг.</a:t>
            </a:r>
            <a:endParaRPr lang="de-DE" altLang="de-DE" dirty="0" smtClean="0">
              <a:solidFill>
                <a:srgbClr val="000099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6" name="Picture 2" descr="D:\Reklama\ОтделЗдоровья\мих\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35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91617"/>
            <a:ext cx="9144000" cy="7651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C00000"/>
                </a:solidFill>
                <a:effectLst/>
              </a:rPr>
              <a:t>Умение осознавать, что вы раздражены</a:t>
            </a:r>
            <a:endParaRPr lang="de-DE" dirty="0" smtClean="0">
              <a:solidFill>
                <a:srgbClr val="C00000"/>
              </a:solidFill>
              <a:effectLst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16832"/>
            <a:ext cx="8229600" cy="2620963"/>
          </a:xfrm>
        </p:spPr>
        <p:txBody>
          <a:bodyPr/>
          <a:lstStyle/>
          <a:p>
            <a:pPr marL="0" indent="0" algn="ctr">
              <a:buFontTx/>
              <a:buNone/>
              <a:defRPr/>
            </a:pPr>
            <a:r>
              <a:rPr lang="ru-RU" sz="4000" dirty="0">
                <a:solidFill>
                  <a:schemeClr val="accent6">
                    <a:lumMod val="75000"/>
                  </a:schemeClr>
                </a:solidFill>
              </a:rPr>
              <a:t>Большинство людей не осознают, что они раздражены, </a:t>
            </a: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</a:rPr>
              <a:t>но </a:t>
            </a:r>
            <a:r>
              <a:rPr lang="ru-RU" sz="4000" dirty="0">
                <a:solidFill>
                  <a:schemeClr val="accent6">
                    <a:lumMod val="75000"/>
                  </a:schemeClr>
                </a:solidFill>
              </a:rPr>
              <a:t>замечают злость и раздражительность у других</a:t>
            </a: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ru-RU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0" name="Picture 2" descr="D:\Reklama\ОтделЗдоровья\мих\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2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034" name="Picture 2" descr="P926404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978"/>
          <a:stretch>
            <a:fillRect/>
          </a:stretch>
        </p:blipFill>
        <p:spPr bwMode="auto">
          <a:xfrm>
            <a:off x="-36244" y="1341437"/>
            <a:ext cx="9180244" cy="551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5635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719609"/>
            <a:ext cx="8229600" cy="7651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C00000"/>
                </a:solidFill>
                <a:effectLst/>
              </a:rPr>
              <a:t>Определение гнева</a:t>
            </a:r>
            <a:endParaRPr lang="de-DE" dirty="0" smtClean="0">
              <a:solidFill>
                <a:srgbClr val="C00000"/>
              </a:solidFill>
              <a:effectLst/>
            </a:endParaRPr>
          </a:p>
        </p:txBody>
      </p:sp>
      <p:sp>
        <p:nvSpPr>
          <p:cNvPr id="96563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700213"/>
            <a:ext cx="8229600" cy="3456979"/>
          </a:xfrm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«Основой </a:t>
            </a:r>
            <a:r>
              <a:rPr lang="ru-RU" sz="3600" dirty="0"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сильного чувства недовольства являются беспомощность и 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безнадежность»</a:t>
            </a:r>
            <a:endParaRPr lang="ru-RU" sz="3600" dirty="0">
              <a:solidFill>
                <a:schemeClr val="accent6">
                  <a:lumMod val="75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  <a:p>
            <a:pPr marL="0" indent="0" algn="ctr" eaLnBrk="1" hangingPunct="1">
              <a:spcBef>
                <a:spcPct val="0"/>
              </a:spcBef>
              <a:buFontTx/>
              <a:buNone/>
              <a:defRPr/>
            </a:pPr>
            <a:endParaRPr lang="en-US" sz="3600" dirty="0" smtClean="0">
              <a:solidFill>
                <a:srgbClr val="000099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  <a:p>
            <a:pPr marL="0" indent="0" algn="ctr" eaLnBrk="1" hangingPunct="1">
              <a:buFontTx/>
              <a:buNone/>
              <a:defRPr/>
            </a:pPr>
            <a:endParaRPr lang="en-US" sz="3600" dirty="0" smtClean="0"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dist="38100" dir="13500000" algn="br">
                  <a:srgbClr val="FFFFFF"/>
                </a:outerShdw>
                <a:reflection/>
                <a:softEdge rad="0"/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5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65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563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4" name="Picture 2" descr="D:\Reklama\ОтделЗдоровья\мих\2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4"/>
            <a:ext cx="9144001" cy="6857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76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47601"/>
            <a:ext cx="9144000" cy="7651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C00000"/>
                </a:solidFill>
                <a:effectLst/>
              </a:rPr>
              <a:t>Страх в последствии раздражительности</a:t>
            </a:r>
            <a:endParaRPr lang="de-DE" dirty="0" smtClean="0">
              <a:solidFill>
                <a:srgbClr val="C00000"/>
              </a:solidFill>
              <a:effectLst/>
            </a:endParaRPr>
          </a:p>
        </p:txBody>
      </p:sp>
      <p:sp>
        <p:nvSpPr>
          <p:cNvPr id="967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01" y="1700808"/>
            <a:ext cx="8642350" cy="4496693"/>
          </a:xfrm>
        </p:spPr>
        <p:txBody>
          <a:bodyPr/>
          <a:lstStyle/>
          <a:p>
            <a:pPr>
              <a:spcBef>
                <a:spcPts val="2400"/>
              </a:spcBef>
              <a:defRPr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Боязнь </a:t>
            </a:r>
            <a:r>
              <a:rPr lang="ru-RU" dirty="0">
                <a:solidFill>
                  <a:srgbClr val="C00000"/>
                </a:solidFill>
              </a:rPr>
              <a:t>поведения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, которое сопровождает гнев</a:t>
            </a:r>
          </a:p>
          <a:p>
            <a:pPr>
              <a:spcBef>
                <a:spcPts val="2400"/>
              </a:spcBef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Боязнь </a:t>
            </a:r>
            <a:r>
              <a:rPr lang="ru-RU" dirty="0">
                <a:solidFill>
                  <a:srgbClr val="CC0000"/>
                </a:solidFill>
              </a:rPr>
              <a:t>поражения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, когда выражаем сопротивление. </a:t>
            </a:r>
          </a:p>
          <a:p>
            <a:pPr>
              <a:spcBef>
                <a:spcPts val="2400"/>
              </a:spcBef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Боязнь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потерять </a:t>
            </a:r>
            <a:r>
              <a:rPr lang="ru-RU" dirty="0">
                <a:solidFill>
                  <a:srgbClr val="C00000"/>
                </a:solidFill>
              </a:rPr>
              <a:t>контроль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и просто выплеснуть эмоции.</a:t>
            </a:r>
          </a:p>
          <a:p>
            <a:pPr>
              <a:spcBef>
                <a:spcPts val="2400"/>
              </a:spcBef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Нас научили, что злиться – это плохо.</a:t>
            </a:r>
            <a:endParaRPr lang="de-DE" altLang="de-DE" dirty="0" smtClean="0">
              <a:solidFill>
                <a:srgbClr val="000099"/>
              </a:solidFill>
            </a:endParaRPr>
          </a:p>
          <a:p>
            <a:pPr eaLnBrk="1" hangingPunct="1">
              <a:spcBef>
                <a:spcPts val="2400"/>
              </a:spcBef>
              <a:buFontTx/>
              <a:buNone/>
              <a:defRPr/>
            </a:pPr>
            <a:endParaRPr lang="de-DE" altLang="de-DE" sz="2000" dirty="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768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8" name="Picture 2" descr="D:\Reklama\ОтделЗдоровья\мих\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97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19609"/>
            <a:ext cx="9144000" cy="765175"/>
          </a:xfrm>
        </p:spPr>
        <p:txBody>
          <a:bodyPr/>
          <a:lstStyle/>
          <a:p>
            <a:pPr algn="ctr">
              <a:defRPr/>
            </a:pPr>
            <a:r>
              <a:rPr lang="ru-RU" dirty="0" smtClean="0"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Гнев </a:t>
            </a:r>
            <a:r>
              <a:rPr lang="ru-RU" dirty="0"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- это </a:t>
            </a:r>
            <a:r>
              <a:rPr lang="ru-RU" dirty="0" smtClean="0"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выражение беспомощности</a:t>
            </a:r>
            <a:r>
              <a:rPr lang="de-CH" dirty="0" smtClean="0"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C0C0C0"/>
                  </a:outerShdw>
                </a:effectLst>
              </a:rPr>
              <a:t>?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56791"/>
            <a:ext cx="8435975" cy="4569371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Беспомощность </a:t>
            </a:r>
            <a:r>
              <a:rPr lang="ru-RU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ведет к </a:t>
            </a:r>
            <a:r>
              <a:rPr lang="ru-RU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раздражительности. 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Умение </a:t>
            </a:r>
            <a:r>
              <a:rPr lang="ru-RU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контролировать </a:t>
            </a:r>
            <a:br>
              <a:rPr lang="ru-RU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напряженную </a:t>
            </a:r>
            <a:r>
              <a:rPr lang="ru-RU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ситуацию </a:t>
            </a:r>
            <a:r>
              <a:rPr lang="ru-RU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     уменьшает </a:t>
            </a:r>
            <a:r>
              <a:rPr lang="ru-RU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гнев.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0" indent="0" eaLnBrk="1" hangingPunct="1">
              <a:buFontTx/>
              <a:buNone/>
              <a:defRPr/>
            </a:pPr>
            <a:endParaRPr lang="de-CH" altLang="de-DE" sz="12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0" indent="0" algn="r" eaLnBrk="1" hangingPunct="1">
              <a:spcBef>
                <a:spcPct val="50000"/>
              </a:spcBef>
              <a:buFontTx/>
              <a:buNone/>
              <a:defRPr/>
            </a:pP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     «</a:t>
            </a: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Если бы у вас были неограниченные 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  возможности</a:t>
            </a: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, вы бы не сердились».</a:t>
            </a:r>
          </a:p>
          <a:p>
            <a:pPr marL="0" indent="0" algn="ctr" eaLnBrk="1" hangingPunct="1">
              <a:spcBef>
                <a:spcPct val="50000"/>
              </a:spcBef>
              <a:buFontTx/>
              <a:buNone/>
              <a:defRPr/>
            </a:pPr>
            <a:endParaRPr lang="de-DE" altLang="de-DE" sz="2000" dirty="0" smtClean="0">
              <a:solidFill>
                <a:srgbClr val="000099"/>
              </a:solidFill>
            </a:endParaRPr>
          </a:p>
        </p:txBody>
      </p:sp>
      <p:pic>
        <p:nvPicPr>
          <p:cNvPr id="48132" name="Picture 5" descr="Schachspiel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4100" y="1728911"/>
            <a:ext cx="2552700" cy="191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2" name="Picture 2" descr="D:\Reklama\ОтделЗдоровья\мих\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«</a:t>
            </a: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Вы злитесь, если у вас отняли вещь, которая, как вы считаете, является незаменимой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».</a:t>
            </a:r>
            <a:endParaRPr lang="de-DE" altLang="de-DE" dirty="0" smtClean="0">
              <a:solidFill>
                <a:srgbClr val="000099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de-DE" altLang="de-DE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de-DE" b="1" dirty="0" smtClean="0">
                <a:solidFill>
                  <a:schemeClr val="accent2">
                    <a:lumMod val="75000"/>
                  </a:schemeClr>
                </a:solidFill>
              </a:rPr>
              <a:t>Гнев</a:t>
            </a:r>
            <a:r>
              <a:rPr lang="ru-RU" altLang="de-DE" dirty="0" smtClean="0">
                <a:solidFill>
                  <a:schemeClr val="accent2">
                    <a:lumMod val="75000"/>
                  </a:schemeClr>
                </a:solidFill>
              </a:rPr>
              <a:t>-это реакция на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de-DE" dirty="0" smtClean="0">
                <a:solidFill>
                  <a:schemeClr val="accent2">
                    <a:lumMod val="75000"/>
                  </a:schemeClr>
                </a:solidFill>
              </a:rPr>
              <a:t> оскорбление, знак,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de-DE" dirty="0" smtClean="0">
                <a:solidFill>
                  <a:schemeClr val="accent2">
                    <a:lumMod val="75000"/>
                  </a:schemeClr>
                </a:solidFill>
              </a:rPr>
              <a:t>что не все в порядке</a:t>
            </a:r>
            <a:r>
              <a:rPr lang="de-DE" altLang="de-DE" dirty="0" smtClean="0">
                <a:solidFill>
                  <a:schemeClr val="accent2">
                    <a:lumMod val="75000"/>
                  </a:schemeClr>
                </a:solidFill>
              </a:rPr>
              <a:t>!</a:t>
            </a:r>
          </a:p>
          <a:p>
            <a:pPr eaLnBrk="1" hangingPunct="1">
              <a:defRPr/>
            </a:pPr>
            <a:endParaRPr lang="de-DE" altLang="de-DE" dirty="0" smtClean="0">
              <a:solidFill>
                <a:srgbClr val="339933"/>
              </a:solidFill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19609"/>
            <a:ext cx="9144000" cy="765175"/>
          </a:xfrm>
        </p:spPr>
        <p:txBody>
          <a:bodyPr/>
          <a:lstStyle/>
          <a:p>
            <a:pPr algn="ctr">
              <a:defRPr/>
            </a:pPr>
            <a:r>
              <a:rPr lang="ru-RU" dirty="0" smtClean="0"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Гнев </a:t>
            </a:r>
            <a:r>
              <a:rPr lang="ru-RU" dirty="0"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- это </a:t>
            </a:r>
            <a:r>
              <a:rPr lang="ru-RU" dirty="0" smtClean="0"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выражение беспомощности</a:t>
            </a:r>
            <a:r>
              <a:rPr lang="de-CH" dirty="0" smtClean="0"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C0C0C0"/>
                  </a:outerShdw>
                </a:effectLst>
              </a:rPr>
              <a:t>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6" name="Picture 2" descr="D:\Reklama\ОтделЗдоровья\мих\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457200" y="1006408"/>
            <a:ext cx="8229600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spcBef>
                <a:spcPct val="20000"/>
              </a:spcBef>
            </a:pPr>
            <a:endParaRPr lang="de-DE" altLang="de-DE" sz="3200" u="sng" dirty="0">
              <a:solidFill>
                <a:srgbClr val="FF0000"/>
              </a:solidFill>
              <a:cs typeface="Arial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ru-RU" altLang="de-DE" sz="3200" dirty="0">
                <a:solidFill>
                  <a:srgbClr val="CC0000"/>
                </a:solidFill>
                <a:cs typeface="Arial" charset="0"/>
              </a:rPr>
              <a:t>Гнев </a:t>
            </a:r>
            <a:r>
              <a:rPr lang="ru-RU" altLang="de-DE" sz="3200" dirty="0">
                <a:cs typeface="Arial" charset="0"/>
              </a:rPr>
              <a:t>и</a:t>
            </a:r>
            <a:r>
              <a:rPr lang="de-DE" altLang="de-DE" sz="3200" dirty="0">
                <a:solidFill>
                  <a:srgbClr val="006600"/>
                </a:solidFill>
                <a:cs typeface="Arial" charset="0"/>
              </a:rPr>
              <a:t> </a:t>
            </a:r>
            <a:r>
              <a:rPr lang="ru-RU" altLang="de-DE" sz="3200" dirty="0">
                <a:solidFill>
                  <a:srgbClr val="CC0000"/>
                </a:solidFill>
                <a:cs typeface="Arial" charset="0"/>
              </a:rPr>
              <a:t>боль-</a:t>
            </a:r>
            <a:endParaRPr lang="ru-RU" altLang="de-DE" sz="3200" dirty="0">
              <a:cs typeface="Arial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ru-RU" altLang="de-DE" sz="3200" dirty="0">
                <a:cs typeface="Arial" charset="0"/>
              </a:rPr>
              <a:t>две стороны одной медали</a:t>
            </a:r>
            <a:r>
              <a:rPr lang="de-DE" altLang="de-DE" sz="3200" dirty="0">
                <a:cs typeface="Arial" charset="0"/>
              </a:rPr>
              <a:t>.</a:t>
            </a:r>
            <a:endParaRPr lang="de-DE" altLang="de-DE" sz="3200" dirty="0">
              <a:cs typeface="Times New Roman" pitchFamily="18" charset="0"/>
            </a:endParaRPr>
          </a:p>
        </p:txBody>
      </p:sp>
      <p:pic>
        <p:nvPicPr>
          <p:cNvPr id="52227" name="Picture 3" descr="2 Euro Motiv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3141663"/>
            <a:ext cx="2667000" cy="263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8" name="Picture 4" descr="2eur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141663"/>
            <a:ext cx="2613025" cy="26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50" name="Picture 2" descr="D:\Reklama\ОтделЗдоровья\мих\2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75874" name="Rectangle 2"/>
          <p:cNvSpPr>
            <a:spLocks noGrp="1" noChangeArrowheads="1"/>
          </p:cNvSpPr>
          <p:nvPr>
            <p:ph type="title"/>
          </p:nvPr>
        </p:nvSpPr>
        <p:spPr>
          <a:xfrm>
            <a:off x="518864" y="764704"/>
            <a:ext cx="8229600" cy="765175"/>
          </a:xfrm>
        </p:spPr>
        <p:txBody>
          <a:bodyPr/>
          <a:lstStyle/>
          <a:p>
            <a:pPr algn="ctr">
              <a:defRPr/>
            </a:pPr>
            <a:r>
              <a:rPr lang="ru-RU" dirty="0"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 </a:t>
            </a:r>
            <a:r>
              <a:rPr lang="ru-RU" dirty="0" smtClean="0"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Гнев </a:t>
            </a:r>
            <a:r>
              <a:rPr lang="ru-RU" dirty="0"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всегда несет в себе часть </a:t>
            </a:r>
            <a:r>
              <a:rPr lang="ru-RU" dirty="0" smtClean="0"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боли</a:t>
            </a:r>
            <a:endParaRPr lang="de-DE" dirty="0" smtClean="0">
              <a:solidFill>
                <a:srgbClr val="C000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975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pPr>
              <a:spcBef>
                <a:spcPts val="2400"/>
              </a:spcBef>
              <a:defRPr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Вы пережили боль.</a:t>
            </a:r>
          </a:p>
          <a:p>
            <a:pPr>
              <a:spcBef>
                <a:spcPts val="2400"/>
              </a:spcBef>
              <a:defRPr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Необходимо время, чтобы боль забыть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>
              <a:spcBef>
                <a:spcPts val="2400"/>
              </a:spcBef>
              <a:defRPr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 </a:t>
            </a:r>
            <a:r>
              <a:rPr lang="ru-RU" dirty="0"/>
              <a:t>Шок </a:t>
            </a:r>
            <a:r>
              <a:rPr lang="ru-RU" b="1" dirty="0"/>
              <a:t>→</a:t>
            </a:r>
            <a:r>
              <a:rPr lang="ru-RU" dirty="0"/>
              <a:t> отрицание → гнев и агрессия → анализ и переосмысление → принятие</a:t>
            </a:r>
          </a:p>
          <a:p>
            <a:pPr>
              <a:spcBef>
                <a:spcPts val="2400"/>
              </a:spcBef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Преодоление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сложностей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возобновляет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силы.</a:t>
            </a:r>
          </a:p>
          <a:p>
            <a:pPr marL="0" indent="0" eaLnBrk="1" hangingPunct="1">
              <a:spcBef>
                <a:spcPts val="2400"/>
              </a:spcBef>
              <a:buFontTx/>
              <a:buNone/>
              <a:defRPr/>
            </a:pPr>
            <a:endParaRPr lang="de-DE" dirty="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5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5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5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5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587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2" name="Picture 2" descr="D:\Reklama\ОтделЗдоровья\мих\2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936" y="0"/>
            <a:ext cx="916793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36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45232" y="692696"/>
            <a:ext cx="8229600" cy="7651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C00000"/>
                </a:solidFill>
                <a:effectLst/>
              </a:rPr>
              <a:t>Цели семинара</a:t>
            </a:r>
            <a:endParaRPr lang="de-DE" dirty="0" smtClean="0">
              <a:solidFill>
                <a:srgbClr val="C00000"/>
              </a:solidFill>
              <a:effectLst/>
            </a:endParaRPr>
          </a:p>
        </p:txBody>
      </p:sp>
      <p:sp>
        <p:nvSpPr>
          <p:cNvPr id="93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spcBef>
                <a:spcPts val="2400"/>
              </a:spcBef>
              <a:buFontTx/>
              <a:buNone/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1. Лучше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осознать понятие гнева.</a:t>
            </a:r>
          </a:p>
          <a:p>
            <a:pPr marL="0" indent="0">
              <a:spcBef>
                <a:spcPts val="2400"/>
              </a:spcBef>
              <a:buFontTx/>
              <a:buNone/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2. Понять, как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справиться с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агрессией.</a:t>
            </a:r>
          </a:p>
          <a:p>
            <a:pPr marL="0" indent="0">
              <a:spcBef>
                <a:spcPts val="2400"/>
              </a:spcBef>
              <a:buFontTx/>
              <a:buNone/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3.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Научиться контролировать гнев в критических ситуациях.</a:t>
            </a:r>
          </a:p>
          <a:p>
            <a:pPr marL="0" indent="0">
              <a:spcBef>
                <a:spcPts val="2400"/>
              </a:spcBef>
              <a:buFontTx/>
              <a:buNone/>
              <a:defRPr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696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605" name="Picture 13" descr="D:\Reklama\ОтделЗдоровья\мих\22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6" y="-4762"/>
            <a:ext cx="9150349" cy="6862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0418" name="Object 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8913953"/>
              </p:ext>
            </p:extLst>
          </p:nvPr>
        </p:nvGraphicFramePr>
        <p:xfrm>
          <a:off x="7460059" y="878682"/>
          <a:ext cx="568325" cy="4525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12" name="Image" r:id="rId5" imgW="609524" imgH="4850794" progId="Photoshop.Image.7">
                  <p:embed/>
                </p:oleObj>
              </mc:Choice>
              <mc:Fallback>
                <p:oleObj name="Image" r:id="rId5" imgW="609524" imgH="4850794" progId="Photoshop.Image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60059" y="878682"/>
                        <a:ext cx="568325" cy="4525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 cap="flat" cmpd="sng" algn="ctr">
                            <a:solidFill>
                              <a:srgbClr val="FF0000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2019" name="Rectangle 3"/>
          <p:cNvSpPr>
            <a:spLocks noGrp="1" noChangeArrowheads="1"/>
          </p:cNvSpPr>
          <p:nvPr>
            <p:ph type="title"/>
          </p:nvPr>
        </p:nvSpPr>
        <p:spPr>
          <a:xfrm>
            <a:off x="532108" y="908720"/>
            <a:ext cx="5480052" cy="76517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C00000"/>
                </a:solidFill>
              </a:rPr>
              <a:t>Как развивается гнев?</a:t>
            </a:r>
            <a:endParaRPr lang="de-DE" dirty="0" smtClean="0">
              <a:solidFill>
                <a:srgbClr val="C00000"/>
              </a:solidFill>
            </a:endParaRPr>
          </a:p>
        </p:txBody>
      </p:sp>
      <p:sp>
        <p:nvSpPr>
          <p:cNvPr id="982020" name="Text Box 4"/>
          <p:cNvSpPr txBox="1">
            <a:spLocks noChangeArrowheads="1"/>
          </p:cNvSpPr>
          <p:nvPr/>
        </p:nvSpPr>
        <p:spPr bwMode="auto">
          <a:xfrm>
            <a:off x="3995738" y="2338388"/>
            <a:ext cx="266065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злость</a:t>
            </a:r>
            <a:endParaRPr lang="en-US" sz="2400" dirty="0">
              <a:latin typeface="Times New Roman" pitchFamily="18" charset="0"/>
            </a:endParaRPr>
          </a:p>
        </p:txBody>
      </p:sp>
      <p:sp>
        <p:nvSpPr>
          <p:cNvPr id="982021" name="AutoShape 5"/>
          <p:cNvSpPr>
            <a:spLocks noChangeArrowheads="1"/>
          </p:cNvSpPr>
          <p:nvPr/>
        </p:nvSpPr>
        <p:spPr bwMode="auto">
          <a:xfrm rot="16200000" flipH="1">
            <a:off x="6038850" y="1511300"/>
            <a:ext cx="1800225" cy="739775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0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2147483646 w 21600"/>
              <a:gd name="T13" fmla="*/ 2147483646 h 21600"/>
              <a:gd name="T14" fmla="*/ 2147483646 w 21600"/>
              <a:gd name="T15" fmla="*/ 2147483646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1499 w 21600"/>
              <a:gd name="T25" fmla="*/ 16533 h 21600"/>
              <a:gd name="T26" fmla="*/ 18514 w 21600"/>
              <a:gd name="T27" fmla="*/ 18514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7524" y="0"/>
                </a:moveTo>
                <a:lnTo>
                  <a:pt x="13447" y="6171"/>
                </a:lnTo>
                <a:lnTo>
                  <a:pt x="16533" y="6171"/>
                </a:lnTo>
                <a:lnTo>
                  <a:pt x="16533" y="16533"/>
                </a:lnTo>
                <a:lnTo>
                  <a:pt x="6171" y="16533"/>
                </a:lnTo>
                <a:lnTo>
                  <a:pt x="6171" y="13447"/>
                </a:lnTo>
                <a:lnTo>
                  <a:pt x="0" y="17524"/>
                </a:lnTo>
                <a:lnTo>
                  <a:pt x="6171" y="21600"/>
                </a:lnTo>
                <a:lnTo>
                  <a:pt x="6171" y="18514"/>
                </a:lnTo>
                <a:lnTo>
                  <a:pt x="18514" y="18514"/>
                </a:lnTo>
                <a:lnTo>
                  <a:pt x="18514" y="6171"/>
                </a:lnTo>
                <a:lnTo>
                  <a:pt x="21600" y="6171"/>
                </a:lnTo>
                <a:lnTo>
                  <a:pt x="17524" y="0"/>
                </a:lnTo>
                <a:close/>
              </a:path>
            </a:pathLst>
          </a:custGeom>
          <a:solidFill>
            <a:srgbClr val="CC00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82022" name="Text Box 6"/>
          <p:cNvSpPr txBox="1">
            <a:spLocks noChangeArrowheads="1"/>
          </p:cNvSpPr>
          <p:nvPr/>
        </p:nvSpPr>
        <p:spPr bwMode="auto">
          <a:xfrm>
            <a:off x="3492500" y="3054350"/>
            <a:ext cx="24384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враждебность</a:t>
            </a:r>
            <a:endParaRPr lang="en-US" sz="2400" dirty="0"/>
          </a:p>
        </p:txBody>
      </p:sp>
      <p:sp>
        <p:nvSpPr>
          <p:cNvPr id="982023" name="AutoShape 7"/>
          <p:cNvSpPr>
            <a:spLocks noChangeArrowheads="1"/>
          </p:cNvSpPr>
          <p:nvPr/>
        </p:nvSpPr>
        <p:spPr bwMode="auto">
          <a:xfrm rot="16200000" flipH="1">
            <a:off x="5616575" y="2825750"/>
            <a:ext cx="685800" cy="685800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0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2147483646 w 21600"/>
              <a:gd name="T13" fmla="*/ 2147483646 h 21600"/>
              <a:gd name="T14" fmla="*/ 2147483646 w 21600"/>
              <a:gd name="T15" fmla="*/ 2147483646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3085 w 21600"/>
              <a:gd name="T25" fmla="*/ 12343 h 21600"/>
              <a:gd name="T26" fmla="*/ 18514 w 21600"/>
              <a:gd name="T27" fmla="*/ 18514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5429" y="0"/>
                </a:moveTo>
                <a:lnTo>
                  <a:pt x="9257" y="6171"/>
                </a:lnTo>
                <a:lnTo>
                  <a:pt x="12343" y="6171"/>
                </a:lnTo>
                <a:lnTo>
                  <a:pt x="12343" y="12343"/>
                </a:lnTo>
                <a:lnTo>
                  <a:pt x="6171" y="12343"/>
                </a:lnTo>
                <a:lnTo>
                  <a:pt x="6171" y="9257"/>
                </a:lnTo>
                <a:lnTo>
                  <a:pt x="0" y="15429"/>
                </a:lnTo>
                <a:lnTo>
                  <a:pt x="6171" y="21600"/>
                </a:lnTo>
                <a:lnTo>
                  <a:pt x="6171" y="18514"/>
                </a:lnTo>
                <a:lnTo>
                  <a:pt x="18514" y="18514"/>
                </a:lnTo>
                <a:lnTo>
                  <a:pt x="18514" y="6171"/>
                </a:lnTo>
                <a:lnTo>
                  <a:pt x="21600" y="6171"/>
                </a:lnTo>
                <a:lnTo>
                  <a:pt x="15429" y="0"/>
                </a:lnTo>
                <a:close/>
              </a:path>
            </a:pathLst>
          </a:custGeom>
          <a:solidFill>
            <a:srgbClr val="FF5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82024" name="Text Box 8"/>
          <p:cNvSpPr txBox="1">
            <a:spLocks noChangeArrowheads="1"/>
          </p:cNvSpPr>
          <p:nvPr/>
        </p:nvSpPr>
        <p:spPr bwMode="auto">
          <a:xfrm flipH="1">
            <a:off x="2339975" y="3763963"/>
            <a:ext cx="24384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огорчение</a:t>
            </a:r>
            <a:r>
              <a:rPr lang="en-US" sz="2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</a:t>
            </a:r>
            <a:endParaRPr lang="en-US" sz="2400" dirty="0">
              <a:solidFill>
                <a:srgbClr val="006600"/>
              </a:solidFill>
              <a:latin typeface="Times New Roman" pitchFamily="18" charset="0"/>
            </a:endParaRPr>
          </a:p>
        </p:txBody>
      </p:sp>
      <p:sp>
        <p:nvSpPr>
          <p:cNvPr id="982025" name="AutoShape 9"/>
          <p:cNvSpPr>
            <a:spLocks noChangeArrowheads="1"/>
          </p:cNvSpPr>
          <p:nvPr/>
        </p:nvSpPr>
        <p:spPr bwMode="auto">
          <a:xfrm rot="16200000" flipH="1">
            <a:off x="4643438" y="3556000"/>
            <a:ext cx="685800" cy="685800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0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2147483646 w 21600"/>
              <a:gd name="T13" fmla="*/ 2147483646 h 21600"/>
              <a:gd name="T14" fmla="*/ 2147483646 w 21600"/>
              <a:gd name="T15" fmla="*/ 2147483646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3085 w 21600"/>
              <a:gd name="T25" fmla="*/ 12343 h 21600"/>
              <a:gd name="T26" fmla="*/ 18514 w 21600"/>
              <a:gd name="T27" fmla="*/ 18514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5429" y="0"/>
                </a:moveTo>
                <a:lnTo>
                  <a:pt x="9257" y="6171"/>
                </a:lnTo>
                <a:lnTo>
                  <a:pt x="12343" y="6171"/>
                </a:lnTo>
                <a:lnTo>
                  <a:pt x="12343" y="12343"/>
                </a:lnTo>
                <a:lnTo>
                  <a:pt x="6171" y="12343"/>
                </a:lnTo>
                <a:lnTo>
                  <a:pt x="6171" y="9257"/>
                </a:lnTo>
                <a:lnTo>
                  <a:pt x="0" y="15429"/>
                </a:lnTo>
                <a:lnTo>
                  <a:pt x="6171" y="21600"/>
                </a:lnTo>
                <a:lnTo>
                  <a:pt x="6171" y="18514"/>
                </a:lnTo>
                <a:lnTo>
                  <a:pt x="18514" y="18514"/>
                </a:lnTo>
                <a:lnTo>
                  <a:pt x="18514" y="6171"/>
                </a:lnTo>
                <a:lnTo>
                  <a:pt x="21600" y="6171"/>
                </a:lnTo>
                <a:lnTo>
                  <a:pt x="15429" y="0"/>
                </a:lnTo>
                <a:close/>
              </a:path>
            </a:pathLst>
          </a:cu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82026" name="Text Box 10"/>
          <p:cNvSpPr txBox="1">
            <a:spLocks noChangeArrowheads="1"/>
          </p:cNvSpPr>
          <p:nvPr/>
        </p:nvSpPr>
        <p:spPr bwMode="auto">
          <a:xfrm flipH="1">
            <a:off x="900113" y="4449763"/>
            <a:ext cx="3240087" cy="4619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раздраженность</a:t>
            </a:r>
            <a:endParaRPr lang="en-US" sz="2400" dirty="0">
              <a:latin typeface="Times New Roman" pitchFamily="18" charset="0"/>
            </a:endParaRPr>
          </a:p>
        </p:txBody>
      </p:sp>
      <p:sp>
        <p:nvSpPr>
          <p:cNvPr id="982027" name="AutoShape 11"/>
          <p:cNvSpPr>
            <a:spLocks noChangeArrowheads="1"/>
          </p:cNvSpPr>
          <p:nvPr/>
        </p:nvSpPr>
        <p:spPr bwMode="auto">
          <a:xfrm rot="16200000" flipH="1">
            <a:off x="3741738" y="4221163"/>
            <a:ext cx="685800" cy="685800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0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2147483646 w 21600"/>
              <a:gd name="T13" fmla="*/ 2147483646 h 21600"/>
              <a:gd name="T14" fmla="*/ 2147483646 w 21600"/>
              <a:gd name="T15" fmla="*/ 2147483646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3085 w 21600"/>
              <a:gd name="T25" fmla="*/ 12343 h 21600"/>
              <a:gd name="T26" fmla="*/ 18514 w 21600"/>
              <a:gd name="T27" fmla="*/ 18514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5429" y="0"/>
                </a:moveTo>
                <a:lnTo>
                  <a:pt x="9257" y="6171"/>
                </a:lnTo>
                <a:lnTo>
                  <a:pt x="12343" y="6171"/>
                </a:lnTo>
                <a:lnTo>
                  <a:pt x="12343" y="12343"/>
                </a:lnTo>
                <a:lnTo>
                  <a:pt x="6171" y="12343"/>
                </a:lnTo>
                <a:lnTo>
                  <a:pt x="6171" y="9257"/>
                </a:lnTo>
                <a:lnTo>
                  <a:pt x="0" y="15429"/>
                </a:lnTo>
                <a:lnTo>
                  <a:pt x="6171" y="21600"/>
                </a:lnTo>
                <a:lnTo>
                  <a:pt x="6171" y="18514"/>
                </a:lnTo>
                <a:lnTo>
                  <a:pt x="18514" y="18514"/>
                </a:lnTo>
                <a:lnTo>
                  <a:pt x="18514" y="6171"/>
                </a:lnTo>
                <a:lnTo>
                  <a:pt x="21600" y="6171"/>
                </a:lnTo>
                <a:lnTo>
                  <a:pt x="15429" y="0"/>
                </a:lnTo>
                <a:close/>
              </a:path>
            </a:pathLst>
          </a:custGeom>
          <a:solidFill>
            <a:srgbClr val="FF99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82028" name="Text Box 12"/>
          <p:cNvSpPr txBox="1">
            <a:spLocks noChangeArrowheads="1"/>
          </p:cNvSpPr>
          <p:nvPr/>
        </p:nvSpPr>
        <p:spPr bwMode="auto">
          <a:xfrm flipH="1">
            <a:off x="250825" y="5173663"/>
            <a:ext cx="2798763" cy="4619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обремененность</a:t>
            </a:r>
            <a:endParaRPr lang="en-US" sz="2400" dirty="0">
              <a:latin typeface="Times New Roman" pitchFamily="18" charset="0"/>
            </a:endParaRPr>
          </a:p>
        </p:txBody>
      </p:sp>
      <p:sp>
        <p:nvSpPr>
          <p:cNvPr id="982029" name="AutoShape 13"/>
          <p:cNvSpPr>
            <a:spLocks noChangeArrowheads="1"/>
          </p:cNvSpPr>
          <p:nvPr/>
        </p:nvSpPr>
        <p:spPr bwMode="auto">
          <a:xfrm rot="16200000" flipH="1">
            <a:off x="2733675" y="4941888"/>
            <a:ext cx="685800" cy="685800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0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2147483646 w 21600"/>
              <a:gd name="T13" fmla="*/ 2147483646 h 21600"/>
              <a:gd name="T14" fmla="*/ 2147483646 w 21600"/>
              <a:gd name="T15" fmla="*/ 2147483646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3085 w 21600"/>
              <a:gd name="T25" fmla="*/ 12343 h 21600"/>
              <a:gd name="T26" fmla="*/ 18514 w 21600"/>
              <a:gd name="T27" fmla="*/ 18514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5429" y="0"/>
                </a:moveTo>
                <a:lnTo>
                  <a:pt x="9257" y="6171"/>
                </a:lnTo>
                <a:lnTo>
                  <a:pt x="12343" y="6171"/>
                </a:lnTo>
                <a:lnTo>
                  <a:pt x="12343" y="12343"/>
                </a:lnTo>
                <a:lnTo>
                  <a:pt x="6171" y="12343"/>
                </a:lnTo>
                <a:lnTo>
                  <a:pt x="6171" y="9257"/>
                </a:lnTo>
                <a:lnTo>
                  <a:pt x="0" y="15429"/>
                </a:lnTo>
                <a:lnTo>
                  <a:pt x="6171" y="21600"/>
                </a:lnTo>
                <a:lnTo>
                  <a:pt x="6171" y="18514"/>
                </a:lnTo>
                <a:lnTo>
                  <a:pt x="18514" y="18514"/>
                </a:lnTo>
                <a:lnTo>
                  <a:pt x="18514" y="6171"/>
                </a:lnTo>
                <a:lnTo>
                  <a:pt x="21600" y="6171"/>
                </a:lnTo>
                <a:lnTo>
                  <a:pt x="15429" y="0"/>
                </a:lnTo>
                <a:close/>
              </a:path>
            </a:pathLst>
          </a:cu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82030" name="Text Box 14"/>
          <p:cNvSpPr txBox="1">
            <a:spLocks noChangeArrowheads="1"/>
          </p:cNvSpPr>
          <p:nvPr/>
        </p:nvSpPr>
        <p:spPr bwMode="auto">
          <a:xfrm flipH="1">
            <a:off x="5148263" y="1676400"/>
            <a:ext cx="1800225" cy="83099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з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атаенная злоба</a:t>
            </a:r>
            <a:endParaRPr lang="en-US" sz="2400" dirty="0">
              <a:latin typeface="Times New Roman" pitchFamily="18" charset="0"/>
            </a:endParaRPr>
          </a:p>
        </p:txBody>
      </p:sp>
      <p:sp>
        <p:nvSpPr>
          <p:cNvPr id="982031" name="Rectangle 15"/>
          <p:cNvSpPr>
            <a:spLocks noChangeArrowheads="1"/>
          </p:cNvSpPr>
          <p:nvPr/>
        </p:nvSpPr>
        <p:spPr bwMode="auto">
          <a:xfrm>
            <a:off x="7741046" y="3964782"/>
            <a:ext cx="71438" cy="360362"/>
          </a:xfrm>
          <a:prstGeom prst="rect">
            <a:avLst/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endParaRPr lang="de-CH" altLang="de-DE"/>
          </a:p>
        </p:txBody>
      </p:sp>
      <p:sp>
        <p:nvSpPr>
          <p:cNvPr id="982032" name="Rectangle 16"/>
          <p:cNvSpPr>
            <a:spLocks noChangeArrowheads="1"/>
          </p:cNvSpPr>
          <p:nvPr/>
        </p:nvSpPr>
        <p:spPr bwMode="auto">
          <a:xfrm>
            <a:off x="7741046" y="3532982"/>
            <a:ext cx="71438" cy="431800"/>
          </a:xfrm>
          <a:prstGeom prst="rect">
            <a:avLst/>
          </a:prstGeom>
          <a:solidFill>
            <a:srgbClr val="FF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endParaRPr lang="de-CH" altLang="de-DE"/>
          </a:p>
        </p:txBody>
      </p:sp>
      <p:sp>
        <p:nvSpPr>
          <p:cNvPr id="982033" name="Rectangle 17"/>
          <p:cNvSpPr>
            <a:spLocks noChangeArrowheads="1"/>
          </p:cNvSpPr>
          <p:nvPr/>
        </p:nvSpPr>
        <p:spPr bwMode="auto">
          <a:xfrm>
            <a:off x="7741046" y="2309019"/>
            <a:ext cx="71438" cy="720725"/>
          </a:xfrm>
          <a:prstGeom prst="rect">
            <a:avLst/>
          </a:prstGeom>
          <a:solidFill>
            <a:srgbClr val="FF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endParaRPr lang="de-CH" altLang="de-DE"/>
          </a:p>
        </p:txBody>
      </p:sp>
      <p:sp>
        <p:nvSpPr>
          <p:cNvPr id="982034" name="Rectangle 18"/>
          <p:cNvSpPr>
            <a:spLocks noChangeArrowheads="1"/>
          </p:cNvSpPr>
          <p:nvPr/>
        </p:nvSpPr>
        <p:spPr bwMode="auto">
          <a:xfrm>
            <a:off x="7741046" y="1589882"/>
            <a:ext cx="71438" cy="719137"/>
          </a:xfrm>
          <a:prstGeom prst="rect">
            <a:avLst/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endParaRPr lang="de-CH" altLang="de-DE"/>
          </a:p>
        </p:txBody>
      </p:sp>
      <p:sp>
        <p:nvSpPr>
          <p:cNvPr id="982035" name="Rectangle 19"/>
          <p:cNvSpPr>
            <a:spLocks noChangeArrowheads="1"/>
          </p:cNvSpPr>
          <p:nvPr/>
        </p:nvSpPr>
        <p:spPr bwMode="auto">
          <a:xfrm>
            <a:off x="7741046" y="3029744"/>
            <a:ext cx="71438" cy="539750"/>
          </a:xfrm>
          <a:prstGeom prst="rect">
            <a:avLst/>
          </a:prstGeom>
          <a:solidFill>
            <a:srgbClr val="FF7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8524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82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82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82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82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82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982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82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82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982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82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82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982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82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982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82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82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2020" grpId="0"/>
      <p:bldP spid="982021" grpId="0" animBg="1"/>
      <p:bldP spid="982022" grpId="0"/>
      <p:bldP spid="982023" grpId="0" animBg="1"/>
      <p:bldP spid="982024" grpId="0"/>
      <p:bldP spid="982025" grpId="0" animBg="1"/>
      <p:bldP spid="982026" grpId="0"/>
      <p:bldP spid="982027" grpId="0" animBg="1"/>
      <p:bldP spid="982028" grpId="0"/>
      <p:bldP spid="982029" grpId="0" animBg="1"/>
      <p:bldP spid="982030" grpId="0"/>
      <p:bldP spid="982031" grpId="0" animBg="1"/>
      <p:bldP spid="982032" grpId="0" animBg="1"/>
      <p:bldP spid="982033" grpId="0" animBg="1"/>
      <p:bldP spid="982033" grpId="1" animBg="1"/>
      <p:bldP spid="982034" grpId="0" animBg="1"/>
      <p:bldP spid="982034" grpId="1" animBg="1"/>
      <p:bldP spid="982035" grpId="0" animBg="1"/>
      <p:bldP spid="982035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4" name="Picture 2" descr="D:\Reklama\ОтделЗдоровья\мих\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7553"/>
            <a:ext cx="9143775" cy="6857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840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63625"/>
            <a:ext cx="8229600" cy="7651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C00000"/>
                </a:solidFill>
                <a:effectLst/>
              </a:rPr>
              <a:t>Умение справляться с гневом</a:t>
            </a:r>
            <a:endParaRPr lang="de-CH" dirty="0" smtClean="0">
              <a:solidFill>
                <a:srgbClr val="C00000"/>
              </a:solidFill>
              <a:effectLst/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6088" y="1988840"/>
            <a:ext cx="8229600" cy="2189162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altLang="de-DE" sz="4400" dirty="0" smtClean="0">
                <a:solidFill>
                  <a:srgbClr val="000099"/>
                </a:solidFill>
              </a:rPr>
              <a:t>Быть раздраженным - это не- значительная проблема по сравнению с постоянным состоянием раздражительности.</a:t>
            </a:r>
            <a:endParaRPr lang="de-DE" altLang="de-DE" sz="4400" dirty="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098" name="Picture 2" descr="D:\Reklama\ОтделЗдоровья\мих\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7490"/>
            <a:ext cx="9247318" cy="6935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86114" name="Rectangle 2"/>
          <p:cNvSpPr>
            <a:spLocks noGrp="1" noChangeArrowheads="1"/>
          </p:cNvSpPr>
          <p:nvPr>
            <p:ph type="title"/>
          </p:nvPr>
        </p:nvSpPr>
        <p:spPr>
          <a:xfrm>
            <a:off x="508859" y="764704"/>
            <a:ext cx="8229600" cy="7651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C00000"/>
                </a:solidFill>
                <a:effectLst/>
              </a:rPr>
              <a:t>Понимание гнева</a:t>
            </a:r>
            <a:endParaRPr lang="de-DE" dirty="0" smtClean="0">
              <a:solidFill>
                <a:srgbClr val="C00000"/>
              </a:solidFill>
              <a:effectLst/>
            </a:endParaRPr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324749" y="2852738"/>
            <a:ext cx="8623964" cy="2185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ru-RU" altLang="de-DE" sz="3600" b="1" dirty="0" smtClean="0"/>
              <a:t>Случившееся </a:t>
            </a:r>
            <a:r>
              <a:rPr lang="de-DE" altLang="de-DE" sz="3600" dirty="0" smtClean="0"/>
              <a:t>(</a:t>
            </a:r>
            <a:r>
              <a:rPr lang="ru-RU" altLang="de-DE" sz="3600" dirty="0"/>
              <a:t>обусловлено</a:t>
            </a:r>
            <a:r>
              <a:rPr lang="de-DE" altLang="de-DE" sz="3600" dirty="0" smtClean="0"/>
              <a:t>)</a:t>
            </a:r>
            <a:r>
              <a:rPr lang="uk-UA" altLang="de-DE" sz="3600" dirty="0" smtClean="0"/>
              <a:t> </a:t>
            </a:r>
            <a:r>
              <a:rPr lang="ru-RU" altLang="de-DE" sz="3600" b="1" dirty="0" smtClean="0"/>
              <a:t>эмоцией</a:t>
            </a:r>
            <a:endParaRPr lang="de-DE" altLang="de-DE" sz="3600" b="1" dirty="0"/>
          </a:p>
          <a:p>
            <a:pPr algn="ctr"/>
            <a:r>
              <a:rPr lang="ru-RU" altLang="de-DE" sz="2400" dirty="0">
                <a:solidFill>
                  <a:srgbClr val="008080"/>
                </a:solidFill>
              </a:rPr>
              <a:t>Стимул</a:t>
            </a:r>
            <a:r>
              <a:rPr lang="de-DE" altLang="de-DE" sz="2000" dirty="0">
                <a:solidFill>
                  <a:schemeClr val="tx1"/>
                </a:solidFill>
              </a:rPr>
              <a:t>					       </a:t>
            </a:r>
            <a:r>
              <a:rPr lang="uk-UA" altLang="de-DE" sz="2000" dirty="0" smtClean="0">
                <a:solidFill>
                  <a:schemeClr val="tx1"/>
                </a:solidFill>
              </a:rPr>
              <a:t>      </a:t>
            </a:r>
            <a:r>
              <a:rPr lang="ru-RU" altLang="de-DE" sz="2400" dirty="0" smtClean="0">
                <a:solidFill>
                  <a:srgbClr val="008080"/>
                </a:solidFill>
              </a:rPr>
              <a:t>Реакция</a:t>
            </a:r>
            <a:endParaRPr lang="de-DE" altLang="de-DE" sz="4000" dirty="0">
              <a:solidFill>
                <a:srgbClr val="008080"/>
              </a:solidFill>
              <a:latin typeface="Times New Roman" pitchFamily="18" charset="0"/>
            </a:endParaRPr>
          </a:p>
          <a:p>
            <a:pPr algn="ctr"/>
            <a:endParaRPr lang="de-DE" altLang="de-DE" sz="4000" dirty="0">
              <a:solidFill>
                <a:schemeClr val="tx1"/>
              </a:solidFill>
              <a:latin typeface="Times New Roman" pitchFamily="18" charset="0"/>
            </a:endParaRPr>
          </a:p>
          <a:p>
            <a:pPr algn="ctr"/>
            <a:endParaRPr lang="de-DE" altLang="de-DE" sz="36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4516" name="Line 4"/>
          <p:cNvSpPr>
            <a:spLocks noChangeShapeType="1"/>
          </p:cNvSpPr>
          <p:nvPr/>
        </p:nvSpPr>
        <p:spPr bwMode="auto">
          <a:xfrm>
            <a:off x="3132138" y="3717032"/>
            <a:ext cx="3024187" cy="0"/>
          </a:xfrm>
          <a:prstGeom prst="line">
            <a:avLst/>
          </a:prstGeom>
          <a:noFill/>
          <a:ln w="127000" cap="rnd">
            <a:solidFill>
              <a:srgbClr val="FF00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2" name="Picture 2" descr="D:\Reklama\ОтделЗдоровья\мих\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" y="803"/>
            <a:ext cx="9179441" cy="6884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88162" name="Rectangle 2"/>
          <p:cNvSpPr>
            <a:spLocks noGrp="1" noChangeArrowheads="1"/>
          </p:cNvSpPr>
          <p:nvPr>
            <p:ph type="title"/>
          </p:nvPr>
        </p:nvSpPr>
        <p:spPr>
          <a:xfrm>
            <a:off x="704850" y="764704"/>
            <a:ext cx="7611566" cy="7651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C00000"/>
                </a:solidFill>
                <a:effectLst/>
              </a:rPr>
              <a:t>Понимание гнева</a:t>
            </a:r>
            <a:endParaRPr lang="de-DE" dirty="0" smtClean="0">
              <a:solidFill>
                <a:srgbClr val="C00000"/>
              </a:solidFill>
              <a:effectLst/>
            </a:endParaRPr>
          </a:p>
        </p:txBody>
      </p:sp>
      <p:sp>
        <p:nvSpPr>
          <p:cNvPr id="66563" name="Text Box 3"/>
          <p:cNvSpPr txBox="1">
            <a:spLocks noChangeArrowheads="1"/>
          </p:cNvSpPr>
          <p:nvPr/>
        </p:nvSpPr>
        <p:spPr bwMode="auto">
          <a:xfrm>
            <a:off x="4819650" y="2484438"/>
            <a:ext cx="37338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rgbClr val="006600"/>
                </a:solidFill>
                <a:latin typeface="Arial" charset="0"/>
              </a:defRPr>
            </a:lvl1pPr>
            <a:lvl2pPr>
              <a:defRPr sz="2800">
                <a:solidFill>
                  <a:srgbClr val="006600"/>
                </a:solidFill>
                <a:latin typeface="Arial" charset="0"/>
              </a:defRPr>
            </a:lvl2pPr>
            <a:lvl3pPr>
              <a:defRPr sz="2400">
                <a:solidFill>
                  <a:srgbClr val="006600"/>
                </a:solidFill>
                <a:latin typeface="Arial" charset="0"/>
              </a:defRPr>
            </a:lvl3pPr>
            <a:lvl4pPr>
              <a:defRPr sz="2000">
                <a:solidFill>
                  <a:srgbClr val="006600"/>
                </a:solidFill>
                <a:latin typeface="Arial" charset="0"/>
              </a:defRPr>
            </a:lvl4pPr>
            <a:lvl5pPr>
              <a:defRPr sz="2000">
                <a:solidFill>
                  <a:srgbClr val="006600"/>
                </a:solidFill>
                <a:latin typeface="Arial" charset="0"/>
              </a:defRPr>
            </a:lvl5pPr>
            <a:lvl6pPr eaLnBrk="0" hangingPunct="0">
              <a:defRPr sz="2000">
                <a:solidFill>
                  <a:srgbClr val="006600"/>
                </a:solidFill>
                <a:latin typeface="Arial" charset="0"/>
              </a:defRPr>
            </a:lvl6pPr>
            <a:lvl7pPr eaLnBrk="0" hangingPunct="0">
              <a:defRPr sz="2000">
                <a:solidFill>
                  <a:srgbClr val="006600"/>
                </a:solidFill>
                <a:latin typeface="Arial" charset="0"/>
              </a:defRPr>
            </a:lvl7pPr>
            <a:lvl8pPr eaLnBrk="0" hangingPunct="0">
              <a:defRPr sz="2000">
                <a:solidFill>
                  <a:srgbClr val="006600"/>
                </a:solidFill>
                <a:latin typeface="Arial" charset="0"/>
              </a:defRPr>
            </a:lvl8pPr>
            <a:lvl9pPr eaLnBrk="0" hangingPunct="0">
              <a:defRPr sz="20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endParaRPr lang="de-CH" altLang="de-DE" sz="440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66564" name="Rectangle 4"/>
          <p:cNvSpPr>
            <a:spLocks noChangeArrowheads="1"/>
          </p:cNvSpPr>
          <p:nvPr/>
        </p:nvSpPr>
        <p:spPr bwMode="auto">
          <a:xfrm>
            <a:off x="32336" y="1798638"/>
            <a:ext cx="8939627" cy="341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ru-RU" altLang="de-DE" sz="4000" b="1" dirty="0">
                <a:solidFill>
                  <a:srgbClr val="006600"/>
                </a:solidFill>
              </a:rPr>
              <a:t>Происшедшее</a:t>
            </a:r>
            <a:r>
              <a:rPr lang="de-DE" altLang="de-DE" sz="4000" b="1" dirty="0">
                <a:solidFill>
                  <a:srgbClr val="006600"/>
                </a:solidFill>
              </a:rPr>
              <a:t>         </a:t>
            </a:r>
            <a:r>
              <a:rPr lang="de-DE" altLang="de-DE" sz="4000" b="1" dirty="0" smtClean="0">
                <a:solidFill>
                  <a:srgbClr val="006600"/>
                </a:solidFill>
              </a:rPr>
              <a:t>             </a:t>
            </a:r>
            <a:r>
              <a:rPr lang="ru-RU" altLang="de-DE" sz="4000" b="1" dirty="0">
                <a:solidFill>
                  <a:srgbClr val="006600"/>
                </a:solidFill>
              </a:rPr>
              <a:t>Эмоция</a:t>
            </a:r>
            <a:endParaRPr lang="de-DE" altLang="de-DE" sz="4000" b="1" dirty="0">
              <a:solidFill>
                <a:srgbClr val="006600"/>
              </a:solidFill>
            </a:endParaRPr>
          </a:p>
          <a:p>
            <a:pPr algn="ctr"/>
            <a:r>
              <a:rPr lang="ru-RU" altLang="de-DE" sz="3200" b="1" dirty="0">
                <a:solidFill>
                  <a:schemeClr val="accent2"/>
                </a:solidFill>
              </a:rPr>
              <a:t>стимул</a:t>
            </a:r>
            <a:r>
              <a:rPr lang="de-DE" altLang="de-DE" sz="2400" b="1" dirty="0">
                <a:solidFill>
                  <a:schemeClr val="accent2"/>
                </a:solidFill>
              </a:rPr>
              <a:t>					</a:t>
            </a:r>
            <a:r>
              <a:rPr lang="uk-UA" altLang="de-DE" sz="2400" b="1" dirty="0" smtClean="0">
                <a:solidFill>
                  <a:schemeClr val="accent2"/>
                </a:solidFill>
              </a:rPr>
              <a:t>           </a:t>
            </a:r>
            <a:r>
              <a:rPr lang="ru-RU" altLang="de-DE" sz="3200" b="1" dirty="0" smtClean="0">
                <a:solidFill>
                  <a:schemeClr val="accent2"/>
                </a:solidFill>
              </a:rPr>
              <a:t>реакция</a:t>
            </a:r>
            <a:endParaRPr lang="de-DE" altLang="de-DE" sz="3200" b="1" dirty="0">
              <a:solidFill>
                <a:schemeClr val="accent2"/>
              </a:solidFill>
            </a:endParaRPr>
          </a:p>
          <a:p>
            <a:pPr algn="ctr"/>
            <a:endParaRPr lang="de-CH" altLang="de-DE" sz="3200" b="1" dirty="0">
              <a:solidFill>
                <a:schemeClr val="accent2"/>
              </a:solidFill>
            </a:endParaRPr>
          </a:p>
          <a:p>
            <a:pPr algn="ctr"/>
            <a:endParaRPr lang="de-DE" altLang="de-DE" sz="4000" b="1" dirty="0">
              <a:solidFill>
                <a:schemeClr val="accent1"/>
              </a:solidFill>
            </a:endParaRPr>
          </a:p>
          <a:p>
            <a:pPr algn="ctr"/>
            <a:r>
              <a:rPr lang="ru-RU" altLang="de-DE" sz="4000" b="1" dirty="0">
                <a:solidFill>
                  <a:srgbClr val="FF0000"/>
                </a:solidFill>
              </a:rPr>
              <a:t>Интерпретация</a:t>
            </a:r>
            <a:endParaRPr lang="de-DE" altLang="de-DE" sz="4000" b="1" dirty="0">
              <a:solidFill>
                <a:srgbClr val="FF0000"/>
              </a:solidFill>
            </a:endParaRPr>
          </a:p>
          <a:p>
            <a:pPr algn="ctr"/>
            <a:r>
              <a:rPr lang="ru-RU" altLang="de-DE" sz="3200" b="1" dirty="0">
                <a:solidFill>
                  <a:schemeClr val="accent2"/>
                </a:solidFill>
              </a:rPr>
              <a:t>Самоанализ</a:t>
            </a:r>
            <a:endParaRPr lang="de-DE" altLang="de-DE" sz="3200" b="1" dirty="0">
              <a:solidFill>
                <a:schemeClr val="accent2"/>
              </a:solidFill>
            </a:endParaRPr>
          </a:p>
        </p:txBody>
      </p:sp>
      <p:sp>
        <p:nvSpPr>
          <p:cNvPr id="66565" name="AutoShape 5"/>
          <p:cNvSpPr>
            <a:spLocks noChangeArrowheads="1"/>
          </p:cNvSpPr>
          <p:nvPr/>
        </p:nvSpPr>
        <p:spPr bwMode="auto">
          <a:xfrm rot="2792759">
            <a:off x="2678113" y="3238500"/>
            <a:ext cx="1720850" cy="381000"/>
          </a:xfrm>
          <a:prstGeom prst="rightArrow">
            <a:avLst>
              <a:gd name="adj1" fmla="val 46056"/>
              <a:gd name="adj2" fmla="val 146813"/>
            </a:avLst>
          </a:prstGeom>
          <a:solidFill>
            <a:srgbClr val="FF0000"/>
          </a:solidFill>
          <a:ln w="12699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endParaRPr lang="de-CH" altLang="de-DE"/>
          </a:p>
        </p:txBody>
      </p:sp>
      <p:sp>
        <p:nvSpPr>
          <p:cNvPr id="66566" name="AutoShape 6"/>
          <p:cNvSpPr>
            <a:spLocks noChangeArrowheads="1"/>
          </p:cNvSpPr>
          <p:nvPr/>
        </p:nvSpPr>
        <p:spPr bwMode="auto">
          <a:xfrm rot="-3235694">
            <a:off x="4694238" y="3162300"/>
            <a:ext cx="1720850" cy="381000"/>
          </a:xfrm>
          <a:prstGeom prst="rightArrow">
            <a:avLst>
              <a:gd name="adj1" fmla="val 46056"/>
              <a:gd name="adj2" fmla="val 146813"/>
            </a:avLst>
          </a:prstGeom>
          <a:solidFill>
            <a:srgbClr val="FF0000"/>
          </a:solidFill>
          <a:ln w="12699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endParaRPr lang="de-CH" alt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46" name="Picture 2" descr="D:\Reklama\ОтделЗдоровья\мих\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902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19609"/>
            <a:ext cx="8229600" cy="7651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C00000"/>
                </a:solidFill>
                <a:effectLst/>
              </a:rPr>
              <a:t>Цель гнева</a:t>
            </a:r>
            <a:endParaRPr lang="de-CH" dirty="0" smtClean="0">
              <a:solidFill>
                <a:srgbClr val="C00000"/>
              </a:solidFill>
              <a:effectLst/>
            </a:endParaRPr>
          </a:p>
        </p:txBody>
      </p:sp>
      <p:sp>
        <p:nvSpPr>
          <p:cNvPr id="990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altLang="de-DE" b="1" dirty="0" smtClean="0">
                <a:solidFill>
                  <a:srgbClr val="000099"/>
                </a:solidFill>
              </a:rPr>
              <a:t>Цель гнева </a:t>
            </a:r>
            <a:r>
              <a:rPr lang="ru-RU" altLang="de-DE" dirty="0" smtClean="0">
                <a:solidFill>
                  <a:srgbClr val="000099"/>
                </a:solidFill>
              </a:rPr>
              <a:t>- это</a:t>
            </a:r>
            <a:r>
              <a:rPr lang="de-CH" altLang="de-DE" dirty="0" smtClean="0">
                <a:solidFill>
                  <a:srgbClr val="000099"/>
                </a:solidFill>
              </a:rPr>
              <a:t> …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de-CH" altLang="de-DE" dirty="0" smtClean="0">
              <a:solidFill>
                <a:srgbClr val="000099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дать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вам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понять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и сообщить, что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не все в порядке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,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подготовить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вас к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адекватной реакции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 descr="Картинки по запросу гнев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193537"/>
            <a:ext cx="3770176" cy="24959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70" name="Picture 2" descr="D:\Reklama\ОтделЗдоровья\мих\2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950"/>
            <a:ext cx="9185266" cy="6888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833" y="548680"/>
            <a:ext cx="8229600" cy="126876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C00000"/>
                </a:solidFill>
                <a:effectLst/>
              </a:rPr>
              <a:t>Стратегии борьбы с гневом, которые НЕ работают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11349"/>
            <a:ext cx="8928992" cy="4093915"/>
          </a:xfrm>
        </p:spPr>
        <p:txBody>
          <a:bodyPr/>
          <a:lstStyle/>
          <a:p>
            <a:pPr lvl="0">
              <a:lnSpc>
                <a:spcPct val="90000"/>
              </a:lnSpc>
            </a:pPr>
            <a:r>
              <a:rPr lang="ru-RU" sz="2200" dirty="0"/>
              <a:t>Игнорировать причиненную боль, делая вид, будто ничего не произошло.</a:t>
            </a:r>
          </a:p>
          <a:p>
            <a:pPr lvl="0">
              <a:lnSpc>
                <a:spcPct val="90000"/>
              </a:lnSpc>
            </a:pPr>
            <a:r>
              <a:rPr lang="ru-RU" sz="2200" dirty="0"/>
              <a:t>    Сосредоточить все внимание на том, каким неправильным было чье-то поведение. </a:t>
            </a:r>
          </a:p>
          <a:p>
            <a:pPr lvl="0">
              <a:lnSpc>
                <a:spcPct val="90000"/>
              </a:lnSpc>
            </a:pPr>
            <a:r>
              <a:rPr lang="ru-RU" sz="2200" dirty="0"/>
              <a:t>    Мстить – относиться к другим так, как «они этого заслуживают».</a:t>
            </a:r>
          </a:p>
          <a:p>
            <a:pPr lvl="0">
              <a:lnSpc>
                <a:spcPct val="90000"/>
              </a:lnSpc>
            </a:pPr>
            <a:r>
              <a:rPr lang="ru-RU" sz="2200" dirty="0"/>
              <a:t>  </a:t>
            </a:r>
            <a:r>
              <a:rPr lang="ru-RU" sz="2200" dirty="0" smtClean="0"/>
              <a:t>Признать</a:t>
            </a:r>
            <a:r>
              <a:rPr lang="ru-RU" sz="2200" dirty="0"/>
              <a:t>, что человек заслужил такое отношение, и ожидать, что в следующий раз, в такой же ситуации, я поступлю </a:t>
            </a:r>
            <a:r>
              <a:rPr lang="ru-RU" sz="2200" dirty="0" smtClean="0"/>
              <a:t>           так </a:t>
            </a:r>
            <a:r>
              <a:rPr lang="ru-RU" sz="2200" dirty="0"/>
              <a:t>же</a:t>
            </a:r>
          </a:p>
          <a:p>
            <a:pPr lvl="0">
              <a:lnSpc>
                <a:spcPct val="90000"/>
              </a:lnSpc>
            </a:pPr>
            <a:r>
              <a:rPr lang="ru-RU" sz="2200" dirty="0" smtClean="0"/>
              <a:t>Употреблять </a:t>
            </a:r>
            <a:r>
              <a:rPr lang="ru-RU" sz="2200" dirty="0"/>
              <a:t>наркотики, алкоголь, «заедать проблему» </a:t>
            </a:r>
            <a:r>
              <a:rPr lang="ru-RU" sz="2200" dirty="0" smtClean="0"/>
              <a:t>         для </a:t>
            </a:r>
            <a:r>
              <a:rPr lang="ru-RU" sz="2200" dirty="0"/>
              <a:t>подавления боли.</a:t>
            </a:r>
          </a:p>
          <a:p>
            <a:pPr lvl="0">
              <a:lnSpc>
                <a:spcPct val="90000"/>
              </a:lnSpc>
            </a:pPr>
            <a:r>
              <a:rPr lang="ru-RU" sz="2200" dirty="0"/>
              <a:t>Развивать циническое отношение к жизни. </a:t>
            </a:r>
          </a:p>
          <a:p>
            <a:pPr lvl="0">
              <a:lnSpc>
                <a:spcPct val="90000"/>
              </a:lnSpc>
            </a:pPr>
            <a:r>
              <a:rPr lang="ru-RU" sz="2200" dirty="0"/>
              <a:t>Винить обидчика во всех своих проблемах. </a:t>
            </a:r>
          </a:p>
          <a:p>
            <a:pPr>
              <a:lnSpc>
                <a:spcPct val="90000"/>
              </a:lnSpc>
            </a:pP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939669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194" name="Picture 2" descr="D:\Reklama\ОтделЗдоровья\мих\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66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764704"/>
            <a:ext cx="8229600" cy="7651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C00000"/>
                </a:solidFill>
                <a:effectLst/>
              </a:rPr>
              <a:t>Выберите ваш ответ</a:t>
            </a:r>
            <a:endParaRPr lang="de-DE" dirty="0" smtClean="0">
              <a:solidFill>
                <a:srgbClr val="C00000"/>
              </a:solidFill>
              <a:effectLst/>
            </a:endParaRPr>
          </a:p>
        </p:txBody>
      </p:sp>
      <p:sp>
        <p:nvSpPr>
          <p:cNvPr id="80899" name="Textfeld 3"/>
          <p:cNvSpPr txBox="1">
            <a:spLocks noChangeArrowheads="1"/>
          </p:cNvSpPr>
          <p:nvPr/>
        </p:nvSpPr>
        <p:spPr bwMode="auto">
          <a:xfrm>
            <a:off x="0" y="1556792"/>
            <a:ext cx="9144000" cy="1108075"/>
          </a:xfrm>
          <a:prstGeom prst="rect">
            <a:avLst/>
          </a:prstGeom>
          <a:solidFill>
            <a:srgbClr val="CC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rgbClr val="006600"/>
                </a:solidFill>
                <a:latin typeface="Arial" charset="0"/>
              </a:defRPr>
            </a:lvl1pPr>
            <a:lvl2pPr>
              <a:defRPr sz="2800">
                <a:solidFill>
                  <a:srgbClr val="006600"/>
                </a:solidFill>
                <a:latin typeface="Arial" charset="0"/>
              </a:defRPr>
            </a:lvl2pPr>
            <a:lvl3pPr>
              <a:defRPr sz="2400">
                <a:solidFill>
                  <a:srgbClr val="006600"/>
                </a:solidFill>
                <a:latin typeface="Arial" charset="0"/>
              </a:defRPr>
            </a:lvl3pPr>
            <a:lvl4pPr>
              <a:defRPr sz="2000">
                <a:solidFill>
                  <a:srgbClr val="006600"/>
                </a:solidFill>
                <a:latin typeface="Arial" charset="0"/>
              </a:defRPr>
            </a:lvl4pPr>
            <a:lvl5pPr>
              <a:defRPr sz="2000">
                <a:solidFill>
                  <a:srgbClr val="006600"/>
                </a:solidFill>
                <a:latin typeface="Arial" charset="0"/>
              </a:defRPr>
            </a:lvl5pPr>
            <a:lvl6pPr eaLnBrk="0" hangingPunct="0">
              <a:defRPr sz="2000">
                <a:solidFill>
                  <a:srgbClr val="006600"/>
                </a:solidFill>
                <a:latin typeface="Arial" charset="0"/>
              </a:defRPr>
            </a:lvl6pPr>
            <a:lvl7pPr eaLnBrk="0" hangingPunct="0">
              <a:defRPr sz="2000">
                <a:solidFill>
                  <a:srgbClr val="006600"/>
                </a:solidFill>
                <a:latin typeface="Arial" charset="0"/>
              </a:defRPr>
            </a:lvl7pPr>
            <a:lvl8pPr eaLnBrk="0" hangingPunct="0">
              <a:defRPr sz="2000">
                <a:solidFill>
                  <a:srgbClr val="006600"/>
                </a:solidFill>
                <a:latin typeface="Arial" charset="0"/>
              </a:defRPr>
            </a:lvl8pPr>
            <a:lvl9pPr eaLnBrk="0" hangingPunct="0">
              <a:defRPr sz="20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ru-RU" altLang="de-DE" sz="4400" dirty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Существует три вида реакций</a:t>
            </a:r>
            <a:r>
              <a:rPr lang="de-DE" altLang="de-DE" sz="4400" dirty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: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idx="4294967295"/>
          </p:nvPr>
        </p:nvSpPr>
        <p:spPr>
          <a:xfrm>
            <a:off x="611560" y="2852936"/>
            <a:ext cx="8229600" cy="2784921"/>
          </a:xfrm>
        </p:spPr>
        <p:txBody>
          <a:bodyPr/>
          <a:lstStyle/>
          <a:p>
            <a:pPr algn="ctr" eaLnBrk="1" hangingPunct="1">
              <a:lnSpc>
                <a:spcPct val="150000"/>
              </a:lnSpc>
              <a:buFontTx/>
              <a:buAutoNum type="arabicPeriod"/>
            </a:pPr>
            <a:r>
              <a:rPr lang="ru-RU" altLang="de-DE" sz="3600" b="1" dirty="0" smtClean="0">
                <a:latin typeface="Aharoni" pitchFamily="2" charset="-79"/>
                <a:cs typeface="Aharoni" pitchFamily="2" charset="-79"/>
              </a:rPr>
              <a:t> Пассивная  </a:t>
            </a:r>
            <a:endParaRPr lang="de-DE" altLang="de-DE" sz="3600" b="1" dirty="0" smtClean="0">
              <a:latin typeface="Aharoni" pitchFamily="2" charset="-79"/>
              <a:cs typeface="Aharoni" pitchFamily="2" charset="-79"/>
            </a:endParaRPr>
          </a:p>
          <a:p>
            <a:pPr algn="ctr" eaLnBrk="1" hangingPunct="1">
              <a:lnSpc>
                <a:spcPct val="150000"/>
              </a:lnSpc>
              <a:buFontTx/>
              <a:buAutoNum type="arabicPeriod"/>
            </a:pPr>
            <a:r>
              <a:rPr lang="de-DE" altLang="de-DE" sz="3600" b="1" dirty="0" smtClean="0">
                <a:solidFill>
                  <a:srgbClr val="CC9900"/>
                </a:solidFill>
                <a:latin typeface="Aharoni" pitchFamily="2" charset="-79"/>
                <a:cs typeface="Aharoni" pitchFamily="2" charset="-79"/>
              </a:rPr>
              <a:t>A</a:t>
            </a:r>
            <a:r>
              <a:rPr lang="ru-RU" altLang="de-DE" sz="3600" b="1" dirty="0" err="1" smtClean="0">
                <a:solidFill>
                  <a:srgbClr val="CC9900"/>
                </a:solidFill>
                <a:latin typeface="Aharoni" pitchFamily="2" charset="-79"/>
                <a:cs typeface="Aharoni" pitchFamily="2" charset="-79"/>
              </a:rPr>
              <a:t>ссертивная</a:t>
            </a:r>
            <a:endParaRPr lang="de-DE" altLang="de-DE" sz="3600" b="1" dirty="0" smtClean="0">
              <a:solidFill>
                <a:srgbClr val="CC9900"/>
              </a:solidFill>
              <a:latin typeface="Aharoni" pitchFamily="2" charset="-79"/>
              <a:cs typeface="Aharoni" pitchFamily="2" charset="-79"/>
            </a:endParaRPr>
          </a:p>
          <a:p>
            <a:pPr algn="ctr" eaLnBrk="1" hangingPunct="1">
              <a:lnSpc>
                <a:spcPct val="150000"/>
              </a:lnSpc>
              <a:buFontTx/>
              <a:buAutoNum type="arabicPeriod"/>
            </a:pPr>
            <a:r>
              <a:rPr lang="de-DE" altLang="de-DE" sz="36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A</a:t>
            </a:r>
            <a:r>
              <a:rPr lang="ru-RU" altLang="de-DE" sz="3600" b="1" dirty="0" err="1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грессивная</a:t>
            </a:r>
            <a:endParaRPr lang="de-DE" altLang="de-DE" sz="3600" b="1" dirty="0" smtClean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  <a:p>
            <a:pPr eaLnBrk="1" hangingPunct="1"/>
            <a:endParaRPr lang="de-DE" altLang="de-DE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18" name="Picture 2" descr="D:\Reklama\ОтделЗдоровья\мих\2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021" y="-28000"/>
            <a:ext cx="9181333" cy="68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66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1560" y="791617"/>
            <a:ext cx="7776864" cy="7651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C00000"/>
                </a:solidFill>
                <a:effectLst/>
              </a:rPr>
              <a:t>Выберите ваш ответ</a:t>
            </a:r>
            <a:endParaRPr lang="de-DE" dirty="0" smtClean="0">
              <a:solidFill>
                <a:srgbClr val="C00000"/>
              </a:solidFill>
              <a:effectLst/>
            </a:endParaRPr>
          </a:p>
        </p:txBody>
      </p:sp>
      <p:sp>
        <p:nvSpPr>
          <p:cNvPr id="82947" name="Textfeld 3"/>
          <p:cNvSpPr txBox="1">
            <a:spLocks noChangeArrowheads="1"/>
          </p:cNvSpPr>
          <p:nvPr/>
        </p:nvSpPr>
        <p:spPr bwMode="auto">
          <a:xfrm>
            <a:off x="0" y="1468959"/>
            <a:ext cx="9144000" cy="1023937"/>
          </a:xfrm>
          <a:prstGeom prst="rect">
            <a:avLst/>
          </a:prstGeom>
          <a:solidFill>
            <a:srgbClr val="00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rgbClr val="006600"/>
                </a:solidFill>
                <a:latin typeface="Arial" charset="0"/>
              </a:defRPr>
            </a:lvl1pPr>
            <a:lvl2pPr>
              <a:defRPr sz="2800">
                <a:solidFill>
                  <a:srgbClr val="006600"/>
                </a:solidFill>
                <a:latin typeface="Arial" charset="0"/>
              </a:defRPr>
            </a:lvl2pPr>
            <a:lvl3pPr>
              <a:defRPr sz="2400">
                <a:solidFill>
                  <a:srgbClr val="006600"/>
                </a:solidFill>
                <a:latin typeface="Arial" charset="0"/>
              </a:defRPr>
            </a:lvl3pPr>
            <a:lvl4pPr>
              <a:defRPr sz="2000">
                <a:solidFill>
                  <a:srgbClr val="006600"/>
                </a:solidFill>
                <a:latin typeface="Arial" charset="0"/>
              </a:defRPr>
            </a:lvl4pPr>
            <a:lvl5pPr>
              <a:defRPr sz="2000">
                <a:solidFill>
                  <a:srgbClr val="006600"/>
                </a:solidFill>
                <a:latin typeface="Arial" charset="0"/>
              </a:defRPr>
            </a:lvl5pPr>
            <a:lvl6pPr eaLnBrk="0" hangingPunct="0">
              <a:defRPr sz="2000">
                <a:solidFill>
                  <a:srgbClr val="006600"/>
                </a:solidFill>
                <a:latin typeface="Arial" charset="0"/>
              </a:defRPr>
            </a:lvl6pPr>
            <a:lvl7pPr eaLnBrk="0" hangingPunct="0">
              <a:defRPr sz="2000">
                <a:solidFill>
                  <a:srgbClr val="006600"/>
                </a:solidFill>
                <a:latin typeface="Arial" charset="0"/>
              </a:defRPr>
            </a:lvl7pPr>
            <a:lvl8pPr eaLnBrk="0" hangingPunct="0">
              <a:defRPr sz="2000">
                <a:solidFill>
                  <a:srgbClr val="006600"/>
                </a:solidFill>
                <a:latin typeface="Arial" charset="0"/>
              </a:defRPr>
            </a:lvl8pPr>
            <a:lvl9pPr eaLnBrk="0" hangingPunct="0">
              <a:defRPr sz="20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ru-RU" altLang="de-DE" sz="440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Пассивная</a:t>
            </a:r>
            <a:endParaRPr lang="de-DE" altLang="de-DE" sz="440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Inhaltsplatzhalter 5"/>
          <p:cNvSpPr>
            <a:spLocks noGrp="1"/>
          </p:cNvSpPr>
          <p:nvPr>
            <p:ph idx="4294967295"/>
          </p:nvPr>
        </p:nvSpPr>
        <p:spPr>
          <a:xfrm>
            <a:off x="457200" y="2348880"/>
            <a:ext cx="8229600" cy="3580433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ru-RU" altLang="de-DE" dirty="0" smtClean="0">
                <a:cs typeface="Aharoni" pitchFamily="2" charset="-79"/>
              </a:rPr>
              <a:t>подчиняет</a:t>
            </a:r>
            <a:endParaRPr lang="de-DE" altLang="de-DE" dirty="0" smtClean="0">
              <a:cs typeface="Aharoni" pitchFamily="2" charset="-79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de-DE" dirty="0" smtClean="0">
                <a:cs typeface="Aharoni" pitchFamily="2" charset="-79"/>
              </a:rPr>
              <a:t>молчит</a:t>
            </a:r>
            <a:r>
              <a:rPr lang="de-DE" altLang="de-DE" dirty="0" smtClean="0">
                <a:cs typeface="Aharoni" pitchFamily="2" charset="-79"/>
              </a:rPr>
              <a:t>/</a:t>
            </a:r>
            <a:r>
              <a:rPr lang="ru-RU" altLang="de-DE" dirty="0" smtClean="0">
                <a:cs typeface="Aharoni" pitchFamily="2" charset="-79"/>
              </a:rPr>
              <a:t>терпит</a:t>
            </a:r>
            <a:endParaRPr lang="de-DE" altLang="de-DE" dirty="0" smtClean="0">
              <a:cs typeface="Aharoni" pitchFamily="2" charset="-79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de-DE" dirty="0" smtClean="0">
                <a:cs typeface="Aharoni" pitchFamily="2" charset="-79"/>
              </a:rPr>
              <a:t>успокаивает</a:t>
            </a:r>
            <a:r>
              <a:rPr lang="de-DE" altLang="de-DE" dirty="0" smtClean="0">
                <a:cs typeface="Aharoni" pitchFamily="2" charset="-79"/>
              </a:rPr>
              <a:t>/</a:t>
            </a:r>
            <a:r>
              <a:rPr lang="ru-RU" altLang="de-DE" dirty="0" smtClean="0">
                <a:cs typeface="Aharoni" pitchFamily="2" charset="-79"/>
              </a:rPr>
              <a:t>оправдывает</a:t>
            </a:r>
          </a:p>
          <a:p>
            <a:pPr eaLnBrk="1" hangingPunct="1"/>
            <a:r>
              <a:rPr lang="ru-RU" altLang="de-DE" sz="3600" b="1" dirty="0" smtClean="0">
                <a:cs typeface="Aharoni" pitchFamily="2" charset="-79"/>
              </a:rPr>
              <a:t>Ожесточает агрессора в </a:t>
            </a:r>
            <a:r>
              <a:rPr lang="ru-RU" altLang="de-DE" sz="3600" b="1" dirty="0" smtClean="0">
                <a:cs typeface="Aharoni" pitchFamily="2" charset="-79"/>
              </a:rPr>
              <a:t>его поведении</a:t>
            </a:r>
            <a:r>
              <a:rPr lang="de-DE" altLang="de-DE" sz="3600" b="1" dirty="0" smtClean="0">
                <a:cs typeface="Aharoni" pitchFamily="2" charset="-79"/>
              </a:rPr>
              <a:t>!</a:t>
            </a:r>
          </a:p>
          <a:p>
            <a:pPr eaLnBrk="1" hangingPunct="1"/>
            <a:endParaRPr lang="de-DE" altLang="de-DE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2" name="Picture 2" descr="D:\Reklama\ОтделЗдоровья\мих\2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66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719609"/>
            <a:ext cx="8229600" cy="7651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C00000"/>
                </a:solidFill>
                <a:effectLst/>
              </a:rPr>
              <a:t>Выберите свой ответ</a:t>
            </a:r>
            <a:endParaRPr lang="de-DE" dirty="0" smtClean="0">
              <a:solidFill>
                <a:srgbClr val="C00000"/>
              </a:solidFill>
              <a:effectLst/>
            </a:endParaRPr>
          </a:p>
        </p:txBody>
      </p:sp>
      <p:sp>
        <p:nvSpPr>
          <p:cNvPr id="84995" name="Textfeld 3"/>
          <p:cNvSpPr txBox="1">
            <a:spLocks noChangeArrowheads="1"/>
          </p:cNvSpPr>
          <p:nvPr/>
        </p:nvSpPr>
        <p:spPr bwMode="auto">
          <a:xfrm>
            <a:off x="0" y="1412776"/>
            <a:ext cx="9144000" cy="1023937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rgbClr val="006600"/>
                </a:solidFill>
                <a:latin typeface="Arial" charset="0"/>
              </a:defRPr>
            </a:lvl1pPr>
            <a:lvl2pPr>
              <a:defRPr sz="2800">
                <a:solidFill>
                  <a:srgbClr val="006600"/>
                </a:solidFill>
                <a:latin typeface="Arial" charset="0"/>
              </a:defRPr>
            </a:lvl2pPr>
            <a:lvl3pPr>
              <a:defRPr sz="2400">
                <a:solidFill>
                  <a:srgbClr val="006600"/>
                </a:solidFill>
                <a:latin typeface="Arial" charset="0"/>
              </a:defRPr>
            </a:lvl3pPr>
            <a:lvl4pPr>
              <a:defRPr sz="2000">
                <a:solidFill>
                  <a:srgbClr val="006600"/>
                </a:solidFill>
                <a:latin typeface="Arial" charset="0"/>
              </a:defRPr>
            </a:lvl4pPr>
            <a:lvl5pPr>
              <a:defRPr sz="2000">
                <a:solidFill>
                  <a:srgbClr val="006600"/>
                </a:solidFill>
                <a:latin typeface="Arial" charset="0"/>
              </a:defRPr>
            </a:lvl5pPr>
            <a:lvl6pPr eaLnBrk="0" hangingPunct="0">
              <a:defRPr sz="2000">
                <a:solidFill>
                  <a:srgbClr val="006600"/>
                </a:solidFill>
                <a:latin typeface="Arial" charset="0"/>
              </a:defRPr>
            </a:lvl6pPr>
            <a:lvl7pPr eaLnBrk="0" hangingPunct="0">
              <a:defRPr sz="2000">
                <a:solidFill>
                  <a:srgbClr val="006600"/>
                </a:solidFill>
                <a:latin typeface="Arial" charset="0"/>
              </a:defRPr>
            </a:lvl7pPr>
            <a:lvl8pPr eaLnBrk="0" hangingPunct="0">
              <a:defRPr sz="2000">
                <a:solidFill>
                  <a:srgbClr val="006600"/>
                </a:solidFill>
                <a:latin typeface="Arial" charset="0"/>
              </a:defRPr>
            </a:lvl8pPr>
            <a:lvl9pPr eaLnBrk="0" hangingPunct="0">
              <a:defRPr sz="20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de-DE" altLang="de-DE" sz="4400" dirty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A</a:t>
            </a:r>
            <a:r>
              <a:rPr lang="ru-RU" altLang="de-DE" sz="4400" dirty="0" err="1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грессивная</a:t>
            </a:r>
            <a:endParaRPr lang="de-DE" altLang="de-DE" sz="4400" dirty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Inhaltsplatzhalter 5"/>
          <p:cNvSpPr>
            <a:spLocks noGrp="1"/>
          </p:cNvSpPr>
          <p:nvPr>
            <p:ph idx="4294967295"/>
          </p:nvPr>
        </p:nvSpPr>
        <p:spPr>
          <a:xfrm>
            <a:off x="457200" y="2276872"/>
            <a:ext cx="8229600" cy="3312368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ru-RU" altLang="de-DE" dirty="0" smtClean="0">
                <a:solidFill>
                  <a:srgbClr val="C00000"/>
                </a:solidFill>
                <a:cs typeface="Aharoni" pitchFamily="2" charset="-79"/>
              </a:rPr>
              <a:t>ослабляет</a:t>
            </a:r>
            <a:r>
              <a:rPr lang="de-DE" altLang="de-DE" dirty="0" smtClean="0">
                <a:solidFill>
                  <a:srgbClr val="C00000"/>
                </a:solidFill>
                <a:cs typeface="Aharoni" pitchFamily="2" charset="-79"/>
              </a:rPr>
              <a:t> (</a:t>
            </a:r>
            <a:r>
              <a:rPr lang="ru-RU" altLang="de-DE" dirty="0" smtClean="0">
                <a:solidFill>
                  <a:srgbClr val="C00000"/>
                </a:solidFill>
                <a:cs typeface="Aharoni" pitchFamily="2" charset="-79"/>
              </a:rPr>
              <a:t>физически</a:t>
            </a:r>
            <a:r>
              <a:rPr lang="de-DE" altLang="de-DE" dirty="0" smtClean="0">
                <a:solidFill>
                  <a:srgbClr val="C00000"/>
                </a:solidFill>
                <a:cs typeface="Aharoni" pitchFamily="2" charset="-79"/>
              </a:rPr>
              <a:t>/</a:t>
            </a:r>
            <a:r>
              <a:rPr lang="ru-RU" altLang="de-DE" dirty="0" smtClean="0">
                <a:solidFill>
                  <a:srgbClr val="C00000"/>
                </a:solidFill>
                <a:cs typeface="Aharoni" pitchFamily="2" charset="-79"/>
              </a:rPr>
              <a:t>вербально</a:t>
            </a:r>
            <a:r>
              <a:rPr lang="de-DE" altLang="de-DE" dirty="0" smtClean="0">
                <a:solidFill>
                  <a:srgbClr val="C00000"/>
                </a:solidFill>
                <a:cs typeface="Aharoni" pitchFamily="2" charset="-79"/>
              </a:rPr>
              <a:t>)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de-DE" dirty="0" smtClean="0">
                <a:solidFill>
                  <a:srgbClr val="C00000"/>
                </a:solidFill>
                <a:cs typeface="Aharoni" pitchFamily="2" charset="-79"/>
              </a:rPr>
              <a:t>выражает силу</a:t>
            </a:r>
            <a:r>
              <a:rPr lang="de-DE" altLang="de-DE" dirty="0" smtClean="0">
                <a:solidFill>
                  <a:srgbClr val="C00000"/>
                </a:solidFill>
                <a:cs typeface="Aharoni" pitchFamily="2" charset="-79"/>
              </a:rPr>
              <a:t>/</a:t>
            </a:r>
            <a:r>
              <a:rPr lang="ru-RU" altLang="de-DE" dirty="0" smtClean="0">
                <a:solidFill>
                  <a:srgbClr val="C00000"/>
                </a:solidFill>
                <a:cs typeface="Aharoni" pitchFamily="2" charset="-79"/>
              </a:rPr>
              <a:t>доминирует</a:t>
            </a:r>
            <a:endParaRPr lang="de-DE" altLang="de-DE" dirty="0" smtClean="0">
              <a:solidFill>
                <a:srgbClr val="C00000"/>
              </a:solidFill>
              <a:cs typeface="Aharoni" pitchFamily="2" charset="-79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de-DE" dirty="0" smtClean="0">
                <a:solidFill>
                  <a:srgbClr val="C00000"/>
                </a:solidFill>
                <a:cs typeface="Aharoni" pitchFamily="2" charset="-79"/>
              </a:rPr>
              <a:t>борется за власть</a:t>
            </a:r>
            <a:r>
              <a:rPr lang="de-DE" altLang="de-DE" dirty="0" smtClean="0">
                <a:solidFill>
                  <a:srgbClr val="C00000"/>
                </a:solidFill>
                <a:cs typeface="Aharoni" pitchFamily="2" charset="-79"/>
              </a:rPr>
              <a:t>e</a:t>
            </a:r>
          </a:p>
          <a:p>
            <a:pPr eaLnBrk="1" hangingPunct="1">
              <a:spcBef>
                <a:spcPts val="2400"/>
              </a:spcBef>
              <a:buFont typeface="Wingdings" pitchFamily="2" charset="2"/>
              <a:buChar char="Ø"/>
            </a:pPr>
            <a:r>
              <a:rPr lang="ru-RU" altLang="de-DE" sz="3600" b="1" dirty="0" smtClean="0">
                <a:solidFill>
                  <a:srgbClr val="C00000"/>
                </a:solidFill>
                <a:cs typeface="Aharoni" pitchFamily="2" charset="-79"/>
              </a:rPr>
              <a:t> Ожесточает агрессора и ведет </a:t>
            </a:r>
            <a:br>
              <a:rPr lang="ru-RU" altLang="de-DE" sz="3600" b="1" dirty="0" smtClean="0">
                <a:solidFill>
                  <a:srgbClr val="C00000"/>
                </a:solidFill>
                <a:cs typeface="Aharoni" pitchFamily="2" charset="-79"/>
              </a:rPr>
            </a:br>
            <a:r>
              <a:rPr lang="ru-RU" altLang="de-DE" sz="3600" b="1" dirty="0" smtClean="0">
                <a:solidFill>
                  <a:srgbClr val="C00000"/>
                </a:solidFill>
                <a:cs typeface="Aharoni" pitchFamily="2" charset="-79"/>
              </a:rPr>
              <a:t>  к  спирали насилия</a:t>
            </a:r>
            <a:r>
              <a:rPr lang="de-DE" altLang="de-DE" sz="3600" b="1" dirty="0" smtClean="0">
                <a:solidFill>
                  <a:srgbClr val="C00000"/>
                </a:solidFill>
                <a:cs typeface="Aharoni" pitchFamily="2" charset="-79"/>
              </a:rPr>
              <a:t>!</a:t>
            </a:r>
          </a:p>
          <a:p>
            <a:pPr eaLnBrk="1" hangingPunct="1"/>
            <a:endParaRPr lang="de-DE" altLang="de-DE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6" name="Picture 2" descr="D:\Reklama\ОтделЗдоровья\мих\2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856"/>
            <a:ext cx="9169140" cy="6876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66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8" y="764705"/>
            <a:ext cx="8229600" cy="64807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C00000"/>
                </a:solidFill>
                <a:effectLst/>
              </a:rPr>
              <a:t>Выберите свой ответ</a:t>
            </a:r>
            <a:endParaRPr lang="de-DE" dirty="0" smtClean="0">
              <a:solidFill>
                <a:srgbClr val="C00000"/>
              </a:solidFill>
              <a:effectLst/>
            </a:endParaRPr>
          </a:p>
        </p:txBody>
      </p:sp>
      <p:sp>
        <p:nvSpPr>
          <p:cNvPr id="87043" name="Textfeld 3"/>
          <p:cNvSpPr txBox="1">
            <a:spLocks noChangeArrowheads="1"/>
          </p:cNvSpPr>
          <p:nvPr/>
        </p:nvSpPr>
        <p:spPr bwMode="auto">
          <a:xfrm>
            <a:off x="0" y="1412776"/>
            <a:ext cx="9144000" cy="1023937"/>
          </a:xfrm>
          <a:prstGeom prst="rect">
            <a:avLst/>
          </a:prstGeom>
          <a:solidFill>
            <a:srgbClr val="CC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rgbClr val="006600"/>
                </a:solidFill>
                <a:latin typeface="Arial" charset="0"/>
              </a:defRPr>
            </a:lvl1pPr>
            <a:lvl2pPr>
              <a:defRPr sz="2800">
                <a:solidFill>
                  <a:srgbClr val="006600"/>
                </a:solidFill>
                <a:latin typeface="Arial" charset="0"/>
              </a:defRPr>
            </a:lvl2pPr>
            <a:lvl3pPr>
              <a:defRPr sz="2400">
                <a:solidFill>
                  <a:srgbClr val="006600"/>
                </a:solidFill>
                <a:latin typeface="Arial" charset="0"/>
              </a:defRPr>
            </a:lvl3pPr>
            <a:lvl4pPr>
              <a:defRPr sz="2000">
                <a:solidFill>
                  <a:srgbClr val="006600"/>
                </a:solidFill>
                <a:latin typeface="Arial" charset="0"/>
              </a:defRPr>
            </a:lvl4pPr>
            <a:lvl5pPr>
              <a:defRPr sz="2000">
                <a:solidFill>
                  <a:srgbClr val="006600"/>
                </a:solidFill>
                <a:latin typeface="Arial" charset="0"/>
              </a:defRPr>
            </a:lvl5pPr>
            <a:lvl6pPr eaLnBrk="0" hangingPunct="0">
              <a:defRPr sz="2000">
                <a:solidFill>
                  <a:srgbClr val="006600"/>
                </a:solidFill>
                <a:latin typeface="Arial" charset="0"/>
              </a:defRPr>
            </a:lvl6pPr>
            <a:lvl7pPr eaLnBrk="0" hangingPunct="0">
              <a:defRPr sz="2000">
                <a:solidFill>
                  <a:srgbClr val="006600"/>
                </a:solidFill>
                <a:latin typeface="Arial" charset="0"/>
              </a:defRPr>
            </a:lvl7pPr>
            <a:lvl8pPr eaLnBrk="0" hangingPunct="0">
              <a:defRPr sz="2000">
                <a:solidFill>
                  <a:srgbClr val="006600"/>
                </a:solidFill>
                <a:latin typeface="Arial" charset="0"/>
              </a:defRPr>
            </a:lvl8pPr>
            <a:lvl9pPr eaLnBrk="0" hangingPunct="0">
              <a:defRPr sz="2000">
                <a:solidFill>
                  <a:srgbClr val="006600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ru-RU" altLang="de-DE" sz="4400" dirty="0" err="1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Ассертивная</a:t>
            </a:r>
            <a:endParaRPr lang="de-DE" altLang="de-DE" sz="4400" dirty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Inhaltsplatzhalter 5"/>
          <p:cNvSpPr>
            <a:spLocks noGrp="1"/>
          </p:cNvSpPr>
          <p:nvPr>
            <p:ph idx="4294967295"/>
          </p:nvPr>
        </p:nvSpPr>
        <p:spPr>
          <a:xfrm>
            <a:off x="457200" y="2420888"/>
            <a:ext cx="8229600" cy="3505572"/>
          </a:xfrm>
        </p:spPr>
        <p:txBody>
          <a:bodyPr/>
          <a:lstStyle/>
          <a:p>
            <a:pPr eaLnBrk="1" hangingPunct="1">
              <a:spcBef>
                <a:spcPts val="1800"/>
              </a:spcBef>
            </a:pPr>
            <a:r>
              <a:rPr lang="ru-RU" altLang="de-DE" dirty="0" smtClean="0">
                <a:solidFill>
                  <a:srgbClr val="CC9900"/>
                </a:solidFill>
                <a:cs typeface="Aharoni" pitchFamily="2" charset="-79"/>
              </a:rPr>
              <a:t>дает уверенность и высказывает свои чувства</a:t>
            </a:r>
            <a:r>
              <a:rPr lang="de-DE" altLang="de-DE" dirty="0" smtClean="0">
                <a:solidFill>
                  <a:srgbClr val="CC9900"/>
                </a:solidFill>
                <a:cs typeface="Aharoni" pitchFamily="2" charset="-79"/>
              </a:rPr>
              <a:t>.</a:t>
            </a:r>
          </a:p>
          <a:p>
            <a:pPr eaLnBrk="1" hangingPunct="1">
              <a:spcBef>
                <a:spcPts val="1800"/>
              </a:spcBef>
            </a:pPr>
            <a:r>
              <a:rPr lang="ru-RU" altLang="de-DE" dirty="0" smtClean="0">
                <a:solidFill>
                  <a:srgbClr val="CC9900"/>
                </a:solidFill>
                <a:cs typeface="Aharoni" pitchFamily="2" charset="-79"/>
              </a:rPr>
              <a:t>положительная (не доминирует)</a:t>
            </a:r>
            <a:r>
              <a:rPr lang="de-DE" altLang="de-DE" dirty="0" smtClean="0">
                <a:solidFill>
                  <a:srgbClr val="CC9900"/>
                </a:solidFill>
                <a:cs typeface="Aharoni" pitchFamily="2" charset="-79"/>
              </a:rPr>
              <a:t> </a:t>
            </a:r>
          </a:p>
          <a:p>
            <a:pPr eaLnBrk="1" hangingPunct="1">
              <a:spcBef>
                <a:spcPts val="1800"/>
              </a:spcBef>
            </a:pPr>
            <a:r>
              <a:rPr lang="ru-RU" altLang="de-DE" dirty="0" smtClean="0">
                <a:solidFill>
                  <a:srgbClr val="CC9900"/>
                </a:solidFill>
                <a:cs typeface="Aharoni" pitchFamily="2" charset="-79"/>
              </a:rPr>
              <a:t>ставит границы </a:t>
            </a:r>
            <a:r>
              <a:rPr lang="de-DE" altLang="de-DE" dirty="0" smtClean="0">
                <a:solidFill>
                  <a:srgbClr val="CC9900"/>
                </a:solidFill>
                <a:cs typeface="Aharoni" pitchFamily="2" charset="-79"/>
              </a:rPr>
              <a:t>(</a:t>
            </a:r>
            <a:r>
              <a:rPr lang="ru-RU" altLang="de-DE" dirty="0" smtClean="0">
                <a:solidFill>
                  <a:srgbClr val="CC9900"/>
                </a:solidFill>
                <a:cs typeface="Aharoni" pitchFamily="2" charset="-79"/>
              </a:rPr>
              <a:t>не подчиняется</a:t>
            </a:r>
            <a:r>
              <a:rPr lang="de-DE" altLang="de-DE" dirty="0" smtClean="0">
                <a:solidFill>
                  <a:srgbClr val="CC9900"/>
                </a:solidFill>
                <a:cs typeface="Aharoni" pitchFamily="2" charset="-79"/>
              </a:rPr>
              <a:t>).</a:t>
            </a:r>
          </a:p>
          <a:p>
            <a:pPr eaLnBrk="1" hangingPunct="1">
              <a:spcBef>
                <a:spcPts val="1800"/>
              </a:spcBef>
              <a:buFont typeface="Wingdings" pitchFamily="2" charset="2"/>
              <a:buChar char="Ø"/>
            </a:pPr>
            <a:r>
              <a:rPr lang="ru-RU" altLang="de-DE" sz="3600" b="1" dirty="0" smtClean="0">
                <a:solidFill>
                  <a:srgbClr val="CC9900"/>
                </a:solidFill>
                <a:cs typeface="Aharoni" pitchFamily="2" charset="-79"/>
              </a:rPr>
              <a:t> Дает возможность изменить поведение</a:t>
            </a:r>
            <a:r>
              <a:rPr lang="de-DE" altLang="de-DE" sz="3600" b="1" dirty="0" smtClean="0">
                <a:solidFill>
                  <a:srgbClr val="CC9900"/>
                </a:solidFill>
                <a:cs typeface="Aharoni" pitchFamily="2" charset="-79"/>
              </a:rPr>
              <a:t>!</a:t>
            </a:r>
          </a:p>
          <a:p>
            <a:pPr eaLnBrk="1" hangingPunct="1"/>
            <a:endParaRPr lang="de-DE" altLang="de-DE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Picture 2" descr="D:\Reklama\ОтделЗдоровья\мих\2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39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92696"/>
            <a:ext cx="8229600" cy="7651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C00000"/>
                </a:solidFill>
                <a:effectLst/>
              </a:rPr>
              <a:t>Насколько вы раздражительны?</a:t>
            </a:r>
            <a:endParaRPr lang="de-DE" dirty="0" smtClean="0">
              <a:solidFill>
                <a:srgbClr val="C00000"/>
              </a:solidFill>
              <a:effectLst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500563" y="2838450"/>
            <a:ext cx="4038600" cy="11811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altLang="de-DE" sz="3600" dirty="0" smtClean="0">
                <a:solidFill>
                  <a:srgbClr val="000099"/>
                </a:solidFill>
              </a:rPr>
              <a:t>Заполните анкету</a:t>
            </a:r>
            <a:endParaRPr lang="de-DE" altLang="de-DE" sz="3600" dirty="0" smtClean="0">
              <a:solidFill>
                <a:srgbClr val="000099"/>
              </a:solidFill>
            </a:endParaRPr>
          </a:p>
        </p:txBody>
      </p:sp>
      <p:pic>
        <p:nvPicPr>
          <p:cNvPr id="17412" name="Picture 4" descr="HAARZIEH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188" y="1639758"/>
            <a:ext cx="3384748" cy="4133980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765175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C00000"/>
                </a:solidFill>
                <a:effectLst/>
              </a:rPr>
              <a:t>Выберите свой ответ</a:t>
            </a:r>
            <a:endParaRPr lang="de-DE" dirty="0" smtClean="0">
              <a:solidFill>
                <a:srgbClr val="C00000"/>
              </a:solidFill>
              <a:effectLst/>
            </a:endParaRPr>
          </a:p>
        </p:txBody>
      </p:sp>
      <p:graphicFrame>
        <p:nvGraphicFramePr>
          <p:cNvPr id="1451057" name="Group 49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467263629"/>
              </p:ext>
            </p:extLst>
          </p:nvPr>
        </p:nvGraphicFramePr>
        <p:xfrm>
          <a:off x="179511" y="981075"/>
          <a:ext cx="8784978" cy="5689413"/>
        </p:xfrm>
        <a:graphic>
          <a:graphicData uri="http://schemas.openxmlformats.org/drawingml/2006/table">
            <a:tbl>
              <a:tblPr/>
              <a:tblGrid>
                <a:gridCol w="2928326"/>
                <a:gridCol w="2928326"/>
                <a:gridCol w="2928326"/>
              </a:tblGrid>
              <a:tr h="5915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пассивная</a:t>
                      </a:r>
                      <a:endParaRPr kumimoji="0" lang="de-DE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ассертивная</a:t>
                      </a:r>
                      <a:endParaRPr kumimoji="0" lang="de-DE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агрессивная</a:t>
                      </a:r>
                      <a:endParaRPr kumimoji="0" lang="de-DE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</a:tr>
              <a:tr h="458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игнорировать</a:t>
                      </a: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9900"/>
                          </a:solidFill>
                          <a:effectLst/>
                          <a:latin typeface="Arial" charset="0"/>
                        </a:rPr>
                        <a:t>противостоять</a:t>
                      </a:r>
                      <a:endParaRPr kumimoji="0" lang="de-DE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9900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атака</a:t>
                      </a: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надеяться на исправление </a:t>
                      </a: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9900"/>
                          </a:solidFill>
                          <a:effectLst/>
                          <a:latin typeface="Arial" charset="0"/>
                        </a:rPr>
                        <a:t>проявить инициативу</a:t>
                      </a:r>
                      <a:endParaRPr kumimoji="0" lang="de-DE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9900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нагнетание</a:t>
                      </a: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быть вежливым</a:t>
                      </a: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9900"/>
                          </a:solidFill>
                          <a:effectLst/>
                          <a:latin typeface="Arial" charset="0"/>
                        </a:rPr>
                        <a:t>быть честным</a:t>
                      </a:r>
                      <a:endParaRPr kumimoji="0" lang="de-DE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9900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вербальная агрессия</a:t>
                      </a: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4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отступать</a:t>
                      </a: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9900"/>
                          </a:solidFill>
                          <a:effectLst/>
                          <a:latin typeface="Arial" charset="0"/>
                        </a:rPr>
                        <a:t>отдалиться на время</a:t>
                      </a:r>
                      <a:endParaRPr kumimoji="0" lang="de-DE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9900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критика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4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подстроиться</a:t>
                      </a: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9900"/>
                          </a:solidFill>
                          <a:effectLst/>
                          <a:latin typeface="Arial" charset="0"/>
                        </a:rPr>
                        <a:t>высказать чувства</a:t>
                      </a:r>
                      <a:endParaRPr kumimoji="0" lang="de-DE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9900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спор</a:t>
                      </a: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9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избегать</a:t>
                      </a: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9900"/>
                          </a:solidFill>
                          <a:effectLst/>
                          <a:latin typeface="Arial" charset="0"/>
                        </a:rPr>
                        <a:t>поставить границы</a:t>
                      </a:r>
                      <a:endParaRPr kumimoji="0" lang="de-DE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9900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борьба за власть</a:t>
                      </a: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сплетничать</a:t>
                      </a: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9900"/>
                          </a:solidFill>
                          <a:effectLst/>
                          <a:latin typeface="Arial" charset="0"/>
                        </a:rPr>
                        <a:t>говорить с соперником</a:t>
                      </a:r>
                      <a:endParaRPr kumimoji="0" lang="de-DE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9900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контроль</a:t>
                      </a: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9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самоотречение</a:t>
                      </a: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9900"/>
                          </a:solidFill>
                          <a:effectLst/>
                          <a:latin typeface="Arial" charset="0"/>
                        </a:rPr>
                        <a:t>взаимность</a:t>
                      </a:r>
                      <a:endParaRPr kumimoji="0" lang="de-DE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9900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непринятие</a:t>
                      </a: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самообвинение</a:t>
                      </a: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9900"/>
                          </a:solidFill>
                          <a:effectLst/>
                          <a:latin typeface="Arial" charset="0"/>
                        </a:rPr>
                        <a:t>уступчивость</a:t>
                      </a:r>
                      <a:endParaRPr kumimoji="0" lang="de-DE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9900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причинить боль</a:t>
                      </a: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0" name="Picture 2" descr="D:\Reklama\ОтделЗдоровья\мих\2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984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92696"/>
            <a:ext cx="9144000" cy="7651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Уменьшить гнев</a:t>
            </a:r>
            <a:r>
              <a:rPr lang="de-CH" dirty="0" smtClean="0"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–</a:t>
            </a:r>
            <a:r>
              <a:rPr lang="ru-RU" dirty="0" smtClean="0"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dirty="0" err="1" smtClean="0"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ассертивное</a:t>
            </a:r>
            <a:r>
              <a:rPr lang="ru-RU" dirty="0" smtClean="0"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поведение</a:t>
            </a:r>
            <a:endParaRPr lang="de-DE" dirty="0" smtClean="0">
              <a:solidFill>
                <a:srgbClr val="C000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998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776"/>
            <a:ext cx="8229600" cy="4641379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2800" dirty="0" smtClean="0"/>
              <a:t>1.Научитесь </a:t>
            </a:r>
            <a:r>
              <a:rPr lang="ru-RU" sz="2800" dirty="0"/>
              <a:t>говорить « нет».</a:t>
            </a:r>
          </a:p>
          <a:p>
            <a:pPr marL="0" indent="0">
              <a:buFontTx/>
              <a:buNone/>
              <a:defRPr/>
            </a:pPr>
            <a:r>
              <a:rPr lang="ru-RU" sz="2800" dirty="0" smtClean="0"/>
              <a:t>2.</a:t>
            </a:r>
            <a:r>
              <a:rPr lang="en-US" sz="2800" dirty="0" smtClean="0"/>
              <a:t> </a:t>
            </a:r>
            <a:r>
              <a:rPr lang="ru-RU" sz="2800" dirty="0" smtClean="0"/>
              <a:t>Делайте </a:t>
            </a:r>
            <a:r>
              <a:rPr lang="ru-RU" sz="2800" dirty="0"/>
              <a:t>то, что считаете правильным, даже если  другие это не поддерживают.</a:t>
            </a:r>
          </a:p>
          <a:p>
            <a:pPr marL="0" indent="0">
              <a:buFontTx/>
              <a:buNone/>
              <a:defRPr/>
            </a:pPr>
            <a:r>
              <a:rPr lang="ru-RU" sz="2800" dirty="0" smtClean="0"/>
              <a:t>3.Признавайте</a:t>
            </a:r>
            <a:r>
              <a:rPr lang="ru-RU" sz="2800" dirty="0"/>
              <a:t>, когда вы переходите рамки дозволенного,  и   попросите о помощи, если это необходимо.</a:t>
            </a:r>
          </a:p>
          <a:p>
            <a:pPr marL="0" indent="0">
              <a:buFontTx/>
              <a:buNone/>
              <a:defRPr/>
            </a:pPr>
            <a:r>
              <a:rPr lang="ru-RU" sz="2800" dirty="0" smtClean="0"/>
              <a:t>4. Обговаривайте </a:t>
            </a:r>
            <a:r>
              <a:rPr lang="ru-RU" sz="2800" dirty="0"/>
              <a:t>проблемы, если они возникают</a:t>
            </a:r>
            <a:r>
              <a:rPr lang="ru-RU" sz="2800" dirty="0" smtClean="0"/>
              <a:t>.</a:t>
            </a:r>
            <a:endParaRPr lang="ru-RU" sz="2800" dirty="0"/>
          </a:p>
          <a:p>
            <a:pPr marL="514350" indent="-514350">
              <a:buFontTx/>
              <a:buAutoNum type="arabicPeriod" startAt="5"/>
              <a:defRPr/>
            </a:pPr>
            <a:r>
              <a:rPr lang="ru-RU" sz="2800" dirty="0" smtClean="0"/>
              <a:t>Обращайте </a:t>
            </a:r>
            <a:r>
              <a:rPr lang="ru-RU" sz="2800" dirty="0"/>
              <a:t>внимание на последствия</a:t>
            </a:r>
            <a:r>
              <a:rPr lang="ru-RU" sz="2800" dirty="0" smtClean="0"/>
              <a:t>.</a:t>
            </a:r>
            <a:endParaRPr lang="ru-RU" sz="2800" dirty="0"/>
          </a:p>
          <a:p>
            <a:pPr marL="0" indent="0">
              <a:buFontTx/>
              <a:buNone/>
              <a:defRPr/>
            </a:pPr>
            <a:r>
              <a:rPr lang="ru-RU" sz="2800" dirty="0" smtClean="0"/>
              <a:t>6.   Выражайтесь </a:t>
            </a:r>
            <a:r>
              <a:rPr lang="ru-RU" sz="2800" dirty="0"/>
              <a:t>как можно </a:t>
            </a:r>
            <a:r>
              <a:rPr lang="ru-RU" sz="2800" dirty="0" smtClean="0"/>
              <a:t>понятнее.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840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4" name="Picture 2" descr="D:\Reklama\ОтделЗдоровья\мих\2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024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92696"/>
            <a:ext cx="8229600" cy="7651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C00000"/>
                </a:solidFill>
                <a:effectLst/>
              </a:rPr>
              <a:t>Выражение конструктивного гнева</a:t>
            </a:r>
            <a:endParaRPr lang="de-DE" dirty="0" smtClean="0">
              <a:solidFill>
                <a:srgbClr val="C00000"/>
              </a:solidFill>
              <a:effectLst/>
            </a:endParaRPr>
          </a:p>
        </p:txBody>
      </p:sp>
      <p:sp>
        <p:nvSpPr>
          <p:cNvPr id="1002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spcBef>
                <a:spcPts val="2400"/>
              </a:spcBef>
              <a:buFontTx/>
              <a:buAutoNum type="arabicPeriod"/>
            </a:pPr>
            <a:r>
              <a:rPr lang="ru-RU" altLang="de-DE" dirty="0" smtClean="0">
                <a:solidFill>
                  <a:srgbClr val="000099"/>
                </a:solidFill>
                <a:cs typeface="Arial" charset="0"/>
              </a:rPr>
              <a:t>Решите, что вы хотите выразить</a:t>
            </a:r>
            <a:r>
              <a:rPr lang="de-DE" altLang="de-DE" dirty="0" smtClean="0">
                <a:solidFill>
                  <a:srgbClr val="000099"/>
                </a:solidFill>
                <a:cs typeface="Arial" charset="0"/>
              </a:rPr>
              <a:t>.</a:t>
            </a:r>
            <a:endParaRPr lang="de-DE" altLang="de-DE" dirty="0" smtClean="0">
              <a:solidFill>
                <a:srgbClr val="000099"/>
              </a:solidFill>
              <a:cs typeface="Times New Roman" pitchFamily="18" charset="0"/>
            </a:endParaRPr>
          </a:p>
          <a:p>
            <a:pPr marL="609600" indent="-609600" eaLnBrk="1" hangingPunct="1">
              <a:spcBef>
                <a:spcPts val="2400"/>
              </a:spcBef>
              <a:buFontTx/>
              <a:buAutoNum type="arabicPeriod"/>
            </a:pPr>
            <a:r>
              <a:rPr lang="ru-RU" altLang="de-DE" dirty="0" smtClean="0">
                <a:solidFill>
                  <a:srgbClr val="000099"/>
                </a:solidFill>
                <a:cs typeface="Arial" charset="0"/>
              </a:rPr>
              <a:t>Подумайте, как вы хотите выразить.</a:t>
            </a:r>
            <a:endParaRPr lang="de-DE" altLang="de-DE" dirty="0" smtClean="0">
              <a:solidFill>
                <a:srgbClr val="000099"/>
              </a:solidFill>
              <a:cs typeface="Times New Roman" pitchFamily="18" charset="0"/>
            </a:endParaRPr>
          </a:p>
          <a:p>
            <a:pPr marL="609600" indent="-609600" eaLnBrk="1" hangingPunct="1">
              <a:spcBef>
                <a:spcPts val="2400"/>
              </a:spcBef>
              <a:buFontTx/>
              <a:buAutoNum type="arabicPeriod"/>
            </a:pPr>
            <a:r>
              <a:rPr lang="ru-RU" altLang="de-DE" dirty="0" smtClean="0">
                <a:solidFill>
                  <a:srgbClr val="000099"/>
                </a:solidFill>
                <a:cs typeface="Arial" charset="0"/>
              </a:rPr>
              <a:t>Выразите задуманное просто и конкретно</a:t>
            </a:r>
            <a:r>
              <a:rPr lang="de-DE" altLang="de-DE" dirty="0" smtClean="0">
                <a:solidFill>
                  <a:srgbClr val="000099"/>
                </a:solidFill>
                <a:cs typeface="Arial" charset="0"/>
              </a:rPr>
              <a:t>.</a:t>
            </a:r>
            <a:endParaRPr lang="de-DE" altLang="de-DE" dirty="0" smtClean="0">
              <a:solidFill>
                <a:srgbClr val="000099"/>
              </a:solidFill>
              <a:cs typeface="Times New Roman" pitchFamily="18" charset="0"/>
            </a:endParaRPr>
          </a:p>
          <a:p>
            <a:pPr marL="609600" indent="-609600" eaLnBrk="1" hangingPunct="1">
              <a:spcBef>
                <a:spcPts val="2400"/>
              </a:spcBef>
              <a:buFontTx/>
              <a:buAutoNum type="arabicPeriod"/>
            </a:pPr>
            <a:r>
              <a:rPr lang="ru-RU" altLang="de-DE" dirty="0" smtClean="0">
                <a:solidFill>
                  <a:srgbClr val="000099"/>
                </a:solidFill>
                <a:cs typeface="Arial" charset="0"/>
              </a:rPr>
              <a:t>Найдите общие цели</a:t>
            </a:r>
            <a:r>
              <a:rPr lang="de-DE" altLang="de-DE" dirty="0" smtClean="0">
                <a:solidFill>
                  <a:srgbClr val="000099"/>
                </a:solidFill>
                <a:cs typeface="Arial" charset="0"/>
              </a:rPr>
              <a:t>.</a:t>
            </a:r>
            <a:endParaRPr lang="de-DE" altLang="de-DE" dirty="0" smtClean="0">
              <a:solidFill>
                <a:srgbClr val="000099"/>
              </a:solidFill>
              <a:cs typeface="Times New Roman" pitchFamily="18" charset="0"/>
            </a:endParaRPr>
          </a:p>
          <a:p>
            <a:pPr marL="609600" indent="-609600" eaLnBrk="1" hangingPunct="1">
              <a:spcBef>
                <a:spcPts val="2400"/>
              </a:spcBef>
              <a:buFontTx/>
              <a:buAutoNum type="arabicPeriod"/>
            </a:pPr>
            <a:r>
              <a:rPr lang="ru-RU" altLang="de-DE" dirty="0" smtClean="0">
                <a:solidFill>
                  <a:srgbClr val="000099"/>
                </a:solidFill>
                <a:cs typeface="Arial" charset="0"/>
              </a:rPr>
              <a:t>Простите</a:t>
            </a:r>
            <a:r>
              <a:rPr lang="de-DE" altLang="de-DE" dirty="0" smtClean="0">
                <a:solidFill>
                  <a:srgbClr val="000099"/>
                </a:solidFill>
                <a:cs typeface="Arial" charset="0"/>
              </a:rPr>
              <a:t>.</a:t>
            </a:r>
            <a:endParaRPr lang="de-DE" altLang="de-DE" dirty="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2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2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2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2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24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2499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2" descr="D:\Reklama\ОтделЗдоровья\мих\2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2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6422" y="1166018"/>
            <a:ext cx="8229600" cy="4525963"/>
          </a:xfrm>
        </p:spPr>
        <p:txBody>
          <a:bodyPr/>
          <a:lstStyle/>
          <a:p>
            <a:pPr marL="0" indent="0" algn="ctr" eaLnBrk="1" hangingPunct="1">
              <a:buFontTx/>
              <a:buNone/>
              <a:defRPr/>
            </a:pPr>
            <a:r>
              <a:rPr lang="ru-RU" altLang="de-DE" dirty="0" smtClean="0">
                <a:solidFill>
                  <a:srgbClr val="000099"/>
                </a:solidFill>
              </a:rPr>
              <a:t>Прощение – это процесс…</a:t>
            </a:r>
            <a:endParaRPr lang="de-CH" altLang="de-DE" dirty="0" smtClean="0">
              <a:solidFill>
                <a:srgbClr val="000099"/>
              </a:solidFill>
            </a:endParaRPr>
          </a:p>
          <a:p>
            <a:pPr marL="0" indent="0" eaLnBrk="1" hangingPunct="1">
              <a:buFontTx/>
              <a:buNone/>
              <a:defRPr/>
            </a:pP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в котором мы анализируем ошибки </a:t>
            </a:r>
            <a:r>
              <a:rPr lang="ru-RU" b="1" i="1" dirty="0">
                <a:solidFill>
                  <a:srgbClr val="FF0000"/>
                </a:solidFill>
              </a:rPr>
              <a:t>прошлого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, обдумываем возможности, как не допустить их повторения в </a:t>
            </a:r>
            <a:r>
              <a:rPr lang="ru-RU" b="1" i="1" dirty="0">
                <a:solidFill>
                  <a:srgbClr val="FF0000"/>
                </a:solidFill>
              </a:rPr>
              <a:t>настоящем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, с целью формирования наших правильных поступков в </a:t>
            </a:r>
            <a:r>
              <a:rPr lang="ru-RU" b="1" i="1" dirty="0">
                <a:solidFill>
                  <a:srgbClr val="FF0000"/>
                </a:solidFill>
              </a:rPr>
              <a:t>будущем</a:t>
            </a:r>
            <a:r>
              <a:rPr lang="ru-RU" b="1" i="1" dirty="0"/>
              <a:t>.</a:t>
            </a:r>
            <a:endParaRPr lang="de-CH" altLang="de-DE" dirty="0" smtClean="0">
              <a:solidFill>
                <a:srgbClr val="000099"/>
              </a:solidFill>
            </a:endParaRPr>
          </a:p>
          <a:p>
            <a:pPr marL="0" indent="0" eaLnBrk="1" hangingPunct="1">
              <a:buFontTx/>
              <a:buNone/>
              <a:defRPr/>
            </a:pPr>
            <a:endParaRPr lang="de-DE" altLang="de-DE" dirty="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2" name="Picture 2" descr="D:\Reklama\ОтделЗдоровья\мих\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506"/>
            <a:ext cx="9144675" cy="6858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340768"/>
            <a:ext cx="3898900" cy="4525963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altLang="de-DE" dirty="0" smtClean="0">
                <a:solidFill>
                  <a:srgbClr val="000099"/>
                </a:solidFill>
              </a:rPr>
              <a:t>Выразить свои гнев и боль таким образом, что высказанное положительно повлияет на соперника.</a:t>
            </a:r>
            <a:endParaRPr lang="de-DE" altLang="de-DE" dirty="0" smtClean="0">
              <a:solidFill>
                <a:srgbClr val="000099"/>
              </a:solidFill>
            </a:endParaRPr>
          </a:p>
        </p:txBody>
      </p:sp>
      <p:pic>
        <p:nvPicPr>
          <p:cNvPr id="105476" name="Picture 4" descr="spucki_gros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544638"/>
            <a:ext cx="4535487" cy="375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0693" name="AutoShape 5"/>
          <p:cNvSpPr>
            <a:spLocks noChangeArrowheads="1"/>
          </p:cNvSpPr>
          <p:nvPr/>
        </p:nvSpPr>
        <p:spPr bwMode="auto">
          <a:xfrm>
            <a:off x="6227763" y="2852738"/>
            <a:ext cx="1152525" cy="1152525"/>
          </a:xfrm>
          <a:prstGeom prst="irregularSeal2">
            <a:avLst/>
          </a:prstGeom>
          <a:gradFill rotWithShape="1">
            <a:gsLst>
              <a:gs pos="0">
                <a:srgbClr val="0066FF"/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endParaRPr lang="de-CH" altLang="de-DE"/>
          </a:p>
        </p:txBody>
      </p:sp>
      <p:sp>
        <p:nvSpPr>
          <p:cNvPr id="2" name="Прямоугольник 1"/>
          <p:cNvSpPr/>
          <p:nvPr/>
        </p:nvSpPr>
        <p:spPr>
          <a:xfrm>
            <a:off x="1475656" y="764704"/>
            <a:ext cx="67687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 eaLnBrk="1" hangingPunct="1">
              <a:buFontTx/>
              <a:buNone/>
            </a:pPr>
            <a:r>
              <a:rPr lang="ru-RU" altLang="de-DE" sz="2800" b="1" dirty="0">
                <a:solidFill>
                  <a:srgbClr val="C00000"/>
                </a:solidFill>
              </a:rPr>
              <a:t>Прощения дает возможность</a:t>
            </a:r>
            <a:r>
              <a:rPr lang="de-CH" altLang="de-DE" sz="2800" b="1" dirty="0">
                <a:solidFill>
                  <a:srgbClr val="C00000"/>
                </a:solidFill>
              </a:rPr>
              <a:t> …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0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1010693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3.01874E-6 L 2.77778E-6 0.57715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10106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884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3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0106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0106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0106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0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0693" grpId="0" animBg="1"/>
      <p:bldP spid="1010693" grpId="1" animBg="1"/>
      <p:bldP spid="1010693" grpId="2" animBg="1"/>
      <p:bldP spid="1010693" grpId="3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386" name="Picture 2" descr="D:\Reklama\ОтделЗдоровья\мих\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"/>
            <a:ext cx="9144000" cy="6857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127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4430"/>
            <a:ext cx="8229600" cy="7651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C00000"/>
                </a:solidFill>
                <a:effectLst/>
              </a:rPr>
              <a:t>Непрощение</a:t>
            </a:r>
            <a:r>
              <a:rPr lang="de-CH" dirty="0" smtClean="0">
                <a:solidFill>
                  <a:srgbClr val="C00000"/>
                </a:solidFill>
                <a:effectLst/>
              </a:rPr>
              <a:t> </a:t>
            </a:r>
          </a:p>
        </p:txBody>
      </p:sp>
      <p:sp>
        <p:nvSpPr>
          <p:cNvPr id="1012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248" y="1988840"/>
            <a:ext cx="7859216" cy="3810298"/>
          </a:xfrm>
        </p:spPr>
        <p:txBody>
          <a:bodyPr/>
          <a:lstStyle/>
          <a:p>
            <a:pPr eaLnBrk="1" hangingPunct="1">
              <a:spcBef>
                <a:spcPts val="1200"/>
              </a:spcBef>
              <a:defRPr/>
            </a:pPr>
            <a:r>
              <a:rPr lang="ru-RU" altLang="de-DE" dirty="0">
                <a:solidFill>
                  <a:schemeClr val="accent2">
                    <a:lumMod val="75000"/>
                  </a:schemeClr>
                </a:solidFill>
                <a:cs typeface="Arial" panose="020B0604020202020204" pitchFamily="34" charset="0"/>
              </a:rPr>
              <a:t>э</a:t>
            </a:r>
            <a:r>
              <a:rPr lang="ru-RU" altLang="de-DE" dirty="0" smtClean="0">
                <a:solidFill>
                  <a:schemeClr val="accent2">
                    <a:lumMod val="75000"/>
                  </a:schemeClr>
                </a:solidFill>
                <a:cs typeface="Arial" panose="020B0604020202020204" pitchFamily="34" charset="0"/>
              </a:rPr>
              <a:t>моционального расстройства</a:t>
            </a:r>
            <a:endParaRPr lang="de-DE" altLang="de-DE" dirty="0" smtClean="0">
              <a:solidFill>
                <a:schemeClr val="accent2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pPr>
              <a:spcBef>
                <a:spcPts val="1200"/>
              </a:spcBef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испорченных отношений;</a:t>
            </a:r>
          </a:p>
          <a:p>
            <a:pPr>
              <a:spcBef>
                <a:spcPts val="1200"/>
              </a:spcBef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 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проблем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со здоровьем;</a:t>
            </a:r>
          </a:p>
          <a:p>
            <a:pPr>
              <a:spcBef>
                <a:spcPts val="1200"/>
              </a:spcBef>
              <a:defRPr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заниженной самооценки;</a:t>
            </a:r>
          </a:p>
          <a:p>
            <a:pPr>
              <a:spcBef>
                <a:spcPts val="1200"/>
              </a:spcBef>
              <a:defRPr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</a:rPr>
              <a:t>нереализации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поставленных целей;</a:t>
            </a:r>
          </a:p>
          <a:p>
            <a:pPr>
              <a:spcBef>
                <a:spcPts val="1200"/>
              </a:spcBef>
              <a:defRPr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депрессии и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отчаяния</a:t>
            </a:r>
            <a:endParaRPr lang="de-DE" altLang="de-DE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7524" name="Text Box 4"/>
          <p:cNvSpPr txBox="1">
            <a:spLocks noChangeArrowheads="1"/>
          </p:cNvSpPr>
          <p:nvPr/>
        </p:nvSpPr>
        <p:spPr bwMode="auto">
          <a:xfrm>
            <a:off x="2858616" y="1260624"/>
            <a:ext cx="3657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rgbClr val="006600"/>
                </a:solidFill>
                <a:latin typeface="Arial" charset="0"/>
              </a:defRPr>
            </a:lvl1pPr>
            <a:lvl2pPr>
              <a:defRPr sz="2800">
                <a:solidFill>
                  <a:srgbClr val="006600"/>
                </a:solidFill>
                <a:latin typeface="Arial" charset="0"/>
              </a:defRPr>
            </a:lvl2pPr>
            <a:lvl3pPr>
              <a:defRPr sz="2400">
                <a:solidFill>
                  <a:srgbClr val="006600"/>
                </a:solidFill>
                <a:latin typeface="Arial" charset="0"/>
              </a:defRPr>
            </a:lvl3pPr>
            <a:lvl4pPr>
              <a:defRPr sz="2000">
                <a:solidFill>
                  <a:srgbClr val="006600"/>
                </a:solidFill>
                <a:latin typeface="Arial" charset="0"/>
              </a:defRPr>
            </a:lvl4pPr>
            <a:lvl5pPr>
              <a:defRPr sz="2000">
                <a:solidFill>
                  <a:srgbClr val="006600"/>
                </a:solidFill>
                <a:latin typeface="Arial" charset="0"/>
              </a:defRPr>
            </a:lvl5pPr>
            <a:lvl6pPr eaLnBrk="0" hangingPunct="0">
              <a:defRPr sz="2000">
                <a:solidFill>
                  <a:srgbClr val="006600"/>
                </a:solidFill>
                <a:latin typeface="Arial" charset="0"/>
              </a:defRPr>
            </a:lvl6pPr>
            <a:lvl7pPr eaLnBrk="0" hangingPunct="0">
              <a:defRPr sz="2000">
                <a:solidFill>
                  <a:srgbClr val="006600"/>
                </a:solidFill>
                <a:latin typeface="Arial" charset="0"/>
              </a:defRPr>
            </a:lvl7pPr>
            <a:lvl8pPr eaLnBrk="0" hangingPunct="0">
              <a:defRPr sz="2000">
                <a:solidFill>
                  <a:srgbClr val="006600"/>
                </a:solidFill>
                <a:latin typeface="Arial" charset="0"/>
              </a:defRPr>
            </a:lvl8pPr>
            <a:lvl9pPr eaLnBrk="0" hangingPunct="0">
              <a:defRPr sz="20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de-DE" dirty="0">
                <a:solidFill>
                  <a:srgbClr val="000099"/>
                </a:solidFill>
              </a:rPr>
              <a:t>Повышает риск</a:t>
            </a:r>
            <a:r>
              <a:rPr lang="de-CH" altLang="de-DE" dirty="0">
                <a:solidFill>
                  <a:srgbClr val="000099"/>
                </a:solidFill>
              </a:rPr>
              <a:t> …</a:t>
            </a:r>
            <a:endParaRPr lang="de-DE" altLang="de-DE" dirty="0">
              <a:solidFill>
                <a:srgbClr val="000099"/>
              </a:solidFill>
            </a:endParaRPr>
          </a:p>
        </p:txBody>
      </p:sp>
      <p:pic>
        <p:nvPicPr>
          <p:cNvPr id="107525" name="Picture 5" descr="SMTRAUR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164709" y="2499196"/>
            <a:ext cx="1655763" cy="359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2739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89" name="Picture 21" descr="D:\Reklama\ОтделЗдоровья\мих\2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2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14786" name="Rectangle 2"/>
          <p:cNvSpPr>
            <a:spLocks noGrp="1" noChangeArrowheads="1"/>
          </p:cNvSpPr>
          <p:nvPr>
            <p:ph type="title"/>
          </p:nvPr>
        </p:nvSpPr>
        <p:spPr>
          <a:xfrm>
            <a:off x="488282" y="692696"/>
            <a:ext cx="8229600" cy="7651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C00000"/>
                </a:solidFill>
                <a:effectLst/>
              </a:rPr>
              <a:t>Жизненные правила</a:t>
            </a:r>
            <a:endParaRPr lang="de-DE" dirty="0" smtClean="0">
              <a:solidFill>
                <a:srgbClr val="C00000"/>
              </a:solidFill>
              <a:effectLst/>
            </a:endParaRPr>
          </a:p>
        </p:txBody>
      </p:sp>
      <p:sp>
        <p:nvSpPr>
          <p:cNvPr id="10147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77416" y="1484784"/>
            <a:ext cx="4038600" cy="4525963"/>
          </a:xfrm>
        </p:spPr>
        <p:txBody>
          <a:bodyPr/>
          <a:lstStyle/>
          <a:p>
            <a:pPr>
              <a:spcBef>
                <a:spcPts val="2400"/>
              </a:spcBef>
              <a:defRPr/>
            </a:pP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</a:rPr>
              <a:t>Гнев должен быть сигналом к действию, 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</a:rPr>
              <a:t>а 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</a:rPr>
              <a:t>не путем к 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</a:rPr>
              <a:t>самоуничтожени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ю</a:t>
            </a:r>
          </a:p>
          <a:p>
            <a:pPr>
              <a:spcBef>
                <a:spcPts val="2400"/>
              </a:spcBef>
              <a:defRPr/>
            </a:pP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</a:rPr>
              <a:t>Моя жизнь – это результат моего решения.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eaLnBrk="1" hangingPunct="1">
              <a:spcBef>
                <a:spcPts val="2400"/>
              </a:spcBef>
              <a:buFontTx/>
              <a:buNone/>
              <a:defRPr/>
            </a:pPr>
            <a:endParaRPr lang="de-CH" altLang="de-DE" sz="2800" dirty="0" smtClean="0">
              <a:solidFill>
                <a:srgbClr val="000099"/>
              </a:solidFill>
            </a:endParaRPr>
          </a:p>
          <a:p>
            <a:pPr eaLnBrk="1" hangingPunct="1">
              <a:spcBef>
                <a:spcPts val="2400"/>
              </a:spcBef>
              <a:buFontTx/>
              <a:buNone/>
              <a:defRPr/>
            </a:pPr>
            <a:endParaRPr lang="de-CH" altLang="de-DE" sz="2800" dirty="0" smtClean="0">
              <a:solidFill>
                <a:srgbClr val="000099"/>
              </a:solidFill>
            </a:endParaRPr>
          </a:p>
          <a:p>
            <a:pPr marL="0" indent="0" eaLnBrk="1" hangingPunct="1">
              <a:spcBef>
                <a:spcPts val="2400"/>
              </a:spcBef>
              <a:buFontTx/>
              <a:buNone/>
              <a:defRPr/>
            </a:pPr>
            <a:endParaRPr lang="de-DE" altLang="de-DE" sz="2800" dirty="0" smtClean="0">
              <a:solidFill>
                <a:srgbClr val="000099"/>
              </a:solidFill>
            </a:endParaRPr>
          </a:p>
        </p:txBody>
      </p:sp>
      <p:graphicFrame>
        <p:nvGraphicFramePr>
          <p:cNvPr id="109572" name="Object 4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298893498"/>
              </p:ext>
            </p:extLst>
          </p:nvPr>
        </p:nvGraphicFramePr>
        <p:xfrm>
          <a:off x="5004048" y="1484784"/>
          <a:ext cx="2905125" cy="452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94" name="Image" r:id="rId5" imgW="6006349" imgH="9358730" progId="Photoshop.Image.7">
                  <p:embed/>
                </p:oleObj>
              </mc:Choice>
              <mc:Fallback>
                <p:oleObj name="Image" r:id="rId5" imgW="6006349" imgH="9358730" progId="Photoshop.Image.7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048" y="1484784"/>
                        <a:ext cx="2905125" cy="4525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 cap="flat" cmpd="sng" algn="ctr">
                            <a:solidFill>
                              <a:srgbClr val="FF0000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4787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410" name="Picture 2" descr="D:\Reklama\ОтделЗдоровья\мих\2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188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199" y="700477"/>
            <a:ext cx="8229600" cy="64029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C00000"/>
                </a:solidFill>
                <a:effectLst/>
              </a:rPr>
              <a:t>Домашнее задание</a:t>
            </a:r>
            <a:endParaRPr lang="de-DE" dirty="0" smtClean="0">
              <a:solidFill>
                <a:srgbClr val="C00000"/>
              </a:solidFill>
              <a:effectLst/>
            </a:endParaRPr>
          </a:p>
        </p:txBody>
      </p:sp>
      <p:sp>
        <p:nvSpPr>
          <p:cNvPr id="1018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351309"/>
            <a:ext cx="8229600" cy="4525963"/>
          </a:xfrm>
        </p:spPr>
        <p:txBody>
          <a:bodyPr/>
          <a:lstStyle/>
          <a:p>
            <a:pPr marL="0" indent="0">
              <a:spcBef>
                <a:spcPts val="600"/>
              </a:spcBef>
              <a:buFontTx/>
              <a:buNone/>
              <a:defRPr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cs typeface="Arial" panose="020B0604020202020204" pitchFamily="34" charset="0"/>
              </a:rPr>
              <a:t>1.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Что 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конкретно меня разозлило</a:t>
            </a:r>
            <a:r>
              <a:rPr lang="de-DE" sz="2800" dirty="0">
                <a:solidFill>
                  <a:schemeClr val="accent2">
                    <a:lumMod val="75000"/>
                  </a:schemeClr>
                </a:solidFill>
              </a:rPr>
              <a:t>?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spcBef>
                <a:spcPts val="600"/>
              </a:spcBef>
              <a:buFontTx/>
              <a:buNone/>
              <a:defRPr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  В 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чем заключается мне нанесенная травма?</a:t>
            </a:r>
          </a:p>
          <a:p>
            <a:pPr marL="0" indent="0">
              <a:spcBef>
                <a:spcPts val="600"/>
              </a:spcBef>
              <a:buFontTx/>
              <a:buNone/>
              <a:defRPr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  Что 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меня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оскорбило?</a:t>
            </a:r>
          </a:p>
          <a:p>
            <a:pPr marL="0" indent="0">
              <a:spcBef>
                <a:spcPts val="600"/>
              </a:spcBef>
              <a:buFontTx/>
              <a:buNone/>
              <a:defRPr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2.Что 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не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так?</a:t>
            </a:r>
          </a:p>
          <a:p>
            <a:pPr marL="0" indent="0">
              <a:spcBef>
                <a:spcPts val="600"/>
              </a:spcBef>
              <a:buFontTx/>
              <a:buNone/>
              <a:defRPr/>
            </a:pPr>
            <a:r>
              <a:rPr lang="ru-RU" altLang="de-DE" sz="2800" dirty="0" smtClean="0">
                <a:solidFill>
                  <a:schemeClr val="accent2">
                    <a:lumMod val="75000"/>
                  </a:schemeClr>
                </a:solidFill>
              </a:rPr>
              <a:t>3. 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 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Как 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я отреагировал?</a:t>
            </a:r>
          </a:p>
          <a:p>
            <a:pPr marL="0" indent="0">
              <a:spcBef>
                <a:spcPts val="600"/>
              </a:spcBef>
              <a:buFontTx/>
              <a:buNone/>
              <a:defRPr/>
            </a:pP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 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  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Агрессивно-</a:t>
            </a:r>
            <a:r>
              <a:rPr lang="ru-RU" sz="2800" dirty="0" err="1">
                <a:solidFill>
                  <a:schemeClr val="accent2">
                    <a:lumMod val="75000"/>
                  </a:schemeClr>
                </a:solidFill>
              </a:rPr>
              <a:t>ассертивно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-пассивно? </a:t>
            </a:r>
          </a:p>
          <a:p>
            <a:pPr marL="0" indent="0">
              <a:spcBef>
                <a:spcPts val="600"/>
              </a:spcBef>
              <a:buFontTx/>
              <a:buNone/>
              <a:defRPr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4.Как 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бы могло выглядеть в данной ситуации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     </a:t>
            </a:r>
            <a:r>
              <a:rPr lang="ru-RU" sz="2800" dirty="0" err="1" smtClean="0">
                <a:solidFill>
                  <a:schemeClr val="accent2">
                    <a:lumMod val="75000"/>
                  </a:schemeClr>
                </a:solidFill>
              </a:rPr>
              <a:t>ассертивное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поведение? </a:t>
            </a:r>
          </a:p>
          <a:p>
            <a:pPr marL="0" indent="0">
              <a:spcBef>
                <a:spcPts val="600"/>
              </a:spcBef>
              <a:buFontTx/>
              <a:buNone/>
              <a:defRPr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5. Как 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бы я  мог выразить свой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гнев</a:t>
            </a:r>
          </a:p>
          <a:p>
            <a:pPr marL="0" indent="0" algn="ctr">
              <a:spcBef>
                <a:spcPts val="600"/>
              </a:spcBef>
              <a:buFontTx/>
              <a:buNone/>
              <a:defRPr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accent2">
                    <a:lumMod val="75000"/>
                  </a:schemeClr>
                </a:solidFill>
              </a:rPr>
              <a:t>ассертивно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?</a:t>
            </a:r>
            <a:endParaRPr lang="de-DE" altLang="de-DE" sz="28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4" descr="RECYCL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1124744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8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8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8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8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8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88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88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88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88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888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4" name="Picture 2" descr="D:\Reklama\ОтделЗдоровья\мих\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39080"/>
            <a:ext cx="9196105" cy="6897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714" name="Picture 4" descr="PH03041I"/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268413"/>
            <a:ext cx="6624638" cy="439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483251" y="692696"/>
            <a:ext cx="8229600" cy="7651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C00000"/>
                </a:solidFill>
                <a:effectLst/>
              </a:rPr>
              <a:t>Для размышления</a:t>
            </a:r>
            <a:endParaRPr lang="de-DE" dirty="0" smtClean="0">
              <a:solidFill>
                <a:srgbClr val="C00000"/>
              </a:solidFill>
              <a:effectLst/>
            </a:endParaRPr>
          </a:p>
        </p:txBody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412875"/>
            <a:ext cx="6553200" cy="4248150"/>
          </a:xfr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0" indent="0" algn="ctr" eaLnBrk="1" hangingPunct="1">
              <a:buFontTx/>
              <a:buNone/>
            </a:pPr>
            <a:endParaRPr lang="de-DE" altLang="de-DE" dirty="0" smtClean="0">
              <a:solidFill>
                <a:srgbClr val="000099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  <a:p>
            <a:pPr marL="0" indent="0" algn="ctr" eaLnBrk="1" hangingPunct="1">
              <a:buFontTx/>
              <a:buNone/>
            </a:pPr>
            <a:endParaRPr lang="de-DE" altLang="de-DE" dirty="0" smtClean="0">
              <a:solidFill>
                <a:srgbClr val="000099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  <a:p>
            <a:pPr marL="0" indent="0" algn="ctr" eaLnBrk="1" hangingPunct="1">
              <a:buFontTx/>
              <a:buNone/>
            </a:pPr>
            <a:endParaRPr lang="de-DE" altLang="de-DE" dirty="0" smtClean="0">
              <a:solidFill>
                <a:srgbClr val="000099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  <a:p>
            <a:pPr marL="0" indent="0" algn="ctr" eaLnBrk="1" hangingPunct="1">
              <a:buFontTx/>
              <a:buNone/>
            </a:pPr>
            <a:endParaRPr lang="de-DE" altLang="de-DE" dirty="0" smtClean="0">
              <a:solidFill>
                <a:srgbClr val="000099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  <a:p>
            <a:pPr marL="0" indent="0" algn="ctr" eaLnBrk="1" hangingPunct="1">
              <a:buFontTx/>
              <a:buNone/>
            </a:pPr>
            <a:r>
              <a:rPr lang="ru-RU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«Гневаясь, не согрешайте». </a:t>
            </a:r>
          </a:p>
          <a:p>
            <a:pPr marL="0" indent="0" algn="ctr" eaLnBrk="1" hangingPunct="1">
              <a:buFontTx/>
              <a:buNone/>
            </a:pPr>
            <a:r>
              <a:rPr lang="ru-RU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(</a:t>
            </a:r>
            <a:r>
              <a:rPr lang="ru-RU" dirty="0" err="1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Пс</a:t>
            </a:r>
            <a:r>
              <a:rPr lang="ru-RU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. 4:5).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58" name="Picture 2" descr="D:\Reklama\ОтделЗдоровья\мих\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762" name="Picture 2" descr="DSC000073"/>
          <p:cNvPicPr>
            <a:picLocks noChangeAspect="1" noChangeArrowheads="1"/>
          </p:cNvPicPr>
          <p:nvPr/>
        </p:nvPicPr>
        <p:blipFill>
          <a:blip r:embed="rId4">
            <a:lum brigh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053"/>
          <a:stretch>
            <a:fillRect/>
          </a:stretch>
        </p:blipFill>
        <p:spPr bwMode="auto">
          <a:xfrm>
            <a:off x="1295616" y="1557339"/>
            <a:ext cx="7020800" cy="388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297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640" y="620688"/>
            <a:ext cx="8229600" cy="7651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C00000"/>
                </a:solidFill>
                <a:effectLst/>
              </a:rPr>
              <a:t>Для размышления</a:t>
            </a:r>
            <a:endParaRPr lang="de-DE" dirty="0" smtClean="0">
              <a:solidFill>
                <a:srgbClr val="C00000"/>
              </a:solidFill>
              <a:effectLst/>
            </a:endParaRPr>
          </a:p>
        </p:txBody>
      </p:sp>
      <p:sp>
        <p:nvSpPr>
          <p:cNvPr id="11776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331640" y="1557337"/>
            <a:ext cx="6984776" cy="3887887"/>
          </a:xfr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0" indent="0" algn="ctr" eaLnBrk="1" hangingPunct="1">
              <a:buFontTx/>
              <a:buNone/>
            </a:pPr>
            <a:endParaRPr lang="de-DE" altLang="de-DE" sz="4800" dirty="0" smtClean="0">
              <a:solidFill>
                <a:srgbClr val="000099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  <a:p>
            <a:pPr marL="0" indent="0" algn="ctr">
              <a:buFontTx/>
              <a:buNone/>
            </a:pPr>
            <a:r>
              <a:rPr lang="ru-RU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«Солнце да не взойдет во гневе вашем».</a:t>
            </a:r>
          </a:p>
          <a:p>
            <a:pPr marL="0" indent="0">
              <a:buFontTx/>
              <a:buNone/>
            </a:pPr>
            <a:r>
              <a:rPr lang="ru-RU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                    </a:t>
            </a:r>
          </a:p>
          <a:p>
            <a:pPr marL="0" indent="0" algn="ctr">
              <a:buFontTx/>
              <a:buNone/>
            </a:pPr>
            <a:r>
              <a:rPr lang="ru-RU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Апостол Павел </a:t>
            </a:r>
            <a:endParaRPr lang="de-DE" altLang="de-DE" sz="1800" dirty="0" smtClean="0">
              <a:solidFill>
                <a:srgbClr val="000099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2" descr="D:\Reklama\ОтделЗдоровья\мих\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0"/>
            <a:ext cx="91995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8" name="Picture 2" descr="HAARZIEH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3075" y="1125538"/>
            <a:ext cx="2762249" cy="3373066"/>
          </a:xfrm>
        </p:spPr>
      </p:pic>
      <p:sp>
        <p:nvSpPr>
          <p:cNvPr id="941059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742950"/>
            <a:ext cx="8229600" cy="7651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C00000"/>
                </a:solidFill>
                <a:effectLst/>
              </a:rPr>
              <a:t>Насколько вы раздражительны</a:t>
            </a:r>
            <a:r>
              <a:rPr lang="de-CH" dirty="0" smtClean="0">
                <a:solidFill>
                  <a:srgbClr val="C00000"/>
                </a:solidFill>
                <a:effectLst/>
              </a:rPr>
              <a:t>?</a:t>
            </a:r>
            <a:endParaRPr lang="de-DE" dirty="0" smtClean="0">
              <a:solidFill>
                <a:srgbClr val="C00000"/>
              </a:solidFill>
              <a:effectLst/>
            </a:endParaRPr>
          </a:p>
        </p:txBody>
      </p:sp>
      <p:sp>
        <p:nvSpPr>
          <p:cNvPr id="94106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1859757" y="1649413"/>
            <a:ext cx="7139782" cy="4476750"/>
          </a:xfrm>
        </p:spPr>
        <p:txBody>
          <a:bodyPr/>
          <a:lstStyle/>
          <a:p>
            <a:pPr marL="895350" indent="-895350" eaLnBrk="1" hangingPunct="1">
              <a:buFontTx/>
              <a:buNone/>
              <a:defRPr/>
            </a:pPr>
            <a:r>
              <a:rPr lang="ru-RU" altLang="de-DE" sz="2800" dirty="0" smtClean="0"/>
              <a:t> </a:t>
            </a:r>
            <a:r>
              <a:rPr lang="de-DE" altLang="de-DE" sz="2800" dirty="0" smtClean="0"/>
              <a:t>	</a:t>
            </a:r>
            <a:r>
              <a:rPr lang="ru-RU" altLang="de-DE" sz="2800" dirty="0" smtClean="0"/>
              <a:t> 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вы 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- терпеливый человек.</a:t>
            </a:r>
          </a:p>
          <a:p>
            <a:pPr marL="895350" indent="-895350" eaLnBrk="1" hangingPunct="1">
              <a:buFontTx/>
              <a:buNone/>
              <a:defRPr/>
            </a:pPr>
            <a:r>
              <a:rPr lang="de-DE" altLang="de-DE" sz="2800" dirty="0" smtClean="0">
                <a:solidFill>
                  <a:schemeClr val="accent6">
                    <a:lumMod val="75000"/>
                  </a:schemeClr>
                </a:solidFill>
              </a:rPr>
              <a:t>. </a:t>
            </a:r>
            <a:r>
              <a:rPr lang="ru-RU" altLang="de-DE" sz="2800" dirty="0" smtClean="0">
                <a:solidFill>
                  <a:schemeClr val="accent6">
                    <a:lumMod val="75000"/>
                  </a:schemeClr>
                </a:solidFill>
              </a:rPr>
              <a:t>       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существует 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опасность. Раздражительность повышает риск сердечно-сосудистых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заболеваний.</a:t>
            </a:r>
          </a:p>
          <a:p>
            <a:pPr marL="895350" indent="-895350" eaLnBrk="1" hangingPunct="1">
              <a:buFontTx/>
              <a:buNone/>
              <a:defRPr/>
            </a:pP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9 и больше: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вы 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находитесь на грани срыва. Такое количество цинизма, злости и агрессии может серьезно навредить вашему здоровью и отношениям.</a:t>
            </a:r>
            <a:endParaRPr lang="de-DE" altLang="de-DE" sz="28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41061" name="Text Box 5"/>
          <p:cNvSpPr txBox="1">
            <a:spLocks noChangeArrowheads="1"/>
          </p:cNvSpPr>
          <p:nvPr/>
        </p:nvSpPr>
        <p:spPr bwMode="auto">
          <a:xfrm>
            <a:off x="2265363" y="2997200"/>
            <a:ext cx="2841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rgbClr val="006600"/>
                </a:solidFill>
                <a:latin typeface="Arial" charset="0"/>
              </a:defRPr>
            </a:lvl1pPr>
            <a:lvl2pPr>
              <a:defRPr sz="2800">
                <a:solidFill>
                  <a:srgbClr val="006600"/>
                </a:solidFill>
                <a:latin typeface="Arial" charset="0"/>
              </a:defRPr>
            </a:lvl2pPr>
            <a:lvl3pPr>
              <a:defRPr sz="2400">
                <a:solidFill>
                  <a:srgbClr val="006600"/>
                </a:solidFill>
                <a:latin typeface="Arial" charset="0"/>
              </a:defRPr>
            </a:lvl3pPr>
            <a:lvl4pPr>
              <a:defRPr sz="2000">
                <a:solidFill>
                  <a:srgbClr val="006600"/>
                </a:solidFill>
                <a:latin typeface="Arial" charset="0"/>
              </a:defRPr>
            </a:lvl4pPr>
            <a:lvl5pPr>
              <a:defRPr sz="2000">
                <a:solidFill>
                  <a:srgbClr val="006600"/>
                </a:solidFill>
                <a:latin typeface="Arial" charset="0"/>
              </a:defRPr>
            </a:lvl5pPr>
            <a:lvl6pPr eaLnBrk="0" hangingPunct="0">
              <a:defRPr sz="2000">
                <a:solidFill>
                  <a:srgbClr val="006600"/>
                </a:solidFill>
                <a:latin typeface="Arial" charset="0"/>
              </a:defRPr>
            </a:lvl6pPr>
            <a:lvl7pPr eaLnBrk="0" hangingPunct="0">
              <a:defRPr sz="2000">
                <a:solidFill>
                  <a:srgbClr val="006600"/>
                </a:solidFill>
                <a:latin typeface="Arial" charset="0"/>
              </a:defRPr>
            </a:lvl7pPr>
            <a:lvl8pPr eaLnBrk="0" hangingPunct="0">
              <a:defRPr sz="2000">
                <a:solidFill>
                  <a:srgbClr val="006600"/>
                </a:solidFill>
                <a:latin typeface="Arial" charset="0"/>
              </a:defRPr>
            </a:lvl8pPr>
            <a:lvl9pPr eaLnBrk="0" hangingPunct="0">
              <a:defRPr sz="20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800" b="1">
                <a:solidFill>
                  <a:srgbClr val="000099"/>
                </a:solidFill>
              </a:rPr>
              <a:t> </a:t>
            </a:r>
            <a:endParaRPr lang="de-DE" altLang="de-DE" sz="2800">
              <a:solidFill>
                <a:srgbClr val="000099"/>
              </a:solidFill>
            </a:endParaRPr>
          </a:p>
        </p:txBody>
      </p:sp>
      <p:sp>
        <p:nvSpPr>
          <p:cNvPr id="941062" name="Text Box 6"/>
          <p:cNvSpPr txBox="1">
            <a:spLocks noChangeArrowheads="1"/>
          </p:cNvSpPr>
          <p:nvPr/>
        </p:nvSpPr>
        <p:spPr bwMode="auto">
          <a:xfrm>
            <a:off x="1850231" y="1649413"/>
            <a:ext cx="11049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rgbClr val="006600"/>
                </a:solidFill>
                <a:latin typeface="Arial" charset="0"/>
              </a:defRPr>
            </a:lvl1pPr>
            <a:lvl2pPr>
              <a:defRPr sz="2800">
                <a:solidFill>
                  <a:srgbClr val="006600"/>
                </a:solidFill>
                <a:latin typeface="Arial" charset="0"/>
              </a:defRPr>
            </a:lvl2pPr>
            <a:lvl3pPr>
              <a:defRPr sz="2400">
                <a:solidFill>
                  <a:srgbClr val="006600"/>
                </a:solidFill>
                <a:latin typeface="Arial" charset="0"/>
              </a:defRPr>
            </a:lvl3pPr>
            <a:lvl4pPr>
              <a:defRPr sz="2000">
                <a:solidFill>
                  <a:srgbClr val="006600"/>
                </a:solidFill>
                <a:latin typeface="Arial" charset="0"/>
              </a:defRPr>
            </a:lvl4pPr>
            <a:lvl5pPr>
              <a:defRPr sz="2000">
                <a:solidFill>
                  <a:srgbClr val="006600"/>
                </a:solidFill>
                <a:latin typeface="Arial" charset="0"/>
              </a:defRPr>
            </a:lvl5pPr>
            <a:lvl6pPr eaLnBrk="0" hangingPunct="0">
              <a:defRPr sz="2000">
                <a:solidFill>
                  <a:srgbClr val="006600"/>
                </a:solidFill>
                <a:latin typeface="Arial" charset="0"/>
              </a:defRPr>
            </a:lvl6pPr>
            <a:lvl7pPr eaLnBrk="0" hangingPunct="0">
              <a:defRPr sz="2000">
                <a:solidFill>
                  <a:srgbClr val="006600"/>
                </a:solidFill>
                <a:latin typeface="Arial" charset="0"/>
              </a:defRPr>
            </a:lvl7pPr>
            <a:lvl8pPr eaLnBrk="0" hangingPunct="0">
              <a:defRPr sz="2000">
                <a:solidFill>
                  <a:srgbClr val="006600"/>
                </a:solidFill>
                <a:latin typeface="Arial" charset="0"/>
              </a:defRPr>
            </a:lvl8pPr>
            <a:lvl9pPr eaLnBrk="0" hangingPunct="0">
              <a:defRPr sz="20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800" b="1" dirty="0">
                <a:solidFill>
                  <a:srgbClr val="000099"/>
                </a:solidFill>
              </a:rPr>
              <a:t>0 – 3:</a:t>
            </a:r>
            <a:endParaRPr lang="de-DE" altLang="de-DE" sz="1800" dirty="0">
              <a:solidFill>
                <a:srgbClr val="000099"/>
              </a:solidFill>
            </a:endParaRPr>
          </a:p>
        </p:txBody>
      </p:sp>
      <p:sp>
        <p:nvSpPr>
          <p:cNvPr id="941063" name="Text Box 7"/>
          <p:cNvSpPr txBox="1">
            <a:spLocks noChangeArrowheads="1"/>
          </p:cNvSpPr>
          <p:nvPr/>
        </p:nvSpPr>
        <p:spPr bwMode="auto">
          <a:xfrm>
            <a:off x="1859756" y="2189807"/>
            <a:ext cx="10953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rgbClr val="006600"/>
                </a:solidFill>
                <a:latin typeface="Arial" charset="0"/>
              </a:defRPr>
            </a:lvl1pPr>
            <a:lvl2pPr>
              <a:defRPr sz="2800">
                <a:solidFill>
                  <a:srgbClr val="006600"/>
                </a:solidFill>
                <a:latin typeface="Arial" charset="0"/>
              </a:defRPr>
            </a:lvl2pPr>
            <a:lvl3pPr>
              <a:defRPr sz="2400">
                <a:solidFill>
                  <a:srgbClr val="006600"/>
                </a:solidFill>
                <a:latin typeface="Arial" charset="0"/>
              </a:defRPr>
            </a:lvl3pPr>
            <a:lvl4pPr>
              <a:defRPr sz="2000">
                <a:solidFill>
                  <a:srgbClr val="006600"/>
                </a:solidFill>
                <a:latin typeface="Arial" charset="0"/>
              </a:defRPr>
            </a:lvl4pPr>
            <a:lvl5pPr>
              <a:defRPr sz="2000">
                <a:solidFill>
                  <a:srgbClr val="006600"/>
                </a:solidFill>
                <a:latin typeface="Arial" charset="0"/>
              </a:defRPr>
            </a:lvl5pPr>
            <a:lvl6pPr eaLnBrk="0" hangingPunct="0">
              <a:defRPr sz="2000">
                <a:solidFill>
                  <a:srgbClr val="006600"/>
                </a:solidFill>
                <a:latin typeface="Arial" charset="0"/>
              </a:defRPr>
            </a:lvl6pPr>
            <a:lvl7pPr eaLnBrk="0" hangingPunct="0">
              <a:defRPr sz="2000">
                <a:solidFill>
                  <a:srgbClr val="006600"/>
                </a:solidFill>
                <a:latin typeface="Arial" charset="0"/>
              </a:defRPr>
            </a:lvl7pPr>
            <a:lvl8pPr eaLnBrk="0" hangingPunct="0">
              <a:defRPr sz="2000">
                <a:solidFill>
                  <a:srgbClr val="006600"/>
                </a:solidFill>
                <a:latin typeface="Arial" charset="0"/>
              </a:defRPr>
            </a:lvl8pPr>
            <a:lvl9pPr eaLnBrk="0" hangingPunct="0">
              <a:defRPr sz="2000">
                <a:solidFill>
                  <a:srgbClr val="006600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CH" altLang="de-DE" sz="2800" b="1" dirty="0">
                <a:solidFill>
                  <a:srgbClr val="000099"/>
                </a:solidFill>
              </a:rPr>
              <a:t>4 – 8:</a:t>
            </a:r>
            <a:endParaRPr lang="de-DE" altLang="de-DE" sz="2800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1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10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10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1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1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1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1061" grpId="0"/>
      <p:bldP spid="941062" grpId="0"/>
      <p:bldP spid="94106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demotivators.to/media/posters/715/52727876_nichego-ne-nachinaj-vo-gneve-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9143999" cy="65253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9792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4" name="Picture 2" descr="D:\Reklama\ОтделЗдоровья\мих\2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10749"/>
            <a:ext cx="9194844" cy="6896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3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62880" y="692696"/>
            <a:ext cx="8229600" cy="64807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C00000"/>
                </a:solidFill>
              </a:rPr>
              <a:t>Насколько вы раздражительны</a:t>
            </a:r>
            <a:r>
              <a:rPr lang="de-CH" dirty="0" smtClean="0">
                <a:solidFill>
                  <a:srgbClr val="C00000"/>
                </a:solidFill>
              </a:rPr>
              <a:t>?</a:t>
            </a:r>
            <a:endParaRPr lang="de-DE" dirty="0" smtClean="0">
              <a:solidFill>
                <a:srgbClr val="C000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355976" y="1600200"/>
            <a:ext cx="4038600" cy="4525963"/>
          </a:xfrm>
        </p:spPr>
        <p:txBody>
          <a:bodyPr/>
          <a:lstStyle/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Люди, которые гневаются, часто страдают от </a:t>
            </a:r>
            <a:r>
              <a:rPr lang="ru-RU" dirty="0">
                <a:solidFill>
                  <a:srgbClr val="C00000"/>
                </a:solidFill>
              </a:rPr>
              <a:t>стресса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и физических </a:t>
            </a:r>
            <a:r>
              <a:rPr lang="ru-RU" dirty="0">
                <a:solidFill>
                  <a:srgbClr val="C00000"/>
                </a:solidFill>
              </a:rPr>
              <a:t>болезней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1508" name="Picture 4" descr="HAARZIEH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188" y="1383683"/>
            <a:ext cx="3600772" cy="4397991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38" name="Picture 2" descr="D:\Reklama\ОтделЗдоровья\мих\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7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92696"/>
            <a:ext cx="8229600" cy="7651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C00000"/>
                </a:solidFill>
                <a:effectLst/>
              </a:rPr>
              <a:t>Гнев</a:t>
            </a:r>
            <a:endParaRPr lang="de-DE" dirty="0" smtClean="0">
              <a:solidFill>
                <a:srgbClr val="C00000"/>
              </a:solidFill>
              <a:effectLst/>
            </a:endParaRPr>
          </a:p>
        </p:txBody>
      </p:sp>
      <p:sp>
        <p:nvSpPr>
          <p:cNvPr id="947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9632" y="1700807"/>
            <a:ext cx="7427168" cy="4425355"/>
          </a:xfrm>
        </p:spPr>
        <p:txBody>
          <a:bodyPr/>
          <a:lstStyle/>
          <a:p>
            <a:pPr eaLnBrk="1" hangingPunct="1">
              <a:spcBef>
                <a:spcPts val="1800"/>
              </a:spcBef>
              <a:buFontTx/>
              <a:buNone/>
            </a:pPr>
            <a:r>
              <a:rPr lang="ru-RU" altLang="de-DE" sz="4000" dirty="0" smtClean="0">
                <a:solidFill>
                  <a:srgbClr val="000099"/>
                </a:solidFill>
              </a:rPr>
              <a:t>Как вы думаете, гнев-это…</a:t>
            </a:r>
            <a:endParaRPr lang="de-CH" altLang="de-DE" dirty="0" smtClean="0">
              <a:solidFill>
                <a:srgbClr val="000099"/>
              </a:solidFill>
            </a:endParaRPr>
          </a:p>
          <a:p>
            <a:pPr eaLnBrk="1" hangingPunct="1">
              <a:spcBef>
                <a:spcPts val="1800"/>
              </a:spcBef>
            </a:pPr>
            <a:r>
              <a:rPr lang="ru-RU" altLang="de-DE" dirty="0" smtClean="0">
                <a:solidFill>
                  <a:srgbClr val="000099"/>
                </a:solidFill>
              </a:rPr>
              <a:t>справедливо</a:t>
            </a:r>
            <a:r>
              <a:rPr lang="de-CH" altLang="de-DE" dirty="0" smtClean="0">
                <a:solidFill>
                  <a:srgbClr val="000099"/>
                </a:solidFill>
              </a:rPr>
              <a:t>? </a:t>
            </a:r>
          </a:p>
          <a:p>
            <a:pPr eaLnBrk="1" hangingPunct="1">
              <a:spcBef>
                <a:spcPts val="1800"/>
              </a:spcBef>
            </a:pPr>
            <a:r>
              <a:rPr lang="ru-RU" altLang="de-DE" dirty="0" smtClean="0">
                <a:solidFill>
                  <a:srgbClr val="000099"/>
                </a:solidFill>
              </a:rPr>
              <a:t>хорошо</a:t>
            </a:r>
            <a:r>
              <a:rPr lang="de-CH" altLang="de-DE" dirty="0" smtClean="0">
                <a:solidFill>
                  <a:srgbClr val="000099"/>
                </a:solidFill>
              </a:rPr>
              <a:t>?</a:t>
            </a:r>
          </a:p>
          <a:p>
            <a:pPr eaLnBrk="1" hangingPunct="1">
              <a:spcBef>
                <a:spcPts val="1800"/>
              </a:spcBef>
            </a:pPr>
            <a:r>
              <a:rPr lang="ru-RU" altLang="de-DE" dirty="0" smtClean="0">
                <a:solidFill>
                  <a:srgbClr val="000099"/>
                </a:solidFill>
              </a:rPr>
              <a:t>плохо</a:t>
            </a:r>
            <a:r>
              <a:rPr lang="de-CH" altLang="de-DE" dirty="0" smtClean="0">
                <a:solidFill>
                  <a:srgbClr val="000099"/>
                </a:solidFill>
              </a:rPr>
              <a:t>?</a:t>
            </a:r>
          </a:p>
          <a:p>
            <a:pPr eaLnBrk="1" hangingPunct="1">
              <a:spcBef>
                <a:spcPts val="1800"/>
              </a:spcBef>
            </a:pPr>
            <a:r>
              <a:rPr lang="ru-RU" altLang="de-DE" dirty="0" smtClean="0">
                <a:solidFill>
                  <a:srgbClr val="000099"/>
                </a:solidFill>
              </a:rPr>
              <a:t>грех</a:t>
            </a:r>
            <a:r>
              <a:rPr lang="de-CH" altLang="de-DE" dirty="0" smtClean="0">
                <a:solidFill>
                  <a:srgbClr val="000099"/>
                </a:solidFill>
              </a:rPr>
              <a:t>?</a:t>
            </a:r>
          </a:p>
          <a:p>
            <a:pPr eaLnBrk="1" hangingPunct="1">
              <a:spcBef>
                <a:spcPts val="1800"/>
              </a:spcBef>
            </a:pPr>
            <a:r>
              <a:rPr lang="ru-RU" altLang="de-DE" dirty="0" smtClean="0">
                <a:solidFill>
                  <a:srgbClr val="000099"/>
                </a:solidFill>
              </a:rPr>
              <a:t>необходимо</a:t>
            </a:r>
            <a:r>
              <a:rPr lang="de-CH" altLang="de-DE" dirty="0" smtClean="0">
                <a:solidFill>
                  <a:srgbClr val="000099"/>
                </a:solidFill>
              </a:rPr>
              <a:t>?</a:t>
            </a:r>
          </a:p>
        </p:txBody>
      </p:sp>
      <p:pic>
        <p:nvPicPr>
          <p:cNvPr id="5" name="Рисунок 4" descr="http://deti-online.com/img/emociya-gnev-color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2852936"/>
            <a:ext cx="2857500" cy="285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7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7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7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7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7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720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2" name="Picture 2" descr="D:\Reklama\ОтделЗдоровья\мих\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20164"/>
            <a:ext cx="9399419" cy="7049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5129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692696"/>
            <a:ext cx="8229600" cy="7651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C00000"/>
                </a:solidFill>
                <a:effectLst/>
              </a:rPr>
              <a:t>Знаете ли вы</a:t>
            </a:r>
            <a:r>
              <a:rPr lang="de-CH" dirty="0" smtClean="0">
                <a:solidFill>
                  <a:srgbClr val="C00000"/>
                </a:solidFill>
                <a:effectLst/>
              </a:rPr>
              <a:t>?</a:t>
            </a:r>
            <a:endParaRPr lang="de-DE" dirty="0" smtClean="0">
              <a:solidFill>
                <a:srgbClr val="C00000"/>
              </a:solidFill>
              <a:effectLst/>
            </a:endParaRPr>
          </a:p>
        </p:txBody>
      </p:sp>
      <p:sp>
        <p:nvSpPr>
          <p:cNvPr id="951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800"/>
            <a:ext cx="8579296" cy="4310038"/>
          </a:xfrm>
        </p:spPr>
        <p:txBody>
          <a:bodyPr/>
          <a:lstStyle/>
          <a:p>
            <a:pPr eaLnBrk="1" hangingPunct="1">
              <a:spcBef>
                <a:spcPts val="1800"/>
              </a:spcBef>
              <a:buFontTx/>
              <a:buNone/>
              <a:defRPr/>
            </a:pPr>
            <a:r>
              <a:rPr lang="de-DE" altLang="de-DE" dirty="0" smtClean="0">
                <a:solidFill>
                  <a:srgbClr val="000099"/>
                </a:solidFill>
              </a:rPr>
              <a:t>		</a:t>
            </a: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Гнев – это не всегда плохо, так как он дает нам сигнал об опасных 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обстоятельствах</a:t>
            </a: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, окружающих нас в тот момент. </a:t>
            </a:r>
            <a:endParaRPr lang="ru-RU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eaLnBrk="1" hangingPunct="1">
              <a:spcBef>
                <a:spcPts val="1800"/>
              </a:spcBef>
              <a:buFontTx/>
              <a:buNone/>
              <a:defRPr/>
            </a:pPr>
            <a:r>
              <a:rPr lang="ru-RU" dirty="0" smtClean="0"/>
              <a:t>        Проблема </a:t>
            </a:r>
            <a:r>
              <a:rPr lang="ru-RU" dirty="0"/>
              <a:t>лишь в том, что люди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больше </a:t>
            </a:r>
            <a:r>
              <a:rPr lang="ru-RU" dirty="0"/>
              <a:t>нервничают, чем нужно, 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после </a:t>
            </a:r>
            <a:r>
              <a:rPr lang="ru-RU" dirty="0"/>
              <a:t>долго остаются раздраженными.</a:t>
            </a:r>
          </a:p>
          <a:p>
            <a:pPr eaLnBrk="1" hangingPunct="1">
              <a:spcBef>
                <a:spcPts val="1800"/>
              </a:spcBef>
              <a:buFontTx/>
              <a:buNone/>
              <a:defRPr/>
            </a:pPr>
            <a:r>
              <a:rPr lang="de-DE" altLang="de-DE" dirty="0" smtClean="0">
                <a:solidFill>
                  <a:srgbClr val="339933"/>
                </a:solidFill>
              </a:rPr>
              <a:t>	</a:t>
            </a:r>
          </a:p>
          <a:p>
            <a:pPr lvl="1" eaLnBrk="1" hangingPunct="1">
              <a:spcBef>
                <a:spcPts val="1800"/>
              </a:spcBef>
              <a:buFontTx/>
              <a:buNone/>
              <a:defRPr/>
            </a:pPr>
            <a:r>
              <a:rPr lang="de-DE" altLang="de-DE" dirty="0" smtClean="0">
                <a:solidFill>
                  <a:srgbClr val="339933"/>
                </a:solidFill>
              </a:rPr>
              <a:t>	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51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51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51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51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6" name="Picture 2" descr="D:\Reklama\ОтделЗдоровья\мих\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53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4704"/>
            <a:ext cx="8229600" cy="7651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C00000"/>
                </a:solidFill>
                <a:effectLst/>
              </a:rPr>
              <a:t>Функции гнева</a:t>
            </a:r>
            <a:endParaRPr lang="de-DE" dirty="0" smtClean="0">
              <a:solidFill>
                <a:srgbClr val="C00000"/>
              </a:solidFill>
              <a:effectLst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16831"/>
            <a:ext cx="8229600" cy="388843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de-DE" dirty="0" smtClean="0">
                <a:solidFill>
                  <a:srgbClr val="000099"/>
                </a:solidFill>
                <a:cs typeface="Arial" charset="0"/>
              </a:rPr>
              <a:t>Гнев показывает, что не все в порядке</a:t>
            </a:r>
            <a:r>
              <a:rPr lang="de-DE" altLang="de-DE" dirty="0" smtClean="0">
                <a:solidFill>
                  <a:srgbClr val="000099"/>
                </a:solidFill>
                <a:cs typeface="Arial" charset="0"/>
              </a:rPr>
              <a:t>.</a:t>
            </a:r>
          </a:p>
          <a:p>
            <a:pPr eaLnBrk="1" hangingPunct="1">
              <a:buFontTx/>
              <a:buNone/>
            </a:pPr>
            <a:endParaRPr lang="de-DE" altLang="de-DE" dirty="0" smtClean="0">
              <a:solidFill>
                <a:srgbClr val="000099"/>
              </a:solidFill>
            </a:endParaRPr>
          </a:p>
        </p:txBody>
      </p:sp>
      <p:pic>
        <p:nvPicPr>
          <p:cNvPr id="31748" name="Picture 4" descr="IMG_695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996952"/>
            <a:ext cx="3167062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2" descr="D:\Reklama\ОтделЗдоровья\мих\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384" y="0"/>
            <a:ext cx="91713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55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29816" y="764704"/>
            <a:ext cx="8229600" cy="7651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C00000"/>
                </a:solidFill>
                <a:effectLst/>
              </a:rPr>
              <a:t>Как же справиться с гневом</a:t>
            </a:r>
            <a:r>
              <a:rPr lang="de-CH" dirty="0" smtClean="0">
                <a:solidFill>
                  <a:srgbClr val="C00000"/>
                </a:solidFill>
                <a:effectLst/>
              </a:rPr>
              <a:t>?</a:t>
            </a:r>
            <a:endParaRPr lang="de-DE" dirty="0" smtClean="0">
              <a:solidFill>
                <a:srgbClr val="C00000"/>
              </a:solidFill>
              <a:effectLst/>
            </a:endParaRPr>
          </a:p>
        </p:txBody>
      </p:sp>
      <p:sp>
        <p:nvSpPr>
          <p:cNvPr id="955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35063"/>
            <a:ext cx="8229600" cy="4525962"/>
          </a:xfrm>
        </p:spPr>
        <p:txBody>
          <a:bodyPr/>
          <a:lstStyle/>
          <a:p>
            <a:pPr marL="0" indent="0" algn="ctr">
              <a:buFontTx/>
              <a:buNone/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 </a:t>
            </a:r>
          </a:p>
          <a:p>
            <a:pPr marL="0" indent="0" algn="ctr">
              <a:buFontTx/>
              <a:buNone/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успокоиться</a:t>
            </a:r>
          </a:p>
          <a:p>
            <a:pPr marL="0" indent="0" algn="ctr">
              <a:buFontTx/>
              <a:buNone/>
              <a:defRPr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проанализировать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ctr">
              <a:buFontTx/>
              <a:buNone/>
              <a:defRPr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переосмыслить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ctr">
              <a:buFontTx/>
              <a:buNone/>
              <a:defRPr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высказать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ctr">
              <a:buFontTx/>
              <a:buNone/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 простить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ctr">
              <a:buFontTx/>
              <a:buNone/>
              <a:defRPr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забыть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ctr" eaLnBrk="1" hangingPunct="1">
              <a:spcBef>
                <a:spcPct val="50000"/>
              </a:spcBef>
              <a:buFontTx/>
              <a:buNone/>
              <a:defRPr/>
            </a:pPr>
            <a:endParaRPr lang="de-DE" altLang="de-DE" dirty="0" smtClean="0">
              <a:solidFill>
                <a:srgbClr val="000099"/>
              </a:solidFill>
            </a:endParaRPr>
          </a:p>
        </p:txBody>
      </p:sp>
      <p:pic>
        <p:nvPicPr>
          <p:cNvPr id="33796" name="Picture 4" descr="RECYCL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675" y="1772171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5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5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5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5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5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5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5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5395" grpId="0" build="p"/>
    </p:bld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1007</TotalTime>
  <Words>2665</Words>
  <Application>Microsoft Macintosh PowerPoint</Application>
  <PresentationFormat>Экран (4:3)</PresentationFormat>
  <Paragraphs>326</Paragraphs>
  <Slides>40</Slides>
  <Notes>38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2" baseType="lpstr">
      <vt:lpstr>Standarddesign</vt:lpstr>
      <vt:lpstr>Image</vt:lpstr>
      <vt:lpstr>Тема : Понимание гнева</vt:lpstr>
      <vt:lpstr>Цели семинара</vt:lpstr>
      <vt:lpstr>Насколько вы раздражительны?</vt:lpstr>
      <vt:lpstr>Насколько вы раздражительны?</vt:lpstr>
      <vt:lpstr>Насколько вы раздражительны?</vt:lpstr>
      <vt:lpstr>Гнев</vt:lpstr>
      <vt:lpstr>Знаете ли вы?</vt:lpstr>
      <vt:lpstr>Функции гнева</vt:lpstr>
      <vt:lpstr>Как же справиться с гневом?</vt:lpstr>
      <vt:lpstr>Умение справляться с гневом</vt:lpstr>
      <vt:lpstr>Умение справляться с гневом</vt:lpstr>
      <vt:lpstr>Первый шаг</vt:lpstr>
      <vt:lpstr>Умение осознавать, что вы раздражены</vt:lpstr>
      <vt:lpstr>Определение гнева</vt:lpstr>
      <vt:lpstr>Страх в последствии раздражительности</vt:lpstr>
      <vt:lpstr>Гнев - это выражение беспомощности?</vt:lpstr>
      <vt:lpstr>Гнев - это выражение беспомощности?</vt:lpstr>
      <vt:lpstr>Презентация PowerPoint</vt:lpstr>
      <vt:lpstr> Гнев всегда несет в себе часть боли</vt:lpstr>
      <vt:lpstr>Как развивается гнев?</vt:lpstr>
      <vt:lpstr>Умение справляться с гневом</vt:lpstr>
      <vt:lpstr>Понимание гнева</vt:lpstr>
      <vt:lpstr>Понимание гнева</vt:lpstr>
      <vt:lpstr>Цель гнева</vt:lpstr>
      <vt:lpstr>Стратегии борьбы с гневом, которые НЕ работают</vt:lpstr>
      <vt:lpstr>Выберите ваш ответ</vt:lpstr>
      <vt:lpstr>Выберите ваш ответ</vt:lpstr>
      <vt:lpstr>Выберите свой ответ</vt:lpstr>
      <vt:lpstr>Выберите свой ответ</vt:lpstr>
      <vt:lpstr>Выберите свой ответ</vt:lpstr>
      <vt:lpstr>Уменьшить гнев – ассертивное поведение</vt:lpstr>
      <vt:lpstr>Выражение конструктивного гнева</vt:lpstr>
      <vt:lpstr>Презентация PowerPoint</vt:lpstr>
      <vt:lpstr>Презентация PowerPoint</vt:lpstr>
      <vt:lpstr>Непрощение </vt:lpstr>
      <vt:lpstr>Жизненные правила</vt:lpstr>
      <vt:lpstr>Домашнее задание</vt:lpstr>
      <vt:lpstr>Для размышления</vt:lpstr>
      <vt:lpstr>Для размышления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Christian Brodbeck</dc:creator>
  <cp:lastModifiedBy>Михаил Скрипкарь</cp:lastModifiedBy>
  <cp:revision>250</cp:revision>
  <cp:lastPrinted>2015-03-26T22:54:50Z</cp:lastPrinted>
  <dcterms:created xsi:type="dcterms:W3CDTF">2006-09-06T09:23:58Z</dcterms:created>
  <dcterms:modified xsi:type="dcterms:W3CDTF">2016-02-15T05:15:23Z</dcterms:modified>
</cp:coreProperties>
</file>