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0" r:id="rId2"/>
    <p:sldId id="261" r:id="rId3"/>
    <p:sldId id="264" r:id="rId4"/>
    <p:sldId id="262" r:id="rId5"/>
    <p:sldId id="263" r:id="rId6"/>
    <p:sldId id="265" r:id="rId7"/>
    <p:sldId id="266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3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C05A4B-C197-4C87-929F-8774BB607D4C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717610-570D-45F4-B83A-BDDD3C6CD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982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 New Roman" charset="-52"/>
                <a:ea typeface="Times New Roman" pitchFamily="18" charset="0"/>
                <a:cs typeface="Times New Roman" pitchFamily="18" charset="0"/>
              </a:rPr>
              <a:t>1.Оберегайте свое сердце.</a:t>
            </a:r>
            <a:r>
              <a:rPr lang="ru-RU" sz="1200" b="1" i="1" dirty="0" smtClean="0"/>
              <a:t>  Ион. 14:1 «Да не</a:t>
            </a:r>
          </a:p>
          <a:p>
            <a:r>
              <a:rPr lang="ru-RU" sz="1200" b="1" i="1" dirty="0" smtClean="0"/>
              <a:t> смущается сердце ваше; веруйте в Бога, и в Меня веруйте».</a:t>
            </a:r>
            <a:r>
              <a:rPr lang="ru-RU" sz="1200" dirty="0" smtClean="0"/>
              <a:t> Да не смущается и не тревожится сердце ваше, веруйте в Бога, уповайте на Него, полагайтесь на Него и в Меня веруйте – и на Меня уповайте и полагайтесь. Расширенный перевод Библии. Слова </a:t>
            </a:r>
            <a:r>
              <a:rPr lang="ru-RU" sz="1200" b="1" i="1" dirty="0" smtClean="0"/>
              <a:t>«Да не смущается сердце ваше»</a:t>
            </a:r>
            <a:r>
              <a:rPr lang="ru-RU" sz="1200" dirty="0" smtClean="0"/>
              <a:t> говорит о том, что в вашей власти волноваться или пребывать в покое, эмоции в ваших руках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717610-570D-45F4-B83A-BDDD3C6CDE0D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Reklama\ОтделЗдоровья\мих\222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Reklama\ОтделЗдоровья\мих\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00034" y="1052736"/>
            <a:ext cx="814393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Депрессия</a:t>
            </a:r>
            <a:r>
              <a:rPr lang="ru-RU" sz="2400" dirty="0" smtClean="0"/>
              <a:t> – это результат давления извне, которое проникая в сердце, угнетает человека. 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67983" y="4054294"/>
            <a:ext cx="685804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Депрессия</a:t>
            </a:r>
            <a:r>
              <a:rPr lang="ru-RU" sz="2800" dirty="0" smtClean="0"/>
              <a:t> </a:t>
            </a:r>
            <a:r>
              <a:rPr lang="ru-RU" sz="2400" dirty="0" smtClean="0"/>
              <a:t>– это стресс и давление, которое человек впустил в свое сердце.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142976" y="2571744"/>
            <a:ext cx="750099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Депрессия</a:t>
            </a:r>
            <a:r>
              <a:rPr lang="ru-RU" sz="2400" dirty="0" smtClean="0"/>
              <a:t> – это чувства, которые возникают из-за негативных мыслей, печальных размышлений.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Reklama\ОтделЗдоровья\мих\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4450"/>
            <a:ext cx="9144000" cy="690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/>
          <p:cNvSpPr txBox="1">
            <a:spLocks noRot="1" noChangeArrowheads="1"/>
          </p:cNvSpPr>
          <p:nvPr/>
        </p:nvSpPr>
        <p:spPr>
          <a:xfrm>
            <a:off x="827584" y="1428736"/>
            <a:ext cx="7973488" cy="49688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Псалмы 68, 87, 101 </a:t>
            </a:r>
            <a:r>
              <a:rPr kumimoji="0" lang="ru-RU" sz="28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это песни отчаяния, безысходности, безнадежности, но при этом всегда говорится об уповании на Бога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Иов, Моисей, Иона, Илия испытывали депрессивное переживание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Невыразимы душевные муки Иисуса в </a:t>
            </a:r>
            <a:r>
              <a:rPr kumimoji="0" lang="ru-RU" sz="2800" b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Гефсимании</a:t>
            </a:r>
            <a:r>
              <a:rPr kumimoji="0" lang="ru-RU" sz="28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«душа Моя скорбит смертельно»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Но отчаяние здесь контрастирует с надеждой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Рано или поздно верующий проходит через это и познает новую вечную радость.</a:t>
            </a:r>
          </a:p>
        </p:txBody>
      </p:sp>
      <p:sp>
        <p:nvSpPr>
          <p:cNvPr id="8" name="Rectangle 2"/>
          <p:cNvSpPr txBox="1">
            <a:spLocks noRot="1" noChangeArrowheads="1"/>
          </p:cNvSpPr>
          <p:nvPr/>
        </p:nvSpPr>
        <p:spPr>
          <a:xfrm>
            <a:off x="571472" y="698673"/>
            <a:ext cx="8229600" cy="7366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Библия и депрессия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Reklama\ОтделЗдоровья\мих\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259632" y="2000240"/>
            <a:ext cx="68580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Душевное беспокойство </a:t>
            </a:r>
            <a:r>
              <a:rPr lang="ru-RU" sz="2400" dirty="0" smtClean="0"/>
              <a:t>приводит к физическому недомоганию. </a:t>
            </a:r>
            <a:r>
              <a:rPr lang="ru-RU" sz="2400" b="1" i="1" dirty="0" smtClean="0"/>
              <a:t>Больше всего хранимого храни сердце твое, потому что из него источники жизни».   (Притчи 4:23).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Reklama\ОтделЗдоровья\мих\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4106"/>
            <a:ext cx="9162807" cy="6872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790766" y="712250"/>
            <a:ext cx="558127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Шаги выхода из депрессии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6395" y="1628800"/>
            <a:ext cx="82868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+mj-lt"/>
                <a:ea typeface="Times New Roman" pitchFamily="18" charset="0"/>
                <a:cs typeface="Times New Roman" pitchFamily="18" charset="0"/>
              </a:rPr>
              <a:t>1. </a:t>
            </a:r>
            <a:r>
              <a:rPr lang="ru-RU" sz="2400" b="1" dirty="0" smtClean="0">
                <a:solidFill>
                  <a:srgbClr val="C00000"/>
                </a:solidFill>
                <a:latin typeface="Time New Roman" charset="-52"/>
                <a:ea typeface="Times New Roman" pitchFamily="18" charset="0"/>
                <a:cs typeface="Times New Roman" pitchFamily="18" charset="0"/>
              </a:rPr>
              <a:t>Оберегайте свое сердце</a:t>
            </a:r>
            <a:r>
              <a:rPr lang="ru-RU" sz="2400" dirty="0" smtClean="0">
                <a:latin typeface="Time New Roman" charset="-52"/>
                <a:ea typeface="Times New Roman" pitchFamily="18" charset="0"/>
                <a:cs typeface="Times New Roman" pitchFamily="18" charset="0"/>
              </a:rPr>
              <a:t>.</a:t>
            </a:r>
            <a:r>
              <a:rPr lang="ru-RU" sz="2400" b="1" i="1" dirty="0" smtClean="0"/>
              <a:t>  Ион. 14:1 «Да не</a:t>
            </a:r>
          </a:p>
          <a:p>
            <a:r>
              <a:rPr lang="ru-RU" sz="2400" b="1" i="1" dirty="0" smtClean="0"/>
              <a:t> смущается сердце ваше; веруйте в Бога, и в Меня веруйте».</a:t>
            </a:r>
            <a:r>
              <a:rPr lang="ru-RU" sz="2400" dirty="0" smtClean="0"/>
              <a:t> </a:t>
            </a:r>
          </a:p>
          <a:p>
            <a:r>
              <a:rPr lang="ru-RU" sz="2400" dirty="0" smtClean="0"/>
              <a:t>Слова </a:t>
            </a:r>
            <a:r>
              <a:rPr lang="ru-RU" sz="2400" b="1" i="1" dirty="0" smtClean="0"/>
              <a:t>«Да не смущается сердце ваше»</a:t>
            </a:r>
            <a:r>
              <a:rPr lang="ru-RU" sz="2400" dirty="0" smtClean="0"/>
              <a:t> говорит о том, что в вашей власти или волноваться, или пребывать в покое, эмоции в ваших руках. 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4529230"/>
            <a:ext cx="72152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 New Roman" charset="-52"/>
                <a:ea typeface="Times New Roman" pitchFamily="18" charset="0"/>
                <a:cs typeface="Times New Roman" pitchFamily="18" charset="0"/>
              </a:rPr>
              <a:t>2. </a:t>
            </a:r>
            <a:r>
              <a:rPr lang="ru-RU" sz="2400" b="1" dirty="0" smtClean="0">
                <a:solidFill>
                  <a:srgbClr val="C00000"/>
                </a:solidFill>
                <a:latin typeface="Time New Roman" charset="-52"/>
                <a:ea typeface="Times New Roman" pitchFamily="18" charset="0"/>
                <a:cs typeface="Times New Roman" pitchFamily="18" charset="0"/>
              </a:rPr>
              <a:t>Доверьтесь Господу</a:t>
            </a:r>
            <a:r>
              <a:rPr lang="ru-RU" sz="2400" dirty="0" smtClean="0">
                <a:latin typeface="Time New Roman" charset="-52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/>
              <a:t>уповайте на Него, надейтесь на Него. Павел научился быть доволен во всех обстоятельствах (Фил.4:12; Пс.41; Ис.40:28-31)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Reklama\ОтделЗдоровья\мих\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94" y="0"/>
            <a:ext cx="917649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995678" y="872873"/>
            <a:ext cx="558127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Шаги выхода из депрессии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71538" y="1928802"/>
            <a:ext cx="70723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 New Roman" charset="-52"/>
                <a:ea typeface="Times New Roman" pitchFamily="18" charset="0"/>
                <a:cs typeface="Times New Roman" pitchFamily="18" charset="0"/>
              </a:rPr>
              <a:t>3.Будьте готовы </a:t>
            </a:r>
            <a:r>
              <a:rPr lang="ru-RU" sz="2400" dirty="0" smtClean="0">
                <a:latin typeface="Time New Roman" charset="-52"/>
                <a:ea typeface="Times New Roman" pitchFamily="18" charset="0"/>
                <a:cs typeface="Times New Roman" pitchFamily="18" charset="0"/>
              </a:rPr>
              <a:t>к разочарованиям </a:t>
            </a:r>
            <a:r>
              <a:rPr lang="ru-RU" sz="2400" dirty="0" smtClean="0"/>
              <a:t>(Евр.12:4-8;).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357290" y="2928934"/>
            <a:ext cx="6858048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dirty="0" smtClean="0">
                <a:latin typeface="Time New Roman" charset="-52"/>
                <a:ea typeface="Times New Roman" pitchFamily="18" charset="0"/>
                <a:cs typeface="Times New Roman" pitchFamily="18" charset="0"/>
              </a:rPr>
              <a:t>4.Делая добро </a:t>
            </a:r>
            <a:r>
              <a:rPr lang="ru-RU" sz="2400" b="1" dirty="0" smtClean="0">
                <a:solidFill>
                  <a:srgbClr val="C00000"/>
                </a:solidFill>
                <a:latin typeface="Time New Roman" charset="-52"/>
                <a:ea typeface="Times New Roman" pitchFamily="18" charset="0"/>
                <a:cs typeface="Times New Roman" pitchFamily="18" charset="0"/>
              </a:rPr>
              <a:t>не </a:t>
            </a:r>
            <a:r>
              <a:rPr lang="ru-RU" sz="2400" b="1" dirty="0" smtClean="0">
                <a:solidFill>
                  <a:srgbClr val="C00000"/>
                </a:solidFill>
                <a:latin typeface="Time New Roman" charset="-52"/>
                <a:ea typeface="Times New Roman" pitchFamily="18" charset="0"/>
                <a:cs typeface="Times New Roman" pitchFamily="18" charset="0"/>
              </a:rPr>
              <a:t>разочаровывайтесь             </a:t>
            </a:r>
            <a:br>
              <a:rPr lang="ru-RU" sz="2400" b="1" dirty="0" smtClean="0">
                <a:solidFill>
                  <a:srgbClr val="C00000"/>
                </a:solidFill>
                <a:latin typeface="Time New Roman" charset="-52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 New Roman" charset="-52"/>
                <a:ea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latin typeface="Time New Roman" charset="-52"/>
                <a:ea typeface="Times New Roman" pitchFamily="18" charset="0"/>
                <a:cs typeface="Times New Roman" pitchFamily="18" charset="0"/>
              </a:rPr>
              <a:t>(</a:t>
            </a:r>
            <a:r>
              <a:rPr lang="ru-RU" sz="2400" dirty="0" smtClean="0"/>
              <a:t>2-е Фесс.3:13)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967347" y="4214818"/>
            <a:ext cx="6000792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Time New Roman" charset="-52"/>
                <a:ea typeface="Times New Roman" pitchFamily="18" charset="0"/>
                <a:cs typeface="Times New Roman" pitchFamily="18" charset="0"/>
              </a:rPr>
              <a:t>5.Отганяйте отрицательные мысли</a:t>
            </a:r>
            <a:r>
              <a:rPr lang="ru-RU" sz="2400" dirty="0" smtClean="0">
                <a:latin typeface="Time New Roman" charset="-52"/>
                <a:ea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/>
              <a:t>Размышляйте о том, что истинно (Фил.4:8). Укрепите молитвенный дух.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Reklama\ОтделЗдоровья\мих\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470" y="15783"/>
            <a:ext cx="9159470" cy="6869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73629" y="1124744"/>
            <a:ext cx="558127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Шаги выхода из депрессии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85852" y="2357430"/>
            <a:ext cx="7143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 New Roman" charset="-52"/>
                <a:ea typeface="Times New Roman" pitchFamily="18" charset="0"/>
                <a:cs typeface="Times New Roman" pitchFamily="18" charset="0"/>
              </a:rPr>
              <a:t>6. </a:t>
            </a:r>
            <a:r>
              <a:rPr lang="ru-RU" sz="2400" b="1" dirty="0" smtClean="0">
                <a:solidFill>
                  <a:srgbClr val="C00000"/>
                </a:solidFill>
                <a:latin typeface="Time New Roman" charset="-52"/>
                <a:ea typeface="Times New Roman" pitchFamily="18" charset="0"/>
                <a:cs typeface="Times New Roman" pitchFamily="18" charset="0"/>
              </a:rPr>
              <a:t>Благодарение</a:t>
            </a:r>
            <a:r>
              <a:rPr lang="ru-RU" sz="2400" dirty="0" smtClean="0">
                <a:latin typeface="Time New Roman" charset="-52"/>
                <a:ea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/>
              <a:t>Благодарение увеличивает наши способности принимать Божьи благословения. Жалобы и нытье лишь продлевают плохую ситуацию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D:\Reklama\ОтделЗдоровья\мих\222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7574"/>
            <a:ext cx="9144001" cy="6850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366</Words>
  <Application>Microsoft Office PowerPoint</Application>
  <PresentationFormat>Экран (4:3)</PresentationFormat>
  <Paragraphs>23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Oleg</cp:lastModifiedBy>
  <cp:revision>3</cp:revision>
  <dcterms:modified xsi:type="dcterms:W3CDTF">2016-02-14T19:38:31Z</dcterms:modified>
</cp:coreProperties>
</file>