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9"/>
  </p:notesMasterIdLst>
  <p:sldIdLst>
    <p:sldId id="340" r:id="rId2"/>
    <p:sldId id="371" r:id="rId3"/>
    <p:sldId id="341" r:id="rId4"/>
    <p:sldId id="342" r:id="rId5"/>
    <p:sldId id="366" r:id="rId6"/>
    <p:sldId id="343" r:id="rId7"/>
    <p:sldId id="345" r:id="rId8"/>
    <p:sldId id="346" r:id="rId9"/>
    <p:sldId id="347" r:id="rId10"/>
    <p:sldId id="348" r:id="rId11"/>
    <p:sldId id="349" r:id="rId12"/>
    <p:sldId id="353" r:id="rId13"/>
    <p:sldId id="354" r:id="rId14"/>
    <p:sldId id="355" r:id="rId15"/>
    <p:sldId id="356" r:id="rId16"/>
    <p:sldId id="357" r:id="rId17"/>
    <p:sldId id="358" r:id="rId18"/>
    <p:sldId id="359" r:id="rId19"/>
    <p:sldId id="360" r:id="rId20"/>
    <p:sldId id="368" r:id="rId21"/>
    <p:sldId id="361" r:id="rId22"/>
    <p:sldId id="362" r:id="rId23"/>
    <p:sldId id="369" r:id="rId24"/>
    <p:sldId id="364" r:id="rId25"/>
    <p:sldId id="365" r:id="rId26"/>
    <p:sldId id="370" r:id="rId27"/>
    <p:sldId id="372" r:id="rId2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642498"/>
    <a:srgbClr val="851F80"/>
    <a:srgbClr val="990033"/>
    <a:srgbClr val="FFCCCC"/>
    <a:srgbClr val="FF99CC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388" autoAdjust="0"/>
    <p:restoredTop sz="95556" autoAdjust="0"/>
  </p:normalViewPr>
  <p:slideViewPr>
    <p:cSldViewPr>
      <p:cViewPr>
        <p:scale>
          <a:sx n="70" d="100"/>
          <a:sy n="70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</a:defRPr>
            </a:lvl1pPr>
          </a:lstStyle>
          <a:p>
            <a:pPr>
              <a:defRPr/>
            </a:pPr>
            <a:fld id="{E024456F-4DAC-4B2B-90F5-78C6C79DE820}" type="datetimeFigureOut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</a:defRPr>
            </a:lvl1pPr>
          </a:lstStyle>
          <a:p>
            <a:pPr>
              <a:defRPr/>
            </a:pPr>
            <a:fld id="{171D294A-0A48-4371-B876-A91809A2A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7788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1D294A-0A48-4371-B876-A91809A2AEE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6336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1D294A-0A48-4371-B876-A91809A2AEE1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6336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5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6" name="Прямоугольник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7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C1E856C7-F66B-464A-80A9-7991BCD22309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B2ADE-A088-4226-BAB8-48850E10DD2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F7439-6941-4FCC-BF7E-81105BAFD830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AB706-028D-4681-957B-A20C31170346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>
              <a:latin typeface="+mn-lt"/>
            </a:endParaRPr>
          </a:p>
        </p:txBody>
      </p:sp>
      <p:sp>
        <p:nvSpPr>
          <p:cNvPr id="5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6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>
              <a:latin typeface="+mn-lt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D7232-9D56-45A4-B3F0-BF7BB882F5A9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33BD7-E2E7-450F-9B4C-AE41AE3132E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B0A6-54D0-4DAC-8409-34130513460C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E5582-C225-48FD-9418-6464AFF8D08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68526-473C-49BE-9B14-8EB94F9B9AF1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AB107-CD47-4B42-BE4C-BAD2BC288ACA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5" name="Прямоугольник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6C462-7126-40BC-B94E-9F916450EEA6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F5E18-D66E-43F9-A22C-46495CAB7517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B7235-0546-4BA1-AA97-0EBEAF4A7B79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9D5DC-B595-4BC2-989B-786B235DE8F4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EE228-2AE5-4BFE-849D-A7AADC9B81AB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4A3E3-03F5-4B4C-8B6D-510C07E1CE8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AA789-A4A3-4895-AED0-9C8C662B7AD7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0F2CE-DBAC-4A94-A125-5CEEE5A7D40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>
              <a:latin typeface="+mn-lt"/>
            </a:endParaRPr>
          </a:p>
        </p:txBody>
      </p:sp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1DFBD-B6A7-4D2F-8E21-0425FA9F19AD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77844-4168-4C4D-AE1A-F4D9B6178AD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>
              <a:latin typeface="+mn-lt"/>
            </a:endParaRPr>
          </a:p>
        </p:txBody>
      </p:sp>
      <p:sp>
        <p:nvSpPr>
          <p:cNvPr id="6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 dirty="0">
              <a:latin typeface="+mn-lt"/>
            </a:endParaRPr>
          </a:p>
        </p:txBody>
      </p:sp>
      <p:sp>
        <p:nvSpPr>
          <p:cNvPr id="7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D36E5-CD7E-49A2-847E-16969574180C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1814F-577E-498B-86B6-C955C6A9192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>
              <a:latin typeface="+mn-lt"/>
            </a:endParaRPr>
          </a:p>
        </p:txBody>
      </p:sp>
      <p:sp>
        <p:nvSpPr>
          <p:cNvPr id="6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7" name="Прямоугольник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C5A44-EAF4-4380-B90D-1FAE911E45ED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A7AF7-60E9-4738-8730-E11EA6CBF92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i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E011BDD-0BCB-4499-A04B-7B06BA588E12}" type="datetimeFigureOut">
              <a:rPr lang="pt-PT"/>
              <a:pPr>
                <a:defRPr/>
              </a:pPr>
              <a:t>01-04-2016</a:t>
            </a:fld>
            <a:endParaRPr lang="pt-PT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i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i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13C4C53-8964-4248-A1C1-56EA1CCDA4C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>
              <a:latin typeface="+mn-lt"/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>
              <a:latin typeface="+mn-lt"/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56" r:id="rId2"/>
    <p:sldLayoutId id="2147483962" r:id="rId3"/>
    <p:sldLayoutId id="2147483957" r:id="rId4"/>
    <p:sldLayoutId id="2147483958" r:id="rId5"/>
    <p:sldLayoutId id="2147483963" r:id="rId6"/>
    <p:sldLayoutId id="2147483964" r:id="rId7"/>
    <p:sldLayoutId id="2147483965" r:id="rId8"/>
    <p:sldLayoutId id="2147483966" r:id="rId9"/>
    <p:sldLayoutId id="2147483959" r:id="rId10"/>
    <p:sldLayoutId id="2147483967" r:id="rId11"/>
    <p:sldLayoutId id="21474839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https://ru.wikipedia.org/wiki/%D0%93%D0%BE%D1%80%D0%B4%D1%8B%D0%BD%D1%8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https://ru.wikipedia.org/wiki/%D0%97%D0%BB%D0%BE%D1%81%D0%BB%D0%BE%D0%B2%D0%B8%D0%B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Reklama\ОтделЗдоровья\мих\22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6" descr="блокаторы сердца"/>
          <p:cNvPicPr>
            <a:picLocks noChangeAspect="1" noChangeArrowheads="1"/>
          </p:cNvPicPr>
          <p:nvPr/>
        </p:nvPicPr>
        <p:blipFill>
          <a:blip r:embed="rId3" cstate="print"/>
          <a:srcRect t="18372" r="4768" b="4875"/>
          <a:stretch>
            <a:fillRect/>
          </a:stretch>
        </p:blipFill>
        <p:spPr bwMode="auto">
          <a:xfrm>
            <a:off x="2770584" y="1412776"/>
            <a:ext cx="52578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2627784" y="908720"/>
            <a:ext cx="5545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800" b="1" dirty="0">
                <a:solidFill>
                  <a:srgbClr val="C00000"/>
                </a:solidFill>
              </a:rPr>
              <a:t>Духовные блокаторы сердца</a:t>
            </a:r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4" cstate="print"/>
          <a:srcRect l="8147" r="6625" b="13345"/>
          <a:stretch>
            <a:fillRect/>
          </a:stretch>
        </p:blipFill>
        <p:spPr bwMode="auto">
          <a:xfrm>
            <a:off x="468313" y="1125538"/>
            <a:ext cx="15113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Rectangle 10"/>
          <p:cNvSpPr>
            <a:spLocks noChangeArrowheads="1"/>
          </p:cNvSpPr>
          <p:nvPr/>
        </p:nvSpPr>
        <p:spPr bwMode="auto">
          <a:xfrm>
            <a:off x="352078" y="3494336"/>
            <a:ext cx="177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dirty="0" err="1"/>
              <a:t>Pr</a:t>
            </a:r>
            <a:r>
              <a:rPr lang="ru-RU" dirty="0"/>
              <a:t>. </a:t>
            </a:r>
            <a:r>
              <a:rPr lang="en-US" dirty="0"/>
              <a:t>John </a:t>
            </a:r>
            <a:r>
              <a:rPr lang="en-US" dirty="0" err="1"/>
              <a:t>Regier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10" y="5064"/>
            <a:ext cx="9150109" cy="68625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1" name="Заголовок 7"/>
          <p:cNvSpPr>
            <a:spLocks/>
          </p:cNvSpPr>
          <p:nvPr/>
        </p:nvSpPr>
        <p:spPr bwMode="auto">
          <a:xfrm>
            <a:off x="374848" y="1286595"/>
            <a:ext cx="82296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ru-RU" sz="2800" b="1" dirty="0">
                <a:solidFill>
                  <a:srgbClr val="6E312C"/>
                </a:solidFill>
              </a:rPr>
              <a:t>Понятие гордости в секулярном мире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endParaRPr lang="ru-RU" sz="2800" b="1" i="0" dirty="0">
              <a:solidFill>
                <a:schemeClr val="tx2"/>
              </a:solidFill>
            </a:endParaRPr>
          </a:p>
        </p:txBody>
      </p:sp>
      <p:sp>
        <p:nvSpPr>
          <p:cNvPr id="24582" name="Rectangle 7"/>
          <p:cNvSpPr>
            <a:spLocks noChangeArrowheads="1"/>
          </p:cNvSpPr>
          <p:nvPr/>
        </p:nvSpPr>
        <p:spPr bwMode="auto">
          <a:xfrm>
            <a:off x="323528" y="2060848"/>
            <a:ext cx="815816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ru-RU" sz="2400" u="sng" dirty="0"/>
              <a:t>Википедия:</a:t>
            </a:r>
            <a:r>
              <a:rPr lang="ru-RU" sz="2400" b="1" dirty="0"/>
              <a:t> </a:t>
            </a:r>
            <a:r>
              <a:rPr lang="pt-PT" sz="2400" b="1" dirty="0"/>
              <a:t>Го́рдость</a:t>
            </a:r>
            <a:r>
              <a:rPr lang="pt-PT" sz="2400" dirty="0"/>
              <a:t> — положительно</a:t>
            </a:r>
            <a:r>
              <a:rPr lang="ru-RU" sz="2400" dirty="0"/>
              <a:t> окрашенная эмоция, </a:t>
            </a:r>
            <a:r>
              <a:rPr lang="pt-PT" sz="2400" dirty="0"/>
              <a:t>отражающая положительную самооценку — </a:t>
            </a:r>
            <a:r>
              <a:rPr lang="ru-RU" sz="2400" dirty="0"/>
              <a:t>наличие самоуважения,</a:t>
            </a:r>
            <a:r>
              <a:rPr lang="pt-PT" sz="2400" dirty="0"/>
              <a:t> чувства собственного достоинства, собственной ценности. </a:t>
            </a:r>
            <a:endParaRPr lang="ru-RU" sz="2400" dirty="0"/>
          </a:p>
          <a:p>
            <a:pPr algn="l"/>
            <a:endParaRPr lang="ru-RU" sz="2400" dirty="0"/>
          </a:p>
          <a:p>
            <a:pPr algn="l"/>
            <a:r>
              <a:rPr lang="ru-RU" sz="2400" dirty="0"/>
              <a:t>В </a:t>
            </a:r>
            <a:r>
              <a:rPr lang="ru-RU" sz="2400" u="sng" dirty="0"/>
              <a:t>словаре </a:t>
            </a:r>
            <a:r>
              <a:rPr lang="ru-RU" sz="2400" u="sng" dirty="0" err="1"/>
              <a:t>С.И.Ожегова</a:t>
            </a:r>
            <a:r>
              <a:rPr lang="ru-RU" sz="2400" dirty="0"/>
              <a:t> гордость определяется как: 1) чувство удовлетворения, 2) высокомерие.</a:t>
            </a:r>
          </a:p>
          <a:p>
            <a:pPr algn="l"/>
            <a:endParaRPr lang="ru-RU" sz="2400" u="sng" dirty="0"/>
          </a:p>
          <a:p>
            <a:pPr algn="l"/>
            <a:r>
              <a:rPr lang="ru-RU" sz="2400" u="sng" dirty="0"/>
              <a:t>Википедия:</a:t>
            </a:r>
            <a:r>
              <a:rPr lang="ru-RU" sz="2400" dirty="0"/>
              <a:t> </a:t>
            </a:r>
            <a:r>
              <a:rPr lang="pt-PT" sz="2400" b="1" dirty="0"/>
              <a:t>Горды́ня</a:t>
            </a:r>
            <a:r>
              <a:rPr lang="pt-PT" sz="2400" dirty="0"/>
              <a:t> — непомерная</a:t>
            </a:r>
            <a:r>
              <a:rPr lang="ru-RU" sz="2400" dirty="0"/>
              <a:t> гордость</a:t>
            </a:r>
            <a:r>
              <a:rPr lang="pt-PT" sz="2400" dirty="0"/>
              <a:t>, заносчивость, высокомерие, эгоизм, зазнайство.</a:t>
            </a: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760855" y="764180"/>
            <a:ext cx="55451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rgbClr val="C00000"/>
                </a:solidFill>
              </a:rPr>
              <a:t>1. Гордость, гордыня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405" y="0"/>
            <a:ext cx="9176494" cy="68823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4" name="Прямоугольник 5"/>
          <p:cNvSpPr>
            <a:spLocks noChangeArrowheads="1"/>
          </p:cNvSpPr>
          <p:nvPr/>
        </p:nvSpPr>
        <p:spPr bwMode="auto">
          <a:xfrm>
            <a:off x="442322" y="1412776"/>
            <a:ext cx="8280399" cy="221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ru-RU" sz="2000" dirty="0">
                <a:latin typeface="+mn-lt"/>
              </a:rPr>
              <a:t>«Погибели предшествует гордость, и падению – надменность»                                             </a:t>
            </a:r>
            <a:r>
              <a:rPr lang="ru-RU" dirty="0">
                <a:latin typeface="+mn-lt"/>
              </a:rPr>
              <a:t>(Притчи 16:18)</a:t>
            </a:r>
          </a:p>
          <a:p>
            <a:pPr algn="l"/>
            <a:endParaRPr lang="ru-RU" sz="1100" dirty="0">
              <a:latin typeface="+mn-lt"/>
            </a:endParaRPr>
          </a:p>
          <a:p>
            <a:pPr algn="l">
              <a:lnSpc>
                <a:spcPct val="90000"/>
              </a:lnSpc>
            </a:pPr>
            <a:r>
              <a:rPr lang="ru-RU" sz="2000" dirty="0">
                <a:latin typeface="+mn-lt"/>
              </a:rPr>
              <a:t>«Гордость очей и надменность сердца, отличающие нечестивых, – грех»  </a:t>
            </a:r>
            <a:r>
              <a:rPr lang="ru-RU" dirty="0" smtClean="0">
                <a:latin typeface="+mn-lt"/>
              </a:rPr>
              <a:t>       </a:t>
            </a:r>
            <a:r>
              <a:rPr lang="ru-RU" dirty="0">
                <a:latin typeface="+mn-lt"/>
              </a:rPr>
              <a:t>(Притчи 21:4)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ru-RU" sz="2000" dirty="0">
                <a:latin typeface="+mn-lt"/>
              </a:rPr>
              <a:t>«Бог гордым противится, а смиренным  </a:t>
            </a:r>
          </a:p>
          <a:p>
            <a:pPr algn="l">
              <a:lnSpc>
                <a:spcPct val="90000"/>
              </a:lnSpc>
            </a:pPr>
            <a:r>
              <a:rPr lang="ru-RU" sz="2000" dirty="0">
                <a:latin typeface="+mn-lt"/>
              </a:rPr>
              <a:t>дает благодать»</a:t>
            </a:r>
            <a:r>
              <a:rPr lang="ru-RU" dirty="0">
                <a:latin typeface="+mn-lt"/>
              </a:rPr>
              <a:t>     </a:t>
            </a:r>
            <a:r>
              <a:rPr lang="ru-RU" dirty="0" smtClean="0">
                <a:latin typeface="+mn-lt"/>
              </a:rPr>
              <a:t> </a:t>
            </a:r>
            <a:r>
              <a:rPr lang="ru-RU" dirty="0">
                <a:latin typeface="+mn-lt"/>
              </a:rPr>
              <a:t>(Иакова 4:6)</a:t>
            </a:r>
          </a:p>
          <a:p>
            <a:pPr algn="l"/>
            <a:endParaRPr lang="ru-RU" sz="1100" dirty="0">
              <a:latin typeface="+mn-lt"/>
            </a:endParaRPr>
          </a:p>
        </p:txBody>
      </p:sp>
      <p:sp>
        <p:nvSpPr>
          <p:cNvPr id="30727" name="Заголовок 7"/>
          <p:cNvSpPr>
            <a:spLocks/>
          </p:cNvSpPr>
          <p:nvPr/>
        </p:nvSpPr>
        <p:spPr bwMode="auto">
          <a:xfrm>
            <a:off x="493121" y="783556"/>
            <a:ext cx="82296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2800" b="1" dirty="0">
                <a:solidFill>
                  <a:srgbClr val="C00000"/>
                </a:solidFill>
              </a:rPr>
              <a:t>Библейский взгляд на гордость, гордыню </a:t>
            </a:r>
            <a:endParaRPr lang="ru-RU" sz="2800" b="1" i="0" dirty="0">
              <a:solidFill>
                <a:srgbClr val="C00000"/>
              </a:solidFill>
            </a:endParaRPr>
          </a:p>
        </p:txBody>
      </p:sp>
      <p:pic>
        <p:nvPicPr>
          <p:cNvPr id="25606" name="Picture 8" descr="гордыня"/>
          <p:cNvPicPr>
            <a:picLocks noChangeAspect="1" noChangeArrowheads="1"/>
          </p:cNvPicPr>
          <p:nvPr/>
        </p:nvPicPr>
        <p:blipFill>
          <a:blip r:embed="rId3" cstate="print"/>
          <a:srcRect l="3276" t="2089" b="7361"/>
          <a:stretch>
            <a:fillRect/>
          </a:stretch>
        </p:blipFill>
        <p:spPr bwMode="auto">
          <a:xfrm>
            <a:off x="6516688" y="2781300"/>
            <a:ext cx="2024062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051720" y="3933056"/>
            <a:ext cx="4211960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ru-RU" dirty="0"/>
              <a:t>Ослепленный гордыней человек </a:t>
            </a:r>
          </a:p>
          <a:p>
            <a:pPr algn="l">
              <a:lnSpc>
                <a:spcPct val="90000"/>
              </a:lnSpc>
            </a:pPr>
            <a:r>
              <a:rPr lang="ru-RU" dirty="0"/>
              <a:t>хвалится своими качествами перед </a:t>
            </a:r>
          </a:p>
          <a:p>
            <a:pPr algn="l">
              <a:lnSpc>
                <a:spcPct val="90000"/>
              </a:lnSpc>
            </a:pPr>
            <a:r>
              <a:rPr lang="ru-RU" dirty="0"/>
              <a:t>Богом, забывая, что получил их </a:t>
            </a:r>
          </a:p>
          <a:p>
            <a:pPr algn="l">
              <a:lnSpc>
                <a:spcPct val="90000"/>
              </a:lnSpc>
            </a:pPr>
            <a:r>
              <a:rPr lang="ru-RU" dirty="0"/>
              <a:t>от Него, и не благодарит Его</a:t>
            </a:r>
          </a:p>
          <a:p>
            <a:pPr algn="l">
              <a:lnSpc>
                <a:spcPct val="90000"/>
              </a:lnSpc>
              <a:spcAft>
                <a:spcPct val="50000"/>
              </a:spcAft>
            </a:pPr>
            <a:r>
              <a:rPr lang="ru-RU" dirty="0"/>
              <a:t>за все, что имеет и получает. </a:t>
            </a:r>
          </a:p>
          <a:p>
            <a:pPr algn="l">
              <a:lnSpc>
                <a:spcPct val="90000"/>
              </a:lnSpc>
            </a:pPr>
            <a:r>
              <a:rPr lang="ru-RU" dirty="0"/>
              <a:t>Это самонадеянность человека, </a:t>
            </a:r>
          </a:p>
          <a:p>
            <a:pPr algn="l">
              <a:lnSpc>
                <a:spcPct val="90000"/>
              </a:lnSpc>
            </a:pPr>
            <a:r>
              <a:rPr lang="ru-RU" dirty="0"/>
              <a:t>вера в то, что он все может сам…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691680" y="791493"/>
            <a:ext cx="55451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rgbClr val="C00000"/>
                </a:solidFill>
              </a:rPr>
              <a:t>2. Обида</a:t>
            </a:r>
          </a:p>
        </p:txBody>
      </p:sp>
      <p:sp>
        <p:nvSpPr>
          <p:cNvPr id="26629" name="Прямоугольник 4"/>
          <p:cNvSpPr>
            <a:spLocks noChangeArrowheads="1"/>
          </p:cNvSpPr>
          <p:nvPr/>
        </p:nvSpPr>
        <p:spPr bwMode="auto">
          <a:xfrm>
            <a:off x="4198114" y="2132856"/>
            <a:ext cx="4262318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ct val="20000"/>
              </a:spcAft>
            </a:pPr>
            <a:r>
              <a:rPr lang="ru-RU" sz="2000" dirty="0"/>
              <a:t>Обида является следствием выполнения трёх умственных операций: </a:t>
            </a:r>
          </a:p>
          <a:p>
            <a:pPr algn="l">
              <a:buFontTx/>
              <a:buChar char="•"/>
            </a:pPr>
            <a:r>
              <a:rPr lang="ru-RU" sz="2000" dirty="0" smtClean="0"/>
              <a:t>     </a:t>
            </a:r>
            <a:r>
              <a:rPr lang="ru-RU" sz="2000" dirty="0"/>
              <a:t>построение ожиданий, </a:t>
            </a:r>
          </a:p>
          <a:p>
            <a:pPr algn="l">
              <a:buFontTx/>
              <a:buChar char="•"/>
            </a:pPr>
            <a:r>
              <a:rPr lang="ru-RU" sz="2000" dirty="0"/>
              <a:t>  </a:t>
            </a:r>
            <a:r>
              <a:rPr lang="ru-RU" sz="2000" dirty="0" smtClean="0"/>
              <a:t>   </a:t>
            </a:r>
            <a:r>
              <a:rPr lang="ru-RU" sz="2000" dirty="0"/>
              <a:t>наблюдение реального</a:t>
            </a:r>
          </a:p>
          <a:p>
            <a:pPr algn="l"/>
            <a:r>
              <a:rPr lang="ru-RU" sz="2000" dirty="0"/>
              <a:t>     </a:t>
            </a:r>
            <a:r>
              <a:rPr lang="ru-RU" sz="2000" dirty="0" smtClean="0"/>
              <a:t> </a:t>
            </a:r>
            <a:r>
              <a:rPr lang="ru-RU" sz="2000" dirty="0" smtClean="0"/>
              <a:t>поведения</a:t>
            </a:r>
            <a:r>
              <a:rPr lang="ru-RU" sz="2000" dirty="0"/>
              <a:t>, </a:t>
            </a:r>
          </a:p>
          <a:p>
            <a:pPr algn="l">
              <a:spcAft>
                <a:spcPct val="20000"/>
              </a:spcAft>
              <a:buFontTx/>
              <a:buChar char="•"/>
            </a:pPr>
            <a:r>
              <a:rPr lang="ru-RU" sz="2000" dirty="0" smtClean="0"/>
              <a:t>     </a:t>
            </a:r>
            <a:r>
              <a:rPr lang="ru-RU" sz="2000" dirty="0"/>
              <a:t>сравнение. </a:t>
            </a:r>
          </a:p>
          <a:p>
            <a:pPr algn="r"/>
            <a:endParaRPr lang="ru-RU" sz="1100" dirty="0"/>
          </a:p>
          <a:p>
            <a:pPr algn="l"/>
            <a:r>
              <a:rPr lang="ru-RU" sz="2000" dirty="0"/>
              <a:t>Мы обижаемся, когда нас обделяют, как нам кажется, </a:t>
            </a:r>
          </a:p>
          <a:p>
            <a:pPr algn="l"/>
            <a:r>
              <a:rPr lang="ru-RU" sz="2000" dirty="0"/>
              <a:t>несправедливо. </a:t>
            </a:r>
          </a:p>
        </p:txBody>
      </p:sp>
      <p:pic>
        <p:nvPicPr>
          <p:cNvPr id="26630" name="Picture 8" descr="obida"/>
          <p:cNvPicPr>
            <a:picLocks noChangeAspect="1" noChangeArrowheads="1"/>
          </p:cNvPicPr>
          <p:nvPr/>
        </p:nvPicPr>
        <p:blipFill>
          <a:blip r:embed="rId3" cstate="print"/>
          <a:srcRect l="10078" r="8827"/>
          <a:stretch>
            <a:fillRect/>
          </a:stretch>
        </p:blipFill>
        <p:spPr bwMode="auto">
          <a:xfrm>
            <a:off x="468511" y="2132856"/>
            <a:ext cx="35274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Rectangle 9"/>
          <p:cNvSpPr>
            <a:spLocks noChangeArrowheads="1"/>
          </p:cNvSpPr>
          <p:nvPr/>
        </p:nvSpPr>
        <p:spPr bwMode="auto">
          <a:xfrm>
            <a:off x="539750" y="1268760"/>
            <a:ext cx="8064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dirty="0"/>
              <a:t>Отрицательно окрашенное чувство. Включает в себя переживание гнева по отношению к обидчику и жалость к себе.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2697"/>
            <a:ext cx="9197441" cy="68980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763713" y="719485"/>
            <a:ext cx="55451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rgbClr val="C00000"/>
                </a:solidFill>
              </a:rPr>
              <a:t>3. Злословие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95288" y="1223734"/>
            <a:ext cx="8353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2000" dirty="0"/>
              <a:t>Это п</a:t>
            </a:r>
            <a:r>
              <a:rPr lang="pt-PT" sz="2000" dirty="0"/>
              <a:t>роизнесени</a:t>
            </a:r>
            <a:r>
              <a:rPr lang="ru-RU" sz="2000" dirty="0"/>
              <a:t>е</a:t>
            </a:r>
            <a:r>
              <a:rPr lang="pt-PT" sz="2000" dirty="0"/>
              <a:t> любых слов, </a:t>
            </a:r>
            <a:r>
              <a:rPr lang="ru-RU" sz="2000" dirty="0"/>
              <a:t>у</a:t>
            </a:r>
            <a:r>
              <a:rPr lang="pt-PT" sz="2000" dirty="0"/>
              <a:t>нижающих других: сплетен,</a:t>
            </a:r>
            <a:r>
              <a:rPr lang="ru-RU" sz="2000" dirty="0"/>
              <a:t> компрометации </a:t>
            </a:r>
            <a:r>
              <a:rPr lang="pt-PT" sz="2000" dirty="0"/>
              <a:t>или наговора. </a:t>
            </a:r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1763713" y="5285682"/>
            <a:ext cx="525655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000" dirty="0"/>
              <a:t>«Не злословьте друг друга, братия»     </a:t>
            </a:r>
            <a:r>
              <a:rPr lang="ru-RU" dirty="0"/>
              <a:t>(Иакова 4:11)</a:t>
            </a:r>
          </a:p>
        </p:txBody>
      </p:sp>
      <p:pic>
        <p:nvPicPr>
          <p:cNvPr id="27656" name="Picture 10" descr="злоречие"/>
          <p:cNvPicPr>
            <a:picLocks noChangeAspect="1" noChangeArrowheads="1"/>
          </p:cNvPicPr>
          <p:nvPr/>
        </p:nvPicPr>
        <p:blipFill>
          <a:blip r:embed="rId4" cstate="print"/>
          <a:srcRect l="3520" t="4436" b="20123"/>
          <a:stretch>
            <a:fillRect/>
          </a:stretch>
        </p:blipFill>
        <p:spPr bwMode="auto">
          <a:xfrm>
            <a:off x="3974784" y="1857364"/>
            <a:ext cx="4773679" cy="337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Rectangle 7"/>
          <p:cNvSpPr>
            <a:spLocks noChangeArrowheads="1"/>
          </p:cNvSpPr>
          <p:nvPr/>
        </p:nvSpPr>
        <p:spPr bwMode="auto">
          <a:xfrm>
            <a:off x="395536" y="2681625"/>
            <a:ext cx="38877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dirty="0"/>
              <a:t> «Не ходи переносчиком в народе твоем и не восставай на жизнь ближнего твоего» </a:t>
            </a:r>
          </a:p>
          <a:p>
            <a:pPr algn="l"/>
            <a:r>
              <a:rPr lang="ru-RU" sz="2000" dirty="0"/>
              <a:t>                      </a:t>
            </a:r>
            <a:r>
              <a:rPr lang="ru-RU" dirty="0"/>
              <a:t>(Левит 19:16)</a:t>
            </a:r>
          </a:p>
        </p:txBody>
      </p:sp>
      <p:sp>
        <p:nvSpPr>
          <p:cNvPr id="27658" name="Rectangle 9"/>
          <p:cNvSpPr>
            <a:spLocks noChangeArrowheads="1"/>
          </p:cNvSpPr>
          <p:nvPr/>
        </p:nvSpPr>
        <p:spPr bwMode="auto">
          <a:xfrm>
            <a:off x="1763713" y="4213537"/>
            <a:ext cx="518455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000" dirty="0"/>
              <a:t>«Где зависть и сварливость, там неустройство и все худое» </a:t>
            </a:r>
          </a:p>
          <a:p>
            <a:pPr algn="l"/>
            <a:r>
              <a:rPr lang="ru-RU" dirty="0"/>
              <a:t>                                                 (Иакова 3:16)</a:t>
            </a: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395288" y="1929026"/>
            <a:ext cx="74170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000" dirty="0"/>
              <a:t>Злоречие подобно змее – впоследствии оно жалит злословящего.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547664" y="719485"/>
            <a:ext cx="633670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C00000"/>
                </a:solidFill>
              </a:rPr>
              <a:t>4. Безнравственность – это:</a:t>
            </a:r>
          </a:p>
        </p:txBody>
      </p:sp>
      <p:sp>
        <p:nvSpPr>
          <p:cNvPr id="30726" name="Содержимое 2"/>
          <p:cNvSpPr>
            <a:spLocks/>
          </p:cNvSpPr>
          <p:nvPr/>
        </p:nvSpPr>
        <p:spPr bwMode="auto">
          <a:xfrm>
            <a:off x="827584" y="1290538"/>
            <a:ext cx="8064500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l">
              <a:spcAft>
                <a:spcPct val="30000"/>
              </a:spcAft>
              <a:buClr>
                <a:schemeClr val="tx1"/>
              </a:buClr>
              <a:buFontTx/>
              <a:buChar char="•"/>
            </a:pPr>
            <a:r>
              <a:rPr lang="ru-RU" sz="2400" dirty="0"/>
              <a:t>качество личности, игнорирующей нравственные законы в своей жизнедеятельности; </a:t>
            </a:r>
          </a:p>
          <a:p>
            <a:pPr marL="273050" indent="-273050" algn="l">
              <a:buClr>
                <a:schemeClr val="tx1"/>
              </a:buClr>
              <a:buFontTx/>
              <a:buChar char="•"/>
            </a:pPr>
            <a:r>
              <a:rPr lang="ru-RU" sz="2400" dirty="0"/>
              <a:t>зло, обман, воровство, </a:t>
            </a:r>
          </a:p>
          <a:p>
            <a:pPr marL="273050" indent="-273050" algn="l">
              <a:buClr>
                <a:schemeClr val="tx1"/>
              </a:buClr>
            </a:pPr>
            <a:r>
              <a:rPr lang="ru-RU" sz="2400" dirty="0"/>
              <a:t>   безделье, тунеядство, </a:t>
            </a:r>
          </a:p>
          <a:p>
            <a:pPr marL="273050" indent="-273050" algn="l">
              <a:buClr>
                <a:schemeClr val="tx1"/>
              </a:buClr>
            </a:pPr>
            <a:r>
              <a:rPr lang="ru-RU" sz="2400" dirty="0"/>
              <a:t>   разврат, сквернословие, </a:t>
            </a:r>
          </a:p>
          <a:p>
            <a:pPr marL="273050" indent="-273050" algn="l">
              <a:buClr>
                <a:schemeClr val="tx1"/>
              </a:buClr>
            </a:pPr>
            <a:r>
              <a:rPr lang="ru-RU" sz="2400" dirty="0"/>
              <a:t>   распутство, пьянство, </a:t>
            </a:r>
          </a:p>
          <a:p>
            <a:pPr marL="273050" indent="-273050" algn="l">
              <a:buClr>
                <a:schemeClr val="tx1"/>
              </a:buClr>
            </a:pPr>
            <a:r>
              <a:rPr lang="ru-RU" sz="2400" dirty="0"/>
              <a:t>   бессовестность, </a:t>
            </a:r>
          </a:p>
          <a:p>
            <a:pPr marL="273050" indent="-273050" algn="l">
              <a:spcAft>
                <a:spcPct val="30000"/>
              </a:spcAft>
              <a:buClr>
                <a:schemeClr val="tx1"/>
              </a:buClr>
            </a:pPr>
            <a:r>
              <a:rPr lang="ru-RU" sz="2400" dirty="0"/>
              <a:t>   своеволие и др.;</a:t>
            </a:r>
          </a:p>
          <a:p>
            <a:pPr marL="273050" indent="-273050" algn="l">
              <a:buClr>
                <a:schemeClr val="tx1"/>
              </a:buClr>
              <a:buFontTx/>
              <a:buChar char="•"/>
            </a:pPr>
            <a:r>
              <a:rPr lang="ru-RU" sz="2400" dirty="0"/>
              <a:t>состояние прежде всего </a:t>
            </a:r>
          </a:p>
          <a:p>
            <a:pPr marL="273050" indent="-273050" algn="l">
              <a:buClr>
                <a:schemeClr val="tx1"/>
              </a:buClr>
            </a:pPr>
            <a:r>
              <a:rPr lang="ru-RU" sz="2400" dirty="0"/>
              <a:t>   душевного разврата, </a:t>
            </a:r>
          </a:p>
          <a:p>
            <a:pPr marL="273050" indent="-273050" algn="l">
              <a:buClr>
                <a:schemeClr val="tx1"/>
              </a:buClr>
            </a:pPr>
            <a:r>
              <a:rPr lang="ru-RU" sz="2400" dirty="0"/>
              <a:t>   а затем и физического, </a:t>
            </a:r>
          </a:p>
          <a:p>
            <a:pPr marL="273050" indent="-273050" algn="l">
              <a:buClr>
                <a:schemeClr val="tx1"/>
              </a:buClr>
            </a:pPr>
            <a:r>
              <a:rPr lang="ru-RU" sz="2400" dirty="0"/>
              <a:t>   это всегда </a:t>
            </a:r>
            <a:r>
              <a:rPr lang="ru-RU" sz="2400" dirty="0" err="1"/>
              <a:t>бездуховность</a:t>
            </a:r>
            <a:r>
              <a:rPr lang="ru-RU" sz="2400" dirty="0"/>
              <a:t>. </a:t>
            </a:r>
          </a:p>
        </p:txBody>
      </p:sp>
      <p:pic>
        <p:nvPicPr>
          <p:cNvPr id="30727" name="Picture 7" descr="безнравственность"/>
          <p:cNvPicPr>
            <a:picLocks noChangeAspect="1" noChangeArrowheads="1"/>
          </p:cNvPicPr>
          <p:nvPr/>
        </p:nvPicPr>
        <p:blipFill>
          <a:blip r:embed="rId3" cstate="print"/>
          <a:srcRect l="4649" r="8051" b="25050"/>
          <a:stretch>
            <a:fillRect/>
          </a:stretch>
        </p:blipFill>
        <p:spPr bwMode="auto">
          <a:xfrm>
            <a:off x="4832157" y="2154239"/>
            <a:ext cx="3916555" cy="3362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8"/>
            <a:ext cx="9147396" cy="6860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835696" y="719485"/>
            <a:ext cx="55451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rgbClr val="C00000"/>
                </a:solidFill>
              </a:rPr>
              <a:t>5. Временные ценности</a:t>
            </a:r>
          </a:p>
        </p:txBody>
      </p:sp>
      <p:sp>
        <p:nvSpPr>
          <p:cNvPr id="32774" name="Rectangle 11"/>
          <p:cNvSpPr>
            <a:spLocks noChangeArrowheads="1"/>
          </p:cNvSpPr>
          <p:nvPr/>
        </p:nvSpPr>
        <p:spPr bwMode="auto">
          <a:xfrm>
            <a:off x="4860032" y="1307663"/>
            <a:ext cx="381635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Aft>
                <a:spcPct val="40000"/>
              </a:spcAft>
            </a:pPr>
            <a:r>
              <a:rPr lang="ru-RU" sz="2000" dirty="0"/>
              <a:t>Временные ценности человека коренятся в нем самом и в видимом мире, для такого человека нет чего-то более значимого.</a:t>
            </a:r>
          </a:p>
          <a:p>
            <a:pPr algn="l">
              <a:spcAft>
                <a:spcPct val="20000"/>
              </a:spcAft>
            </a:pPr>
            <a:r>
              <a:rPr lang="ru-RU" sz="2000" dirty="0"/>
              <a:t>Мерилом ценности выступает он сам, его желания, потребности, страстные порывы.</a:t>
            </a:r>
          </a:p>
        </p:txBody>
      </p:sp>
      <p:pic>
        <p:nvPicPr>
          <p:cNvPr id="32775" name="Picture 7" descr="временные ценности-5"/>
          <p:cNvPicPr>
            <a:picLocks noChangeAspect="1" noChangeArrowheads="1"/>
          </p:cNvPicPr>
          <p:nvPr/>
        </p:nvPicPr>
        <p:blipFill>
          <a:blip r:embed="rId3" cstate="print"/>
          <a:srcRect l="3500" r="5775" b="15390"/>
          <a:stretch>
            <a:fillRect/>
          </a:stretch>
        </p:blipFill>
        <p:spPr bwMode="auto">
          <a:xfrm>
            <a:off x="395536" y="1340395"/>
            <a:ext cx="4248150" cy="3960813"/>
          </a:xfrm>
          <a:prstGeom prst="rect">
            <a:avLst/>
          </a:prstGeom>
          <a:noFill/>
        </p:spPr>
      </p:pic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1458032" y="5393602"/>
            <a:ext cx="63004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000" dirty="0"/>
              <a:t>Временные ценности и неправильные приоритеты в жизни приводят к дисбалансу.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835150" y="647477"/>
            <a:ext cx="55451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</a:rPr>
              <a:t>6. </a:t>
            </a:r>
            <a:r>
              <a:rPr lang="ru-RU" sz="3000" b="1" dirty="0">
                <a:solidFill>
                  <a:srgbClr val="C00000"/>
                </a:solidFill>
              </a:rPr>
              <a:t>Семейный грех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3707904" y="2420888"/>
            <a:ext cx="4824413" cy="3527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Aft>
                <a:spcPct val="30000"/>
              </a:spcAft>
            </a:pPr>
            <a:r>
              <a:rPr lang="ru-RU" sz="2400" dirty="0"/>
              <a:t>Семейный грех тянется из поколения в поколение. Он может включать в себя многие грехи. </a:t>
            </a:r>
          </a:p>
          <a:p>
            <a:pPr algn="l"/>
            <a:r>
              <a:rPr lang="ru-RU" sz="2400" dirty="0"/>
              <a:t>Это то, что передается от отца к сыну. Но любой человек индивидуально может </a:t>
            </a:r>
            <a:endParaRPr lang="ru-RU" sz="2400" dirty="0" smtClean="0"/>
          </a:p>
          <a:p>
            <a:pPr algn="l"/>
            <a:r>
              <a:rPr lang="ru-RU" sz="2400" dirty="0" smtClean="0"/>
              <a:t>своим </a:t>
            </a:r>
            <a:r>
              <a:rPr lang="ru-RU" sz="2400" dirty="0"/>
              <a:t>личным покаянием </a:t>
            </a:r>
            <a:endParaRPr lang="ru-RU" sz="2400" dirty="0" smtClean="0"/>
          </a:p>
          <a:p>
            <a:pPr algn="l"/>
            <a:r>
              <a:rPr lang="ru-RU" sz="2400" dirty="0" smtClean="0"/>
              <a:t>прервать </a:t>
            </a:r>
            <a:r>
              <a:rPr lang="ru-RU" sz="2400" dirty="0"/>
              <a:t>это  </a:t>
            </a:r>
            <a:r>
              <a:rPr lang="ru-RU" sz="2400" dirty="0" smtClean="0"/>
              <a:t>проклятие</a:t>
            </a:r>
            <a:r>
              <a:rPr lang="ru-RU" sz="2400" dirty="0"/>
              <a:t>.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611188" y="1280954"/>
            <a:ext cx="82092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/>
              <a:t>Каждое новое поколение не может жить автономно, не считаясь с выбором, решениями и деяниями своих предшественников. </a:t>
            </a:r>
          </a:p>
        </p:txBody>
      </p:sp>
      <p:pic>
        <p:nvPicPr>
          <p:cNvPr id="34824" name="Picture 8" descr="оккультизм-2"/>
          <p:cNvPicPr>
            <a:picLocks noChangeAspect="1" noChangeArrowheads="1"/>
          </p:cNvPicPr>
          <p:nvPr/>
        </p:nvPicPr>
        <p:blipFill>
          <a:blip r:embed="rId3" cstate="print"/>
          <a:srcRect l="7970" t="2234" r="10419"/>
          <a:stretch>
            <a:fillRect/>
          </a:stretch>
        </p:blipFill>
        <p:spPr bwMode="auto">
          <a:xfrm>
            <a:off x="611560" y="2636911"/>
            <a:ext cx="2753749" cy="3358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908175" y="764704"/>
            <a:ext cx="55451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rgbClr val="C00000"/>
                </a:solidFill>
              </a:rPr>
              <a:t>7. Греховные привычки</a:t>
            </a:r>
          </a:p>
        </p:txBody>
      </p:sp>
      <p:sp>
        <p:nvSpPr>
          <p:cNvPr id="37894" name="Прямоугольник 6"/>
          <p:cNvSpPr>
            <a:spLocks noChangeArrowheads="1"/>
          </p:cNvSpPr>
          <p:nvPr/>
        </p:nvSpPr>
        <p:spPr bwMode="auto">
          <a:xfrm>
            <a:off x="3851920" y="1516385"/>
            <a:ext cx="46815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0" dirty="0"/>
              <a:t> </a:t>
            </a:r>
            <a:r>
              <a:rPr lang="ru-RU" sz="2400" dirty="0"/>
              <a:t>Это может быть привычка лгать, клеветать, осуждать и другие, записанные в Библии: </a:t>
            </a:r>
          </a:p>
        </p:txBody>
      </p:sp>
      <p:sp>
        <p:nvSpPr>
          <p:cNvPr id="37895" name="Прямоугольник 4"/>
          <p:cNvSpPr>
            <a:spLocks noChangeArrowheads="1"/>
          </p:cNvSpPr>
          <p:nvPr/>
        </p:nvSpPr>
        <p:spPr bwMode="auto">
          <a:xfrm>
            <a:off x="539552" y="3446998"/>
            <a:ext cx="824579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000" dirty="0"/>
              <a:t>«…в последние дни наступят времена тяжкие. Ибо люди будут самолюбивы, сребролюбивы, горды, надменны, злоречивы, родителям непокорны, неблагодарны, нечестивы,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недружелюбны</a:t>
            </a:r>
            <a:r>
              <a:rPr lang="ru-RU" sz="2000" dirty="0"/>
              <a:t>, </a:t>
            </a:r>
            <a:r>
              <a:rPr lang="ru-RU" sz="2000" dirty="0" err="1"/>
              <a:t>непримирительны</a:t>
            </a:r>
            <a:r>
              <a:rPr lang="ru-RU" sz="2000" dirty="0"/>
              <a:t>, клеветники,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/>
              <a:t>невоздержны</a:t>
            </a:r>
            <a:r>
              <a:rPr lang="ru-RU" sz="2000" dirty="0"/>
              <a:t>, жестоки, не любящие добра, предатели,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наглы</a:t>
            </a:r>
            <a:r>
              <a:rPr lang="ru-RU" sz="2000" dirty="0"/>
              <a:t>, напыщенны, более сластолюбивы,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нежели </a:t>
            </a:r>
            <a:r>
              <a:rPr lang="ru-RU" sz="2000" dirty="0" err="1"/>
              <a:t>боголюбивы</a:t>
            </a:r>
            <a:r>
              <a:rPr lang="ru-RU" sz="2000" dirty="0"/>
              <a:t>, имеющие  вид благочестия,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силы </a:t>
            </a:r>
            <a:r>
              <a:rPr lang="ru-RU" sz="2000" dirty="0"/>
              <a:t>же его отрекшиеся»         </a:t>
            </a:r>
          </a:p>
          <a:p>
            <a:pPr algn="l"/>
            <a:r>
              <a:rPr lang="ru-RU" sz="2000" dirty="0"/>
              <a:t>                                                                           </a:t>
            </a:r>
            <a:r>
              <a:rPr lang="ru-RU" dirty="0"/>
              <a:t>(2 Тим.3:1-6)</a:t>
            </a:r>
          </a:p>
        </p:txBody>
      </p:sp>
      <p:pic>
        <p:nvPicPr>
          <p:cNvPr id="37896" name="Picture 8" descr="жестокость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616" y="1515492"/>
            <a:ext cx="2808288" cy="184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835150" y="719485"/>
            <a:ext cx="55451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rgbClr val="C00000"/>
                </a:solidFill>
              </a:rPr>
              <a:t>8. Негативные мысли</a:t>
            </a:r>
          </a:p>
        </p:txBody>
      </p:sp>
      <p:sp>
        <p:nvSpPr>
          <p:cNvPr id="40967" name="Прямоугольник 4"/>
          <p:cNvSpPr>
            <a:spLocks noChangeArrowheads="1"/>
          </p:cNvSpPr>
          <p:nvPr/>
        </p:nvSpPr>
        <p:spPr bwMode="auto">
          <a:xfrm>
            <a:off x="251520" y="2551544"/>
            <a:ext cx="39973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ct val="30000"/>
              </a:spcAft>
            </a:pPr>
            <a:r>
              <a:rPr lang="ru-RU" sz="2400" dirty="0"/>
              <a:t>Если человек                   мыслит пессимистично,         гневается, испытывает           к кому-то ненависть,        злость, зависть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/>
              <a:t>то это </a:t>
            </a:r>
            <a:r>
              <a:rPr lang="ru-RU" sz="2400" dirty="0" smtClean="0"/>
              <a:t>оставляет  </a:t>
            </a:r>
            <a:br>
              <a:rPr lang="ru-RU" sz="2400" dirty="0" smtClean="0"/>
            </a:br>
            <a:r>
              <a:rPr lang="ru-RU" sz="2400" dirty="0" smtClean="0"/>
              <a:t>след </a:t>
            </a:r>
            <a:r>
              <a:rPr lang="ru-RU" sz="2400" dirty="0"/>
              <a:t>на его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здоровье</a:t>
            </a:r>
            <a:r>
              <a:rPr lang="ru-RU" sz="2400" dirty="0"/>
              <a:t>. </a:t>
            </a:r>
          </a:p>
        </p:txBody>
      </p:sp>
      <p:pic>
        <p:nvPicPr>
          <p:cNvPr id="40971" name="Picture 11" descr="30"/>
          <p:cNvPicPr>
            <a:picLocks noChangeAspect="1" noChangeArrowheads="1"/>
          </p:cNvPicPr>
          <p:nvPr/>
        </p:nvPicPr>
        <p:blipFill>
          <a:blip r:embed="rId3" cstate="print"/>
          <a:srcRect l="10817"/>
          <a:stretch>
            <a:fillRect/>
          </a:stretch>
        </p:blipFill>
        <p:spPr bwMode="auto">
          <a:xfrm>
            <a:off x="4284663" y="2565400"/>
            <a:ext cx="4535487" cy="2947988"/>
          </a:xfrm>
          <a:prstGeom prst="rect">
            <a:avLst/>
          </a:prstGeom>
          <a:noFill/>
        </p:spPr>
      </p:pic>
      <p:sp>
        <p:nvSpPr>
          <p:cNvPr id="40972" name="Прямоугольник 4"/>
          <p:cNvSpPr>
            <a:spLocks noChangeArrowheads="1"/>
          </p:cNvSpPr>
          <p:nvPr/>
        </p:nvSpPr>
        <p:spPr bwMode="auto">
          <a:xfrm>
            <a:off x="539750" y="1305446"/>
            <a:ext cx="82089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Aft>
                <a:spcPct val="30000"/>
              </a:spcAft>
            </a:pPr>
            <a:r>
              <a:rPr lang="ru-RU" sz="2400" dirty="0"/>
              <a:t>Современные медицинские исследования показали, что большинство болезней и недомоганий возникает в первую очередь из-за негативных мыслей и эмоций.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Презентация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981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19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8" name="Прямоугольник 6"/>
          <p:cNvSpPr>
            <a:spLocks noChangeArrowheads="1"/>
          </p:cNvSpPr>
          <p:nvPr/>
        </p:nvSpPr>
        <p:spPr bwMode="auto">
          <a:xfrm>
            <a:off x="4283968" y="2204864"/>
            <a:ext cx="4536182" cy="305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Aft>
                <a:spcPct val="20000"/>
              </a:spcAft>
            </a:pPr>
            <a:r>
              <a:rPr lang="ru-RU" sz="2400" dirty="0"/>
              <a:t>«Что только истинно,          что честно, что справедливо, что чисто, что любезно, что достославно, что только добродетель и похвала, </a:t>
            </a:r>
            <a:r>
              <a:rPr lang="ru-RU" sz="2400" dirty="0" smtClean="0"/>
              <a:t>о </a:t>
            </a:r>
            <a:r>
              <a:rPr lang="ru-RU" sz="2400" dirty="0"/>
              <a:t>том помышляйте»</a:t>
            </a:r>
          </a:p>
          <a:p>
            <a:pPr algn="l"/>
            <a:r>
              <a:rPr lang="ru-RU" sz="2000" dirty="0"/>
              <a:t>           </a:t>
            </a:r>
            <a:r>
              <a:rPr lang="ru-RU" sz="2000" dirty="0" smtClean="0"/>
              <a:t>       </a:t>
            </a:r>
            <a:r>
              <a:rPr lang="ru-RU" sz="2000" dirty="0"/>
              <a:t>(</a:t>
            </a:r>
            <a:r>
              <a:rPr lang="ru-RU" sz="2000" dirty="0" err="1"/>
              <a:t>Филиппийцам</a:t>
            </a:r>
            <a:r>
              <a:rPr lang="ru-RU" sz="2000" dirty="0"/>
              <a:t> 4:8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64519" name="Прямоугольник 6"/>
          <p:cNvSpPr>
            <a:spLocks noChangeArrowheads="1"/>
          </p:cNvSpPr>
          <p:nvPr/>
        </p:nvSpPr>
        <p:spPr bwMode="auto">
          <a:xfrm>
            <a:off x="323528" y="945406"/>
            <a:ext cx="867601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400" dirty="0"/>
              <a:t>Чем больше мы размышляем о том, что приносит пользу нашей душе, тем меньше остаётся у нас возможностей  и времени для размышления о дурном. </a:t>
            </a:r>
          </a:p>
        </p:txBody>
      </p:sp>
      <p:pic>
        <p:nvPicPr>
          <p:cNvPr id="64520" name="Picture 8" descr="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276896"/>
            <a:ext cx="3744912" cy="280828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5301208"/>
            <a:ext cx="6822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ct val="20000"/>
              </a:spcAft>
            </a:pPr>
            <a:r>
              <a:rPr lang="ru-RU" sz="2400" i="0" dirty="0"/>
              <a:t>«</a:t>
            </a:r>
            <a:r>
              <a:rPr lang="ru-RU" sz="2400" dirty="0"/>
              <a:t>И познаете истину, и истина сделает вас свободными</a:t>
            </a:r>
            <a:r>
              <a:rPr lang="ru-RU" sz="2400" dirty="0" smtClean="0"/>
              <a:t>»     </a:t>
            </a:r>
            <a:r>
              <a:rPr lang="ru-RU" sz="2000" dirty="0" smtClean="0"/>
              <a:t>(</a:t>
            </a:r>
            <a:r>
              <a:rPr lang="ru-RU" sz="2000" dirty="0"/>
              <a:t>Иоанна </a:t>
            </a:r>
            <a:r>
              <a:rPr lang="ru-RU" sz="2000" dirty="0" smtClean="0"/>
              <a:t>8:32)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80513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908175" y="620688"/>
            <a:ext cx="55451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rgbClr val="C00000"/>
                </a:solidFill>
              </a:rPr>
              <a:t>9. Лицемерия</a:t>
            </a:r>
          </a:p>
        </p:txBody>
      </p:sp>
      <p:sp>
        <p:nvSpPr>
          <p:cNvPr id="43014" name="Прямоугольник 6"/>
          <p:cNvSpPr>
            <a:spLocks noChangeArrowheads="1"/>
          </p:cNvSpPr>
          <p:nvPr/>
        </p:nvSpPr>
        <p:spPr bwMode="auto">
          <a:xfrm>
            <a:off x="250825" y="1293763"/>
            <a:ext cx="856932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dirty="0"/>
              <a:t>Лицемерие – несоответствие слов, поступков человека истинным чувствам, убеждениям, намерениям. </a:t>
            </a:r>
            <a:endParaRPr lang="ru-RU" sz="1400" dirty="0"/>
          </a:p>
          <a:p>
            <a:pPr algn="l"/>
            <a:r>
              <a:rPr lang="ru-RU" sz="1400" dirty="0"/>
              <a:t>                                                                                                                                     </a:t>
            </a:r>
            <a:r>
              <a:rPr lang="ru-RU" sz="2000" dirty="0"/>
              <a:t>(С. И. Ожегов)</a:t>
            </a:r>
          </a:p>
        </p:txBody>
      </p:sp>
      <p:pic>
        <p:nvPicPr>
          <p:cNvPr id="43016" name="Picture 8" descr="140661_original"/>
          <p:cNvPicPr>
            <a:picLocks noChangeAspect="1" noChangeArrowheads="1"/>
          </p:cNvPicPr>
          <p:nvPr/>
        </p:nvPicPr>
        <p:blipFill>
          <a:blip r:embed="rId3" cstate="print"/>
          <a:srcRect l="4736" t="6059" r="5568" b="18266"/>
          <a:stretch>
            <a:fillRect/>
          </a:stretch>
        </p:blipFill>
        <p:spPr bwMode="auto">
          <a:xfrm>
            <a:off x="4284663" y="2438400"/>
            <a:ext cx="4462462" cy="3348038"/>
          </a:xfrm>
          <a:prstGeom prst="rect">
            <a:avLst/>
          </a:prstGeom>
          <a:noFill/>
        </p:spPr>
      </p:pic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250825" y="2420938"/>
            <a:ext cx="3960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«Устами лицемер губит ближнего своего»</a:t>
            </a:r>
            <a:endParaRPr lang="ru-RU" sz="2000" dirty="0"/>
          </a:p>
          <a:p>
            <a:pPr algn="l"/>
            <a:r>
              <a:rPr lang="ru-RU" sz="2000" dirty="0"/>
              <a:t>                            (Притчи 11:9)</a:t>
            </a:r>
          </a:p>
          <a:p>
            <a:pPr algn="l"/>
            <a:endParaRPr lang="ru-RU" sz="2000" dirty="0"/>
          </a:p>
          <a:p>
            <a:pPr algn="r"/>
            <a:r>
              <a:rPr lang="ru-RU" sz="2400" dirty="0"/>
              <a:t>«Но мудрость, сходящая свыше</a:t>
            </a:r>
            <a:r>
              <a:rPr lang="ru-RU" sz="2400" dirty="0" smtClean="0"/>
              <a:t>…</a:t>
            </a:r>
            <a:br>
              <a:rPr lang="ru-RU" sz="2400" dirty="0" smtClean="0"/>
            </a:br>
            <a:r>
              <a:rPr lang="ru-RU" sz="2400" dirty="0" smtClean="0"/>
              <a:t>беспристрастна </a:t>
            </a:r>
            <a:r>
              <a:rPr lang="ru-RU" sz="2400" dirty="0"/>
              <a:t>и нелицемерна»</a:t>
            </a:r>
          </a:p>
          <a:p>
            <a:pPr algn="l"/>
            <a:r>
              <a:rPr lang="ru-RU" sz="2000" dirty="0"/>
              <a:t>                             (Иакова 3:17)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763713" y="791493"/>
            <a:ext cx="55451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000" b="1" dirty="0">
                <a:solidFill>
                  <a:srgbClr val="C00000"/>
                </a:solidFill>
              </a:rPr>
              <a:t>10. Мятеж, бунт</a:t>
            </a:r>
          </a:p>
        </p:txBody>
      </p:sp>
      <p:sp>
        <p:nvSpPr>
          <p:cNvPr id="46088" name="Marcador de Posição de Conteúdo 3"/>
          <p:cNvSpPr>
            <a:spLocks/>
          </p:cNvSpPr>
          <p:nvPr/>
        </p:nvSpPr>
        <p:spPr bwMode="auto">
          <a:xfrm>
            <a:off x="611188" y="1339925"/>
            <a:ext cx="82089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Aft>
                <a:spcPct val="200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Резкое в</a:t>
            </a:r>
            <a:r>
              <a:rPr lang="pt-PT" sz="2000" dirty="0">
                <a:latin typeface="Arial" pitchFamily="34" charset="0"/>
                <a:cs typeface="Arial" pitchFamily="34" charset="0"/>
              </a:rPr>
              <a:t>ыступление против кого-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либо</a:t>
            </a:r>
            <a:r>
              <a:rPr lang="pt-PT" sz="2000" dirty="0">
                <a:latin typeface="Arial" pitchFamily="34" charset="0"/>
                <a:cs typeface="Arial" pitchFamily="34" charset="0"/>
              </a:rPr>
              <a:t> или чего-либо, выражение протеста, негодования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  <a:r>
              <a:rPr lang="pt-PT" sz="2000" dirty="0"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2000" dirty="0">
                <a:latin typeface="Arial" pitchFamily="34" charset="0"/>
                <a:cs typeface="Arial" pitchFamily="34" charset="0"/>
              </a:rPr>
              <a:t>Бунтарь – всегда чем-то недовольный человек. </a:t>
            </a:r>
            <a:endParaRPr lang="pt-PT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9" name="Picture 9" descr="оккультизм-3"/>
          <p:cNvPicPr>
            <a:picLocks noChangeAspect="1" noChangeArrowheads="1"/>
          </p:cNvPicPr>
          <p:nvPr/>
        </p:nvPicPr>
        <p:blipFill>
          <a:blip r:embed="rId3" cstate="print"/>
          <a:srcRect l="16739" t="8542" r="15691" b="4068"/>
          <a:stretch>
            <a:fillRect/>
          </a:stretch>
        </p:blipFill>
        <p:spPr bwMode="auto">
          <a:xfrm>
            <a:off x="684213" y="2492276"/>
            <a:ext cx="3409950" cy="3529012"/>
          </a:xfrm>
          <a:prstGeom prst="rect">
            <a:avLst/>
          </a:prstGeom>
          <a:noFill/>
        </p:spPr>
      </p:pic>
      <p:sp>
        <p:nvSpPr>
          <p:cNvPr id="46090" name="Прямоугольник 6"/>
          <p:cNvSpPr>
            <a:spLocks noChangeArrowheads="1"/>
          </p:cNvSpPr>
          <p:nvPr/>
        </p:nvSpPr>
        <p:spPr bwMode="auto">
          <a:xfrm>
            <a:off x="4283968" y="2533550"/>
            <a:ext cx="4536182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Aft>
                <a:spcPct val="30000"/>
              </a:spcAft>
            </a:pPr>
            <a:r>
              <a:rPr lang="ru-RU" sz="2000" dirty="0"/>
              <a:t>Его бунтарство направлено против отдельных людей, против общества в целом, иногда против самого себя (внутренний конфликт).</a:t>
            </a:r>
          </a:p>
          <a:p>
            <a:pPr algn="l"/>
            <a:r>
              <a:rPr lang="ru-RU" sz="2000" dirty="0"/>
              <a:t>В основе любого мятежа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лежит </a:t>
            </a:r>
            <a:r>
              <a:rPr lang="ru-RU" sz="2000" dirty="0"/>
              <a:t>отказ признать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власть </a:t>
            </a:r>
            <a:r>
              <a:rPr lang="ru-RU" sz="2000" dirty="0"/>
              <a:t>Бога.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</a:p>
          <a:p>
            <a:pPr algn="l"/>
            <a:r>
              <a:rPr lang="ru-RU" sz="2000" dirty="0" smtClean="0"/>
              <a:t>         Грех </a:t>
            </a:r>
            <a:r>
              <a:rPr lang="ru-RU" sz="2000" dirty="0"/>
              <a:t>– это бунт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против </a:t>
            </a:r>
            <a:r>
              <a:rPr lang="ru-RU" sz="2000" dirty="0"/>
              <a:t>Бога.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osição de Conteúdo 2"/>
          <p:cNvSpPr>
            <a:spLocks/>
          </p:cNvSpPr>
          <p:nvPr/>
        </p:nvSpPr>
        <p:spPr bwMode="auto">
          <a:xfrm>
            <a:off x="395288" y="1268958"/>
            <a:ext cx="82804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l">
              <a:spcBef>
                <a:spcPts val="600"/>
              </a:spcBef>
              <a:spcAft>
                <a:spcPct val="20000"/>
              </a:spcAft>
              <a:buClr>
                <a:schemeClr val="accent1"/>
              </a:buClr>
              <a:buSzPct val="76000"/>
              <a:buFont typeface="Arial" charset="0"/>
              <a:buNone/>
            </a:pPr>
            <a:r>
              <a:rPr lang="ru-RU" sz="2400" dirty="0"/>
              <a:t>   Необходимо признать, есть ли в нас мятеж против:</a:t>
            </a:r>
            <a:endParaRPr lang="en-US" sz="2400" dirty="0"/>
          </a:p>
          <a:p>
            <a:pPr marL="547688" lvl="1" indent="-273050" algn="l">
              <a:lnSpc>
                <a:spcPct val="85000"/>
              </a:lnSpc>
              <a:spcBef>
                <a:spcPts val="500"/>
              </a:spcBef>
              <a:buClr>
                <a:schemeClr val="tx1"/>
              </a:buClr>
              <a:buFontTx/>
              <a:buChar char="•"/>
            </a:pPr>
            <a:r>
              <a:rPr lang="ru-RU" sz="2400" dirty="0"/>
              <a:t>мужа / жены</a:t>
            </a:r>
            <a:endParaRPr lang="en-US" sz="2400" dirty="0"/>
          </a:p>
          <a:p>
            <a:pPr marL="547688" lvl="1" indent="-273050" algn="l">
              <a:lnSpc>
                <a:spcPct val="85000"/>
              </a:lnSpc>
              <a:spcBef>
                <a:spcPts val="500"/>
              </a:spcBef>
              <a:buClr>
                <a:schemeClr val="tx1"/>
              </a:buClr>
              <a:buFontTx/>
              <a:buChar char="•"/>
            </a:pPr>
            <a:r>
              <a:rPr lang="ru-RU" sz="2400" dirty="0"/>
              <a:t>правительства</a:t>
            </a:r>
            <a:endParaRPr lang="en-US" sz="2400" dirty="0"/>
          </a:p>
          <a:p>
            <a:pPr marL="547688" lvl="1" indent="-273050" algn="l">
              <a:lnSpc>
                <a:spcPct val="85000"/>
              </a:lnSpc>
              <a:spcBef>
                <a:spcPts val="500"/>
              </a:spcBef>
              <a:buClr>
                <a:schemeClr val="tx1"/>
              </a:buClr>
              <a:buFontTx/>
              <a:buChar char="•"/>
            </a:pPr>
            <a:r>
              <a:rPr lang="ru-RU" sz="2400" dirty="0"/>
              <a:t>родителей</a:t>
            </a:r>
            <a:endParaRPr lang="en-US" sz="2400" dirty="0"/>
          </a:p>
          <a:p>
            <a:pPr marL="547688" lvl="1" indent="-273050" algn="l">
              <a:lnSpc>
                <a:spcPct val="85000"/>
              </a:lnSpc>
              <a:spcBef>
                <a:spcPts val="500"/>
              </a:spcBef>
              <a:buClr>
                <a:schemeClr val="tx1"/>
              </a:buClr>
              <a:buFontTx/>
              <a:buChar char="•"/>
            </a:pPr>
            <a:r>
              <a:rPr lang="ru-RU" sz="2400" dirty="0"/>
              <a:t>работодателя</a:t>
            </a:r>
            <a:endParaRPr lang="en-US" sz="2400" dirty="0"/>
          </a:p>
          <a:p>
            <a:pPr marL="547688" lvl="1" indent="-273050" algn="l">
              <a:lnSpc>
                <a:spcPct val="85000"/>
              </a:lnSpc>
              <a:spcBef>
                <a:spcPts val="500"/>
              </a:spcBef>
              <a:buClr>
                <a:schemeClr val="tx1"/>
              </a:buClr>
              <a:buFontTx/>
              <a:buChar char="•"/>
            </a:pPr>
            <a:r>
              <a:rPr lang="ru-RU" sz="2400" dirty="0"/>
              <a:t>духовных лидеров</a:t>
            </a:r>
            <a:endParaRPr lang="en-US" sz="2400" dirty="0"/>
          </a:p>
          <a:p>
            <a:pPr marL="547688" lvl="1" indent="-273050" algn="l">
              <a:lnSpc>
                <a:spcPct val="85000"/>
              </a:lnSpc>
              <a:spcBef>
                <a:spcPts val="500"/>
              </a:spcBef>
              <a:buClr>
                <a:schemeClr val="tx1"/>
              </a:buClr>
              <a:buFontTx/>
              <a:buChar char="•"/>
            </a:pPr>
            <a:r>
              <a:rPr lang="ru-RU" sz="2400" dirty="0"/>
              <a:t>Бога</a:t>
            </a:r>
            <a:endParaRPr lang="en-US" sz="2400" dirty="0"/>
          </a:p>
          <a:p>
            <a:pPr marL="547688" lvl="1" indent="-273050" algn="l">
              <a:lnSpc>
                <a:spcPct val="85000"/>
              </a:lnSpc>
              <a:spcBef>
                <a:spcPts val="500"/>
              </a:spcBef>
              <a:buClr>
                <a:schemeClr val="tx1"/>
              </a:buClr>
              <a:buFontTx/>
              <a:buChar char="•"/>
            </a:pPr>
            <a:r>
              <a:rPr lang="ru-RU" sz="2400" dirty="0"/>
              <a:t>других </a:t>
            </a:r>
            <a:endParaRPr lang="en-US" sz="2400" dirty="0"/>
          </a:p>
          <a:p>
            <a:pPr marL="547688" lvl="1" indent="-273050" algn="l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None/>
            </a:pPr>
            <a:endParaRPr lang="en-US" sz="2400" dirty="0"/>
          </a:p>
        </p:txBody>
      </p:sp>
      <p:sp>
        <p:nvSpPr>
          <p:cNvPr id="65548" name="Rectangle 12"/>
          <p:cNvSpPr>
            <a:spLocks noChangeArrowheads="1"/>
          </p:cNvSpPr>
          <p:nvPr/>
        </p:nvSpPr>
        <p:spPr bwMode="auto">
          <a:xfrm>
            <a:off x="4716016" y="1916832"/>
            <a:ext cx="4177159" cy="3888656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Заголовок 7"/>
          <p:cNvSpPr>
            <a:spLocks/>
          </p:cNvSpPr>
          <p:nvPr/>
        </p:nvSpPr>
        <p:spPr bwMode="auto">
          <a:xfrm>
            <a:off x="446856" y="638523"/>
            <a:ext cx="82296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2800" b="1" dirty="0">
                <a:solidFill>
                  <a:srgbClr val="C00000"/>
                </a:solidFill>
              </a:rPr>
              <a:t>Что делать с бунтом? </a:t>
            </a:r>
            <a:endParaRPr lang="ru-RU" sz="2800" b="1" i="0" dirty="0">
              <a:solidFill>
                <a:srgbClr val="C00000"/>
              </a:solidFill>
            </a:endParaRPr>
          </a:p>
        </p:txBody>
      </p:sp>
      <p:sp>
        <p:nvSpPr>
          <p:cNvPr id="65545" name="Прямоугольник 6"/>
          <p:cNvSpPr>
            <a:spLocks noChangeArrowheads="1"/>
          </p:cNvSpPr>
          <p:nvPr/>
        </p:nvSpPr>
        <p:spPr bwMode="auto">
          <a:xfrm>
            <a:off x="4860031" y="2080587"/>
            <a:ext cx="3888433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/>
              <a:t>«Всякая душа да будет покорна высшим властям,  ибо нет власти не от Бога; существующие же власти   от Бога установлены.</a:t>
            </a:r>
          </a:p>
          <a:p>
            <a:pPr>
              <a:spcAft>
                <a:spcPct val="20000"/>
              </a:spcAft>
            </a:pPr>
            <a:r>
              <a:rPr lang="ru-RU" sz="2000" dirty="0"/>
              <a:t>Посему противящийся  власти противится Божию установлению.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А </a:t>
            </a:r>
            <a:r>
              <a:rPr lang="ru-RU" sz="2000" dirty="0"/>
              <a:t>противящиеся сами навлекут на себя осуждение.</a:t>
            </a:r>
          </a:p>
          <a:p>
            <a:r>
              <a:rPr lang="ru-RU" dirty="0"/>
              <a:t>       </a:t>
            </a:r>
            <a:r>
              <a:rPr lang="ru-RU" dirty="0" smtClean="0"/>
              <a:t>                </a:t>
            </a:r>
            <a:r>
              <a:rPr lang="ru-RU" dirty="0"/>
              <a:t>(Римлянам </a:t>
            </a:r>
            <a:r>
              <a:rPr lang="en-US" dirty="0"/>
              <a:t>13:1,</a:t>
            </a:r>
            <a:r>
              <a:rPr lang="ru-RU" dirty="0"/>
              <a:t> </a:t>
            </a:r>
            <a:r>
              <a:rPr lang="en-US" dirty="0"/>
              <a:t>2</a:t>
            </a:r>
            <a:r>
              <a:rPr lang="ru-RU" dirty="0"/>
              <a:t>)</a:t>
            </a:r>
            <a:endParaRPr lang="ru-RU" i="0" dirty="0"/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1116061" y="4520141"/>
            <a:ext cx="34559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000" dirty="0">
                <a:solidFill>
                  <a:srgbClr val="990033"/>
                </a:solidFill>
              </a:rPr>
              <a:t>«Итак покоритесь Богу; противостаньте </a:t>
            </a:r>
            <a:r>
              <a:rPr lang="ru-RU" sz="2000" dirty="0" err="1">
                <a:solidFill>
                  <a:srgbClr val="990033"/>
                </a:solidFill>
              </a:rPr>
              <a:t>диаволу</a:t>
            </a:r>
            <a:r>
              <a:rPr lang="ru-RU" sz="2000" dirty="0">
                <a:solidFill>
                  <a:srgbClr val="990033"/>
                </a:solidFill>
              </a:rPr>
              <a:t>, и убежит от вас» </a:t>
            </a:r>
          </a:p>
          <a:p>
            <a:pPr algn="l"/>
            <a:r>
              <a:rPr lang="ru-RU" sz="2000" dirty="0">
                <a:solidFill>
                  <a:srgbClr val="990033"/>
                </a:solidFill>
              </a:rPr>
              <a:t>                            (</a:t>
            </a:r>
            <a:r>
              <a:rPr lang="ru-RU" dirty="0">
                <a:solidFill>
                  <a:srgbClr val="990033"/>
                </a:solidFill>
              </a:rPr>
              <a:t>Иакова 4:7)</a:t>
            </a:r>
            <a:endParaRPr lang="ru-RU" sz="20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"/>
            <a:ext cx="9143286" cy="68574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1187450" y="821655"/>
            <a:ext cx="6408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Как снять блокаду сердца?</a:t>
            </a:r>
          </a:p>
        </p:txBody>
      </p:sp>
      <p:sp>
        <p:nvSpPr>
          <p:cNvPr id="52231" name="Прямоугольник 7"/>
          <p:cNvSpPr>
            <a:spLocks noChangeArrowheads="1"/>
          </p:cNvSpPr>
          <p:nvPr/>
        </p:nvSpPr>
        <p:spPr bwMode="auto">
          <a:xfrm>
            <a:off x="251520" y="1357536"/>
            <a:ext cx="8820150" cy="416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Aft>
                <a:spcPct val="20000"/>
              </a:spcAft>
            </a:pPr>
            <a:r>
              <a:rPr lang="ru-RU" sz="2400" dirty="0"/>
              <a:t>    </a:t>
            </a:r>
            <a:r>
              <a:rPr lang="ru-RU" sz="2400" b="1" dirty="0"/>
              <a:t>1. Признать проблему</a:t>
            </a:r>
            <a:r>
              <a:rPr lang="ru-RU" sz="2400" dirty="0"/>
              <a:t>. </a:t>
            </a:r>
            <a:endParaRPr lang="ru-RU" sz="1600" dirty="0"/>
          </a:p>
          <a:p>
            <a:pPr marL="342900" indent="-342900" algn="l"/>
            <a:r>
              <a:rPr lang="ru-RU" sz="2400" dirty="0"/>
              <a:t>        «Если говорим, что не имеем греха, – обманываем </a:t>
            </a:r>
          </a:p>
          <a:p>
            <a:pPr marL="342900" indent="-342900" algn="l"/>
            <a:r>
              <a:rPr lang="ru-RU" sz="2400" dirty="0"/>
              <a:t>         самих себя, и истины нет в нас»           </a:t>
            </a:r>
            <a:r>
              <a:rPr lang="ru-RU" sz="2000" dirty="0"/>
              <a:t>(1 Иоанна 1:8)</a:t>
            </a:r>
            <a:r>
              <a:rPr lang="ru-RU" sz="2400" dirty="0"/>
              <a:t> </a:t>
            </a:r>
            <a:endParaRPr lang="ru-RU" sz="1200" dirty="0"/>
          </a:p>
          <a:p>
            <a:pPr marL="342900" indent="-342900" algn="l"/>
            <a:r>
              <a:rPr lang="ru-RU" sz="2400" b="1" dirty="0"/>
              <a:t>    2. Исповедать перед Богом и людьми.</a:t>
            </a:r>
          </a:p>
          <a:p>
            <a:pPr marL="342900" indent="-342900" algn="l"/>
            <a:endParaRPr lang="ru-RU" sz="2400" dirty="0"/>
          </a:p>
          <a:p>
            <a:pPr marL="342900" indent="-342900" algn="l"/>
            <a:r>
              <a:rPr lang="ru-RU" sz="2400" dirty="0"/>
              <a:t>                                               «Если исповедуем грехи наши,</a:t>
            </a:r>
          </a:p>
          <a:p>
            <a:pPr marL="342900" indent="-342900" algn="l"/>
            <a:r>
              <a:rPr lang="ru-RU" sz="2400" dirty="0"/>
              <a:t>                                                то Он, будучи верен и </a:t>
            </a:r>
          </a:p>
          <a:p>
            <a:pPr marL="342900" indent="-342900" algn="l"/>
            <a:r>
              <a:rPr lang="ru-RU" sz="2400" dirty="0"/>
              <a:t>                                                праведен, простит нам </a:t>
            </a:r>
          </a:p>
          <a:p>
            <a:pPr marL="342900" indent="-342900" algn="l"/>
            <a:r>
              <a:rPr lang="ru-RU" sz="2400" dirty="0"/>
              <a:t>                                                грехи наши и очистит нас </a:t>
            </a:r>
          </a:p>
          <a:p>
            <a:pPr marL="342900" indent="-342900" algn="l"/>
            <a:r>
              <a:rPr lang="ru-RU" sz="2400" dirty="0"/>
              <a:t>                                                от всякой неправды» </a:t>
            </a:r>
            <a:endParaRPr lang="ru-RU" sz="2000" dirty="0"/>
          </a:p>
          <a:p>
            <a:pPr marL="342900" indent="-342900" algn="l"/>
            <a:r>
              <a:rPr lang="ru-RU" sz="2000" dirty="0"/>
              <a:t>                                                                                          (1 Иоанна 1:9)</a:t>
            </a:r>
          </a:p>
        </p:txBody>
      </p:sp>
      <p:pic>
        <p:nvPicPr>
          <p:cNvPr id="52232" name="Picture 8" descr="06"/>
          <p:cNvPicPr>
            <a:picLocks noChangeAspect="1" noChangeArrowheads="1"/>
          </p:cNvPicPr>
          <p:nvPr/>
        </p:nvPicPr>
        <p:blipFill>
          <a:blip r:embed="rId3" cstate="print"/>
          <a:srcRect l="4224" r="7826" b="4887"/>
          <a:stretch>
            <a:fillRect/>
          </a:stretch>
        </p:blipFill>
        <p:spPr bwMode="auto">
          <a:xfrm>
            <a:off x="539750" y="2997200"/>
            <a:ext cx="3527425" cy="273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"/>
            <a:ext cx="9143286" cy="68574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3" name="Прямоугольник 7"/>
          <p:cNvSpPr>
            <a:spLocks noChangeArrowheads="1"/>
          </p:cNvSpPr>
          <p:nvPr/>
        </p:nvSpPr>
        <p:spPr bwMode="auto">
          <a:xfrm>
            <a:off x="0" y="1275373"/>
            <a:ext cx="8964613" cy="474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Aft>
                <a:spcPct val="20000"/>
              </a:spcAft>
            </a:pPr>
            <a:r>
              <a:rPr lang="ru-RU" sz="2400" b="1" dirty="0"/>
              <a:t>    3. Молиться об освобождении. </a:t>
            </a:r>
          </a:p>
          <a:p>
            <a:pPr marL="342900" indent="-342900" algn="l"/>
            <a:r>
              <a:rPr lang="ru-RU" sz="2400" dirty="0"/>
              <a:t>       </a:t>
            </a:r>
            <a:r>
              <a:rPr lang="ru-RU" sz="2400" i="0" dirty="0"/>
              <a:t>«Я</a:t>
            </a:r>
            <a:r>
              <a:rPr lang="ru-RU" sz="2400" dirty="0"/>
              <a:t> открыл Тебе грех мой и не скрыл беззакония моего;  </a:t>
            </a:r>
          </a:p>
          <a:p>
            <a:pPr marL="342900" indent="-342900" algn="l"/>
            <a:r>
              <a:rPr lang="ru-RU" sz="2400" dirty="0"/>
              <a:t>       я сказал: "исповедаю Господу преступления мои", и Ты </a:t>
            </a:r>
          </a:p>
          <a:p>
            <a:pPr marL="342900" indent="-342900" algn="l"/>
            <a:r>
              <a:rPr lang="ru-RU" sz="2400" dirty="0"/>
              <a:t>       снял с меня вину греха моего»</a:t>
            </a:r>
            <a:r>
              <a:rPr lang="ru-RU" dirty="0"/>
              <a:t>                            </a:t>
            </a:r>
            <a:r>
              <a:rPr lang="ru-RU" sz="2000" dirty="0"/>
              <a:t>(Псалом 31:5))</a:t>
            </a:r>
            <a:r>
              <a:rPr lang="ru-RU" sz="2400" dirty="0"/>
              <a:t> </a:t>
            </a:r>
          </a:p>
          <a:p>
            <a:pPr marL="342900" indent="-342900" algn="l"/>
            <a:endParaRPr lang="ru-RU" sz="1200" b="1" dirty="0"/>
          </a:p>
          <a:p>
            <a:pPr marL="342900" indent="-342900" algn="l">
              <a:spcAft>
                <a:spcPct val="20000"/>
              </a:spcAft>
            </a:pPr>
            <a:r>
              <a:rPr lang="ru-RU" sz="2400" b="1" dirty="0"/>
              <a:t>    4. </a:t>
            </a:r>
            <a:r>
              <a:rPr lang="ru-RU" sz="2400" b="1" dirty="0" smtClean="0"/>
              <a:t>Отказаться от прежних действий.</a:t>
            </a:r>
            <a:endParaRPr lang="ru-RU" sz="2400" b="1" dirty="0"/>
          </a:p>
          <a:p>
            <a:pPr marL="342900" indent="-342900" algn="l"/>
            <a:r>
              <a:rPr lang="uk-UA" sz="2400" dirty="0"/>
              <a:t>       </a:t>
            </a:r>
            <a:r>
              <a:rPr lang="ru-RU" sz="2400" dirty="0"/>
              <a:t>«Повелениями Твоими я вразумлен; потому ненавижу </a:t>
            </a:r>
          </a:p>
          <a:p>
            <a:pPr marL="342900" indent="-342900" algn="l"/>
            <a:r>
              <a:rPr lang="ru-RU" sz="2400" dirty="0"/>
              <a:t>       всякий путь лжи»                                       </a:t>
            </a:r>
            <a:r>
              <a:rPr lang="ru-RU" sz="2000" dirty="0"/>
              <a:t>(Псалом 110:104)</a:t>
            </a:r>
          </a:p>
          <a:p>
            <a:pPr marL="342900" indent="-342900" algn="l"/>
            <a:endParaRPr lang="ru-RU" sz="1200" dirty="0"/>
          </a:p>
          <a:p>
            <a:pPr marL="342900" indent="-342900" algn="l">
              <a:spcAft>
                <a:spcPct val="20000"/>
              </a:spcAft>
            </a:pPr>
            <a:r>
              <a:rPr lang="ru-RU" sz="2400" b="1" dirty="0"/>
              <a:t>    5. Жить в прощении.</a:t>
            </a:r>
          </a:p>
          <a:p>
            <a:pPr marL="342900" indent="-342900" algn="l"/>
            <a:r>
              <a:rPr lang="ru-RU" sz="2400" dirty="0"/>
              <a:t>       «Да будут слова уст моих и помышление сердца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моего </a:t>
            </a:r>
            <a:r>
              <a:rPr lang="ru-RU" sz="2400" dirty="0" err="1" smtClean="0"/>
              <a:t>благоугодны</a:t>
            </a:r>
            <a:r>
              <a:rPr lang="ru-RU" sz="2400" dirty="0" smtClean="0"/>
              <a:t> </a:t>
            </a:r>
            <a:r>
              <a:rPr lang="ru-RU" sz="2400" dirty="0"/>
              <a:t>пред Тобою, Господи,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твердыня </a:t>
            </a:r>
            <a:r>
              <a:rPr lang="ru-RU" sz="2400" dirty="0"/>
              <a:t>моя и </a:t>
            </a:r>
            <a:r>
              <a:rPr lang="ru-RU" sz="2400" dirty="0" smtClean="0"/>
              <a:t>Избавитель </a:t>
            </a:r>
            <a:r>
              <a:rPr lang="ru-RU" sz="2400" dirty="0"/>
              <a:t>мой!» </a:t>
            </a:r>
            <a:r>
              <a:rPr lang="ru-RU" sz="2400" dirty="0" smtClean="0"/>
              <a:t>   </a:t>
            </a:r>
            <a:r>
              <a:rPr lang="ru-RU" sz="2000" dirty="0" smtClean="0"/>
              <a:t>(</a:t>
            </a:r>
            <a:r>
              <a:rPr lang="ru-RU" sz="2000" dirty="0"/>
              <a:t>Псалом 18:15)</a:t>
            </a: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1187450" y="749647"/>
            <a:ext cx="6408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Как снять блокаду сердца?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70" name="Picture 10" descr="18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1" y="1844824"/>
            <a:ext cx="5113114" cy="4239886"/>
          </a:xfrm>
          <a:prstGeom prst="rect">
            <a:avLst/>
          </a:prstGeom>
          <a:noFill/>
        </p:spPr>
      </p:pic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67544" y="826666"/>
            <a:ext cx="82089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Потребности человека удовлетворяются благодаря Божьей безусловной любви!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Reklama\ОтделЗдоровья\мих\22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1361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Imagem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2259" y="2636962"/>
            <a:ext cx="4306304" cy="302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7" name="CaixaDeTexto 6"/>
          <p:cNvSpPr txBox="1">
            <a:spLocks noChangeArrowheads="1"/>
          </p:cNvSpPr>
          <p:nvPr/>
        </p:nvSpPr>
        <p:spPr bwMode="auto">
          <a:xfrm>
            <a:off x="395288" y="908720"/>
            <a:ext cx="8423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были созданы любящими существами, достойными любви и нуждающимися в ней</a:t>
            </a:r>
          </a:p>
        </p:txBody>
      </p:sp>
      <p:sp>
        <p:nvSpPr>
          <p:cNvPr id="16388" name="Rectangle 10"/>
          <p:cNvSpPr>
            <a:spLocks noChangeArrowheads="1"/>
          </p:cNvSpPr>
          <p:nvPr/>
        </p:nvSpPr>
        <p:spPr bwMode="auto">
          <a:xfrm>
            <a:off x="323850" y="2462903"/>
            <a:ext cx="3960118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Aft>
                <a:spcPct val="20000"/>
              </a:spcAft>
            </a:pPr>
            <a:r>
              <a:rPr lang="ru-RU" sz="2400" dirty="0"/>
              <a:t>«Сия есть заповедь Моя, да любите друг друга, как Я возлюбил вас»</a:t>
            </a:r>
          </a:p>
          <a:p>
            <a:pPr algn="l"/>
            <a:r>
              <a:rPr lang="ru-RU" sz="2000" dirty="0"/>
              <a:t>                         (Иоанна 12:15)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276521" cy="6957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259632" y="3501008"/>
            <a:ext cx="403244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dirty="0">
                <a:latin typeface="+mn-lt"/>
              </a:rPr>
              <a:t>«Дней лет наших </a:t>
            </a:r>
            <a:r>
              <a:rPr lang="ru-RU" sz="1600" dirty="0">
                <a:latin typeface="+mn-lt"/>
              </a:rPr>
              <a:t>–</a:t>
            </a:r>
            <a:r>
              <a:rPr lang="ru-RU" dirty="0">
                <a:latin typeface="+mn-lt"/>
              </a:rPr>
              <a:t> семьдесят лет, а при большей крепости </a:t>
            </a:r>
            <a:r>
              <a:rPr lang="ru-RU" sz="1600" dirty="0">
                <a:latin typeface="+mn-lt"/>
              </a:rPr>
              <a:t>–</a:t>
            </a:r>
            <a:r>
              <a:rPr lang="ru-RU" dirty="0">
                <a:latin typeface="+mn-lt"/>
              </a:rPr>
              <a:t> восемьдесят лет; и самая  лучшая пора их – труд и болезнь»</a:t>
            </a:r>
          </a:p>
          <a:p>
            <a:pPr algn="l"/>
            <a:r>
              <a:rPr lang="ru-RU" sz="1600" dirty="0">
                <a:latin typeface="+mn-lt"/>
              </a:rPr>
              <a:t>                                </a:t>
            </a:r>
            <a:r>
              <a:rPr lang="ru-RU" sz="1600" dirty="0" smtClean="0">
                <a:latin typeface="+mn-lt"/>
              </a:rPr>
              <a:t>                    </a:t>
            </a:r>
            <a:r>
              <a:rPr lang="ru-RU" sz="1600" dirty="0">
                <a:latin typeface="+mn-lt"/>
              </a:rPr>
              <a:t>(Псалом 89:10)</a:t>
            </a: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539553" y="620713"/>
            <a:ext cx="8193286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В </a:t>
            </a:r>
            <a:r>
              <a:rPr lang="ru-RU" sz="2800" b="1" dirty="0">
                <a:solidFill>
                  <a:srgbClr val="C00000"/>
                </a:solidFill>
              </a:rPr>
              <a:t>нас заложено желание </a:t>
            </a:r>
            <a:r>
              <a:rPr lang="ru-RU" sz="2800" b="1" dirty="0" smtClean="0">
                <a:solidFill>
                  <a:srgbClr val="C00000"/>
                </a:solidFill>
              </a:rPr>
              <a:t>любить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и быть любимыми</a:t>
            </a:r>
          </a:p>
          <a:p>
            <a:pPr algn="l"/>
            <a:endParaRPr lang="ru-RU" sz="1600" dirty="0">
              <a:solidFill>
                <a:srgbClr val="456CB9"/>
              </a:solidFill>
            </a:endParaRPr>
          </a:p>
          <a:p>
            <a:pPr algn="l"/>
            <a:r>
              <a:rPr lang="ru-RU" sz="2800" dirty="0">
                <a:solidFill>
                  <a:srgbClr val="456CB9"/>
                </a:solidFill>
                <a:latin typeface="+mn-lt"/>
              </a:rPr>
              <a:t>Но грех вошел в нашу </a:t>
            </a:r>
          </a:p>
          <a:p>
            <a:pPr algn="l"/>
            <a:r>
              <a:rPr lang="ru-RU" sz="2800" dirty="0">
                <a:solidFill>
                  <a:srgbClr val="456CB9"/>
                </a:solidFill>
                <a:latin typeface="+mn-lt"/>
              </a:rPr>
              <a:t>жизнь, а через него – </a:t>
            </a:r>
          </a:p>
          <a:p>
            <a:pPr algn="l"/>
            <a:r>
              <a:rPr lang="ru-RU" sz="2800" dirty="0">
                <a:solidFill>
                  <a:srgbClr val="456CB9"/>
                </a:solidFill>
                <a:latin typeface="+mn-lt"/>
              </a:rPr>
              <a:t>болезни и смерть.</a:t>
            </a:r>
          </a:p>
        </p:txBody>
      </p:sp>
      <p:pic>
        <p:nvPicPr>
          <p:cNvPr id="17414" name="Picture 11" descr="06"/>
          <p:cNvPicPr>
            <a:picLocks noChangeAspect="1" noChangeArrowheads="1"/>
          </p:cNvPicPr>
          <p:nvPr/>
        </p:nvPicPr>
        <p:blipFill>
          <a:blip r:embed="rId3" cstate="print"/>
          <a:srcRect l="7088"/>
          <a:stretch>
            <a:fillRect/>
          </a:stretch>
        </p:blipFill>
        <p:spPr bwMode="auto">
          <a:xfrm>
            <a:off x="5435600" y="1916113"/>
            <a:ext cx="3297238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00"/>
            <a:ext cx="9112667" cy="683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251521" y="836712"/>
            <a:ext cx="86409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Грехом поражена каждая клетка человеческого организма, в том числе и сердце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3995738" y="1837273"/>
            <a:ext cx="47529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dirty="0">
                <a:latin typeface="+mn-lt"/>
              </a:rPr>
              <a:t>«Лукаво сердце человеческое более всего                                и крайне испорчено;  </a:t>
            </a:r>
            <a:r>
              <a:rPr lang="ru-RU" sz="2000" dirty="0" smtClean="0">
                <a:latin typeface="+mn-lt"/>
              </a:rPr>
              <a:t>кто </a:t>
            </a:r>
            <a:r>
              <a:rPr lang="ru-RU" sz="2000" dirty="0">
                <a:latin typeface="+mn-lt"/>
              </a:rPr>
              <a:t>узнает его?»</a:t>
            </a:r>
            <a:endParaRPr lang="ru-RU" dirty="0">
              <a:latin typeface="+mn-lt"/>
            </a:endParaRPr>
          </a:p>
          <a:p>
            <a:pPr algn="r"/>
            <a:r>
              <a:rPr lang="ru-RU" dirty="0">
                <a:latin typeface="+mn-lt"/>
              </a:rPr>
              <a:t>                                 (Иеремии 17:9)</a:t>
            </a:r>
            <a:r>
              <a:rPr lang="ru-RU" sz="2000" dirty="0">
                <a:latin typeface="+mn-lt"/>
              </a:rPr>
              <a:t> </a:t>
            </a:r>
          </a:p>
        </p:txBody>
      </p:sp>
      <p:pic>
        <p:nvPicPr>
          <p:cNvPr id="18438" name="Picture 7" descr="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122" y="2708920"/>
            <a:ext cx="46799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561723" y="725795"/>
            <a:ext cx="81147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Библия открывает прямую связь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между грехом, чувством вины и депрессией</a:t>
            </a:r>
          </a:p>
        </p:txBody>
      </p:sp>
      <p:pic>
        <p:nvPicPr>
          <p:cNvPr id="19461" name="Imagem 2"/>
          <p:cNvPicPr>
            <a:picLocks noChangeAspect="1"/>
          </p:cNvPicPr>
          <p:nvPr/>
        </p:nvPicPr>
        <p:blipFill>
          <a:blip r:embed="rId3" cstate="print"/>
          <a:srcRect l="1750" r="7932"/>
          <a:stretch>
            <a:fillRect/>
          </a:stretch>
        </p:blipFill>
        <p:spPr bwMode="auto">
          <a:xfrm>
            <a:off x="5435798" y="1701130"/>
            <a:ext cx="31686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539552" y="1628378"/>
            <a:ext cx="47513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dirty="0"/>
              <a:t>«… тесно мне; иссохло от горести око мое, душа моя и утроба моя. Истощилась в печали жизнь моя и лета мои  в стенаниях; изнемогла от грехов моих сила моя, и кости мои иссохли»</a:t>
            </a:r>
          </a:p>
          <a:p>
            <a:pPr algn="l"/>
            <a:r>
              <a:rPr lang="ru-RU" dirty="0"/>
              <a:t>                                  </a:t>
            </a:r>
            <a:r>
              <a:rPr lang="ru-RU" sz="2000" dirty="0"/>
              <a:t>(Псалом 30:10, 11)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468313" y="908050"/>
            <a:ext cx="489585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 sz="2400" dirty="0"/>
          </a:p>
          <a:p>
            <a:pPr algn="l"/>
            <a:r>
              <a:rPr lang="ru-RU" sz="2400" dirty="0"/>
              <a:t>«Когда я молчал, обветшали кости мои от вседневного стенания моего, ибо день и ночь тяготела надо мною рука Твоя; свежесть моя исчезла, как в летнюю засуху»</a:t>
            </a:r>
          </a:p>
          <a:p>
            <a:pPr algn="l">
              <a:spcBef>
                <a:spcPct val="40000"/>
              </a:spcBef>
            </a:pPr>
            <a:r>
              <a:rPr lang="ru-RU" sz="2000" dirty="0"/>
              <a:t>                                       (Псалом 31:3, 4)</a:t>
            </a:r>
          </a:p>
        </p:txBody>
      </p:sp>
      <p:pic>
        <p:nvPicPr>
          <p:cNvPr id="20487" name="Imagem 2"/>
          <p:cNvPicPr>
            <a:picLocks noChangeAspect="1"/>
          </p:cNvPicPr>
          <p:nvPr/>
        </p:nvPicPr>
        <p:blipFill>
          <a:blip r:embed="rId3" cstate="print"/>
          <a:srcRect l="1750" r="7932"/>
          <a:stretch>
            <a:fillRect/>
          </a:stretch>
        </p:blipFill>
        <p:spPr bwMode="auto">
          <a:xfrm>
            <a:off x="5435600" y="1052513"/>
            <a:ext cx="31686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00"/>
            <a:ext cx="9112667" cy="683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8" name="Прямоугольник 6"/>
          <p:cNvSpPr>
            <a:spLocks noChangeArrowheads="1"/>
          </p:cNvSpPr>
          <p:nvPr/>
        </p:nvSpPr>
        <p:spPr bwMode="auto">
          <a:xfrm>
            <a:off x="2844280" y="1700808"/>
            <a:ext cx="6048200" cy="265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latin typeface="+mn-lt"/>
              </a:rPr>
              <a:t>«Ибо </a:t>
            </a:r>
            <a:r>
              <a:rPr lang="ru-RU" sz="2000" dirty="0" err="1">
                <a:latin typeface="+mn-lt"/>
              </a:rPr>
              <a:t>извнутрь</a:t>
            </a:r>
            <a:r>
              <a:rPr lang="ru-RU" sz="2000" dirty="0">
                <a:latin typeface="+mn-lt"/>
              </a:rPr>
              <a:t>, из сердца человеческого, исходят злые </a:t>
            </a:r>
            <a:r>
              <a:rPr lang="ru-RU" sz="2000" dirty="0" smtClean="0">
                <a:latin typeface="+mn-lt"/>
              </a:rPr>
              <a:t>помыслы, прелюбодеяния</a:t>
            </a:r>
            <a:r>
              <a:rPr lang="ru-RU" sz="2000" dirty="0">
                <a:latin typeface="+mn-lt"/>
              </a:rPr>
              <a:t>, любодеяния, </a:t>
            </a:r>
            <a:endParaRPr lang="en-US" sz="2000" dirty="0">
              <a:latin typeface="+mn-lt"/>
            </a:endParaRPr>
          </a:p>
          <a:p>
            <a:pPr algn="r"/>
            <a:r>
              <a:rPr lang="ru-RU" sz="2000" dirty="0">
                <a:latin typeface="+mn-lt"/>
              </a:rPr>
              <a:t>убийства, кражи, </a:t>
            </a:r>
            <a:r>
              <a:rPr lang="ru-RU" sz="2000" dirty="0" smtClean="0">
                <a:latin typeface="+mn-lt"/>
              </a:rPr>
              <a:t>лихоимство</a:t>
            </a:r>
            <a:r>
              <a:rPr lang="ru-RU" sz="2000" dirty="0">
                <a:latin typeface="+mn-lt"/>
              </a:rPr>
              <a:t>, злоба, </a:t>
            </a:r>
            <a:endParaRPr lang="en-US" sz="2000" dirty="0">
              <a:latin typeface="+mn-lt"/>
            </a:endParaRPr>
          </a:p>
          <a:p>
            <a:pPr algn="r"/>
            <a:r>
              <a:rPr lang="ru-RU" sz="2000" dirty="0">
                <a:latin typeface="+mn-lt"/>
              </a:rPr>
              <a:t>коварство, непотребство, </a:t>
            </a:r>
            <a:r>
              <a:rPr lang="ru-RU" sz="2000" dirty="0" smtClean="0">
                <a:latin typeface="+mn-lt"/>
              </a:rPr>
              <a:t>завистливое</a:t>
            </a:r>
          </a:p>
          <a:p>
            <a:pPr algn="r"/>
            <a:r>
              <a:rPr lang="ru-RU" sz="2000" dirty="0" smtClean="0">
                <a:latin typeface="+mn-lt"/>
              </a:rPr>
              <a:t> </a:t>
            </a:r>
            <a:r>
              <a:rPr lang="ru-RU" sz="2000" dirty="0">
                <a:latin typeface="+mn-lt"/>
              </a:rPr>
              <a:t>око,</a:t>
            </a:r>
            <a:r>
              <a:rPr lang="en-US" sz="2000" dirty="0">
                <a:latin typeface="+mn-lt"/>
              </a:rPr>
              <a:t> </a:t>
            </a:r>
            <a:r>
              <a:rPr lang="ru-RU" sz="2000" dirty="0" smtClean="0">
                <a:latin typeface="+mn-lt"/>
              </a:rPr>
              <a:t> богохульство</a:t>
            </a:r>
            <a:r>
              <a:rPr lang="ru-RU" sz="2000" dirty="0">
                <a:latin typeface="+mn-lt"/>
              </a:rPr>
              <a:t>, гордость, </a:t>
            </a:r>
            <a:endParaRPr lang="en-US" sz="2000" dirty="0" smtClean="0">
              <a:latin typeface="+mn-lt"/>
            </a:endParaRPr>
          </a:p>
          <a:p>
            <a:pPr algn="r"/>
            <a:r>
              <a:rPr lang="ru-RU" sz="2000" dirty="0" smtClean="0">
                <a:latin typeface="+mn-lt"/>
              </a:rPr>
              <a:t>безумство, – все это… </a:t>
            </a:r>
            <a:endParaRPr lang="en-US" sz="2000" dirty="0" smtClean="0">
              <a:latin typeface="+mn-lt"/>
            </a:endParaRPr>
          </a:p>
          <a:p>
            <a:pPr algn="r"/>
            <a:r>
              <a:rPr lang="ru-RU" sz="2000" dirty="0" smtClean="0">
                <a:latin typeface="+mn-lt"/>
              </a:rPr>
              <a:t>оскверняет </a:t>
            </a:r>
            <a:r>
              <a:rPr lang="ru-RU" sz="2000" dirty="0">
                <a:latin typeface="+mn-lt"/>
              </a:rPr>
              <a:t>человека»</a:t>
            </a:r>
          </a:p>
          <a:p>
            <a:pPr algn="r"/>
            <a:r>
              <a:rPr lang="ru-RU" sz="1050" dirty="0">
                <a:latin typeface="+mn-lt"/>
              </a:rPr>
              <a:t>  </a:t>
            </a:r>
            <a:endParaRPr lang="en-US" sz="1050" dirty="0">
              <a:latin typeface="+mn-lt"/>
            </a:endParaRPr>
          </a:p>
          <a:p>
            <a:pPr algn="r"/>
            <a:r>
              <a:rPr lang="ru-RU" sz="1600" dirty="0">
                <a:latin typeface="+mn-lt"/>
              </a:rPr>
              <a:t>(Марка 7:21-23)</a:t>
            </a: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468313" y="725795"/>
            <a:ext cx="81359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Греховное сердце человека – причина разрушенных отношений, болезней и смерти </a:t>
            </a:r>
          </a:p>
        </p:txBody>
      </p:sp>
      <p:pic>
        <p:nvPicPr>
          <p:cNvPr id="21511" name="Picture 9" descr="испорченное сердце"/>
          <p:cNvPicPr>
            <a:picLocks noChangeAspect="1" noChangeArrowheads="1"/>
          </p:cNvPicPr>
          <p:nvPr/>
        </p:nvPicPr>
        <p:blipFill>
          <a:blip r:embed="rId3" cstate="print"/>
          <a:srcRect l="6979" t="2063" r="5469" b="2246"/>
          <a:stretch>
            <a:fillRect/>
          </a:stretch>
        </p:blipFill>
        <p:spPr bwMode="auto">
          <a:xfrm>
            <a:off x="395536" y="2415778"/>
            <a:ext cx="3737763" cy="338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323529" y="1484784"/>
            <a:ext cx="626469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456CB9"/>
                </a:solidFill>
                <a:latin typeface="+mn-lt"/>
              </a:rPr>
              <a:t>Есть нечто, что блокирует сердце. Если не решить эту проблему, тогда мы не сможем любить  </a:t>
            </a:r>
            <a:r>
              <a:rPr lang="ru-RU" sz="2800" b="1" dirty="0" smtClean="0">
                <a:solidFill>
                  <a:srgbClr val="456CB9"/>
                </a:solidFill>
                <a:latin typeface="+mn-lt"/>
              </a:rPr>
              <a:t>и </a:t>
            </a:r>
            <a:r>
              <a:rPr lang="ru-RU" sz="2800" b="1" dirty="0">
                <a:solidFill>
                  <a:srgbClr val="456CB9"/>
                </a:solidFill>
                <a:latin typeface="+mn-lt"/>
              </a:rPr>
              <a:t>быть любимыми. </a:t>
            </a:r>
            <a:r>
              <a:rPr lang="ru-RU" sz="2800" b="1" dirty="0" smtClean="0">
                <a:solidFill>
                  <a:srgbClr val="456CB9"/>
                </a:solidFill>
                <a:latin typeface="+mn-lt"/>
              </a:rPr>
              <a:t> </a:t>
            </a:r>
          </a:p>
          <a:p>
            <a:pPr>
              <a:defRPr/>
            </a:pPr>
            <a:r>
              <a:rPr lang="ru-RU" sz="2000" b="1" dirty="0">
                <a:solidFill>
                  <a:srgbClr val="456CB9"/>
                </a:solidFill>
                <a:latin typeface="+mn-lt"/>
              </a:rPr>
              <a:t> </a:t>
            </a:r>
            <a:r>
              <a:rPr lang="ru-RU" sz="2000" b="1" dirty="0" smtClean="0">
                <a:solidFill>
                  <a:srgbClr val="456CB9"/>
                </a:solidFill>
                <a:latin typeface="+mn-lt"/>
              </a:rPr>
              <a:t>                                                          </a:t>
            </a:r>
            <a:r>
              <a:rPr lang="ru-RU" sz="2000" b="1" dirty="0" smtClean="0">
                <a:solidFill>
                  <a:srgbClr val="456CB9"/>
                </a:solidFill>
                <a:latin typeface="+mn-lt"/>
              </a:rPr>
              <a:t>   </a:t>
            </a:r>
            <a:r>
              <a:rPr lang="ru-RU" sz="2000" b="1" dirty="0" smtClean="0">
                <a:solidFill>
                  <a:srgbClr val="456CB9"/>
                </a:solidFill>
                <a:latin typeface="+mn-lt"/>
              </a:rPr>
              <a:t>(</a:t>
            </a:r>
            <a:r>
              <a:rPr lang="ru-RU" sz="2000" b="1" dirty="0">
                <a:solidFill>
                  <a:srgbClr val="456CB9"/>
                </a:solidFill>
                <a:latin typeface="+mn-lt"/>
              </a:rPr>
              <a:t>Проф. </a:t>
            </a:r>
            <a:r>
              <a:rPr lang="en-US" sz="2000" b="1" dirty="0">
                <a:solidFill>
                  <a:srgbClr val="456CB9"/>
                </a:solidFill>
                <a:latin typeface="+mn-lt"/>
              </a:rPr>
              <a:t>John </a:t>
            </a:r>
            <a:r>
              <a:rPr lang="en-US" sz="2000" b="1" dirty="0" err="1">
                <a:solidFill>
                  <a:srgbClr val="456CB9"/>
                </a:solidFill>
                <a:latin typeface="+mn-lt"/>
              </a:rPr>
              <a:t>Regier</a:t>
            </a:r>
            <a:r>
              <a:rPr lang="en-US" sz="2000" b="1" dirty="0">
                <a:solidFill>
                  <a:srgbClr val="456CB9"/>
                </a:solidFill>
                <a:latin typeface="+mn-lt"/>
              </a:rPr>
              <a:t>)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456CB9"/>
                </a:solidFill>
                <a:latin typeface="+mn-lt"/>
              </a:rPr>
              <a:t>                            </a:t>
            </a:r>
            <a:endParaRPr lang="ru-RU" sz="2000" b="1" dirty="0">
              <a:latin typeface="+mn-lt"/>
            </a:endParaRP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 cstate="print"/>
          <a:srcRect b="13345"/>
          <a:stretch>
            <a:fillRect/>
          </a:stretch>
        </p:blipFill>
        <p:spPr bwMode="auto">
          <a:xfrm>
            <a:off x="6804025" y="1052513"/>
            <a:ext cx="177323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Прямоугольник 7"/>
          <p:cNvSpPr>
            <a:spLocks noChangeArrowheads="1"/>
          </p:cNvSpPr>
          <p:nvPr/>
        </p:nvSpPr>
        <p:spPr bwMode="auto">
          <a:xfrm>
            <a:off x="1979613" y="5157788"/>
            <a:ext cx="5291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 b="1" dirty="0"/>
              <a:t>Что же блокирует сердце?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. Десять духовных блокаторов сердца - на доработку – копі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2. Десять духовных блокаторов сердца - на доработку – копія</Template>
  <TotalTime>262</TotalTime>
  <Words>1232</Words>
  <Application>Microsoft Macintosh PowerPoint</Application>
  <PresentationFormat>Экран (4:3)</PresentationFormat>
  <Paragraphs>161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2. Десять духовных блокаторов сердца - на доработку – копія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 X552V</dc:creator>
  <cp:lastModifiedBy>doc_vera</cp:lastModifiedBy>
  <cp:revision>14</cp:revision>
  <dcterms:created xsi:type="dcterms:W3CDTF">2015-04-24T08:50:13Z</dcterms:created>
  <dcterms:modified xsi:type="dcterms:W3CDTF">2016-04-01T13:30:19Z</dcterms:modified>
</cp:coreProperties>
</file>