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embeddings/oleObject1.bin" ContentType="application/vnd.openxmlformats-officedocument.oleObject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sldIdLst>
    <p:sldId id="297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98" r:id="rId13"/>
    <p:sldId id="290" r:id="rId14"/>
    <p:sldId id="269" r:id="rId15"/>
    <p:sldId id="270" r:id="rId16"/>
    <p:sldId id="271" r:id="rId17"/>
    <p:sldId id="296" r:id="rId18"/>
    <p:sldId id="272" r:id="rId19"/>
    <p:sldId id="273" r:id="rId20"/>
    <p:sldId id="274" r:id="rId21"/>
    <p:sldId id="291" r:id="rId22"/>
    <p:sldId id="275" r:id="rId23"/>
    <p:sldId id="276" r:id="rId24"/>
    <p:sldId id="277" r:id="rId25"/>
    <p:sldId id="285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92" r:id="rId34"/>
    <p:sldId id="294" r:id="rId35"/>
    <p:sldId id="299" r:id="rId3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818" autoAdjust="0"/>
  </p:normalViewPr>
  <p:slideViewPr>
    <p:cSldViewPr>
      <p:cViewPr varScale="1">
        <p:scale>
          <a:sx n="92" d="100"/>
          <a:sy n="92" d="100"/>
        </p:scale>
        <p:origin x="-147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405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notesMaster" Target="notesMasters/notesMaster1.xml"/><Relationship Id="rId38" Type="http://schemas.openxmlformats.org/officeDocument/2006/relationships/printerSettings" Target="printerSettings/printerSettings1.bin"/><Relationship Id="rId39" Type="http://schemas.openxmlformats.org/officeDocument/2006/relationships/presProps" Target="presProps.xml"/><Relationship Id="rId40" Type="http://schemas.openxmlformats.org/officeDocument/2006/relationships/viewProps" Target="viewProps.xml"/><Relationship Id="rId41" Type="http://schemas.openxmlformats.org/officeDocument/2006/relationships/theme" Target="theme/theme1.xml"/><Relationship Id="rId4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4DBA59-3C0D-4AEF-9F5D-76238466BE4B}" type="datetimeFigureOut">
              <a:rPr lang="ru-RU" smtClean="0"/>
              <a:pPr/>
              <a:t>15.02.16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5B5EB3-2662-4696-8B74-EC219072CAB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15236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err="1" smtClean="0"/>
              <a:t>Когнитивно</a:t>
            </a:r>
            <a:r>
              <a:rPr lang="ru-RU" dirty="0" smtClean="0"/>
              <a:t>-поведенческая терапия (КПТ) — один из видов лечения, который помогает пациентам понять мысли и чувства, влияющие на поведение. Она обычно используется для лечения широкого спектра заболеваний, включая фобии, зависимости, депрессию и </a:t>
            </a:r>
            <a:r>
              <a:rPr lang="ru-RU" err="1" smtClean="0"/>
              <a:t>тревогу</a:t>
            </a:r>
            <a:r>
              <a:rPr lang="ru-RU" smtClean="0"/>
              <a:t>. Когнитивная </a:t>
            </a:r>
            <a:r>
              <a:rPr lang="ru-RU" dirty="0" smtClean="0"/>
              <a:t>поведенческая терапия длится, как правило, недолго и фокусируется на оказании помощи клиентам с конкретной проблемой. Во время курса лечения люди учатся определять и изменять деструктивные или тревожные модели мышления, оказывающие негативное влияние на поведение.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5B5EB3-2662-4696-8B74-EC219072CAB2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33261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65F6774-DC2E-4191-BFD8-FD664556A5F1}" type="slidenum">
              <a:rPr lang="en-US" smtClean="0"/>
              <a:pPr/>
              <a:t>21</a:t>
            </a:fld>
            <a:endParaRPr lang="en-US" smtClean="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smtClean="0"/>
              <a:t>Nothing tends more to promote health of body and of soul than does a spirit of gratitude. Mind Cure in </a:t>
            </a:r>
            <a:r>
              <a:rPr lang="en-US" i="1" smtClean="0"/>
              <a:t>„The Ministry of Healing“,</a:t>
            </a:r>
            <a:r>
              <a:rPr lang="en-US" smtClean="0"/>
              <a:t> page 251.</a:t>
            </a:r>
          </a:p>
          <a:p>
            <a:pPr eaLnBrk="1" hangingPunct="1"/>
            <a:r>
              <a:rPr lang="en-US" smtClean="0"/>
              <a:t>„It is a positive duty to resist melancholy, discontented thoughts and feelings – as much a duty as it is to pray.“ MH 251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5B5EB3-2662-4696-8B74-EC219072CAB2}" type="slidenum">
              <a:rPr lang="ru-RU" smtClean="0"/>
              <a:pPr/>
              <a:t>33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15.02.16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Relationship Id="rId3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Relationship Id="rId3" Type="http://schemas.openxmlformats.org/officeDocument/2006/relationships/image" Target="../media/image9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Relationship Id="rId3" Type="http://schemas.openxmlformats.org/officeDocument/2006/relationships/image" Target="../media/image11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Relationship Id="rId3" Type="http://schemas.openxmlformats.org/officeDocument/2006/relationships/image" Target="../media/image12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Relationship Id="rId3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Relationship Id="rId3" Type="http://schemas.openxmlformats.org/officeDocument/2006/relationships/image" Target="../media/image1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4" Type="http://schemas.openxmlformats.org/officeDocument/2006/relationships/image" Target="../media/image10.jpg"/><Relationship Id="rId5" Type="http://schemas.openxmlformats.org/officeDocument/2006/relationships/oleObject" Target="../embeddings/oleObject1.bin"/><Relationship Id="rId6" Type="http://schemas.openxmlformats.org/officeDocument/2006/relationships/image" Target="../media/image15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Relationship Id="rId3" Type="http://schemas.openxmlformats.org/officeDocument/2006/relationships/image" Target="../media/image16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Relationship Id="rId3" Type="http://schemas.openxmlformats.org/officeDocument/2006/relationships/image" Target="../media/image17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Relationship Id="rId3" Type="http://schemas.openxmlformats.org/officeDocument/2006/relationships/image" Target="../media/image18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Relationship Id="rId3" Type="http://schemas.openxmlformats.org/officeDocument/2006/relationships/image" Target="../media/image19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Relationship Id="rId3" Type="http://schemas.openxmlformats.org/officeDocument/2006/relationships/image" Target="../media/image20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Relationship Id="rId3" Type="http://schemas.openxmlformats.org/officeDocument/2006/relationships/image" Target="../media/image21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Relationship Id="rId3" Type="http://schemas.openxmlformats.org/officeDocument/2006/relationships/image" Target="../media/image22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Relationship Id="rId3" Type="http://schemas.openxmlformats.org/officeDocument/2006/relationships/image" Target="../media/image2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Relationship Id="rId3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Relationship Id="rId3" Type="http://schemas.openxmlformats.org/officeDocument/2006/relationships/image" Target="../media/image24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Relationship Id="rId3" Type="http://schemas.openxmlformats.org/officeDocument/2006/relationships/image" Target="../media/image25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0.jp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Relationship Id="rId3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Relationship Id="rId3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4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Изображение 2" descr="2222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764197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Изображение 3" descr="2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467544" y="47667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1" u="none" strike="noStrike" kern="1200" normalizeH="0" baseline="0" noProof="0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Групповая терапия - </a:t>
            </a:r>
            <a:r>
              <a:rPr kumimoji="0" lang="en-US" sz="3200" b="1" i="1" u="none" strike="noStrike" kern="1200" normalizeH="0" baseline="0" noProof="0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A</a:t>
            </a:r>
            <a:r>
              <a:rPr kumimoji="0" lang="ru-RU" sz="3200" b="1" i="1" u="none" strike="noStrike" kern="1200" normalizeH="0" baseline="0" noProof="0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Б</a:t>
            </a:r>
            <a:r>
              <a:rPr kumimoji="0" lang="en-US" sz="3200" b="1" i="1" u="none" strike="noStrike" kern="1200" normalizeH="0" baseline="0" noProof="0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B </a:t>
            </a:r>
            <a:r>
              <a:rPr kumimoji="0" lang="ru-RU" sz="3200" b="1" i="1" u="none" strike="noStrike" kern="1200" normalizeH="0" baseline="0" noProof="0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упражнения</a:t>
            </a:r>
            <a:endParaRPr kumimoji="0" lang="en-US" sz="3200" b="1" i="1" u="none" strike="noStrike" kern="1200" normalizeH="0" baseline="0" noProof="0" dirty="0" smtClean="0">
              <a:ln w="1905"/>
              <a:solidFill>
                <a:srgbClr val="008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1187624" y="1628800"/>
            <a:ext cx="7572428" cy="42862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charset="2"/>
              <a:buChar char="§"/>
              <a:tabLst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Активирующее </a:t>
            </a: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событие: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вы увидели подругу на оживленной улице, вы махнули рукой, привет, она не реагировала 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charset="2"/>
              <a:buChar char="§"/>
              <a:tabLst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Автоматические мысли: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она обиделась на меня / она не любит меня больше 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charset="2"/>
              <a:buChar char="§"/>
              <a:tabLst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Выводы: последствия, эмоции, поведение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я чувствую себя: нелюбимой и решение, т.е. последствие  - я не буду теперь ей звонить, не буду с ней общаться.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Изображение 3" descr="2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Line 6"/>
          <p:cNvSpPr>
            <a:spLocks noChangeShapeType="1"/>
          </p:cNvSpPr>
          <p:nvPr/>
        </p:nvSpPr>
        <p:spPr bwMode="auto">
          <a:xfrm>
            <a:off x="467544" y="1412776"/>
            <a:ext cx="8229600" cy="0"/>
          </a:xfrm>
          <a:prstGeom prst="line">
            <a:avLst/>
          </a:prstGeom>
          <a:noFill/>
          <a:ln w="9525">
            <a:solidFill>
              <a:srgbClr val="8000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323528" y="1591816"/>
            <a:ext cx="8534400" cy="1981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</a:rPr>
              <a:t>   </a:t>
            </a:r>
            <a:r>
              <a:rPr lang="ru-RU" sz="2600" dirty="0" smtClean="0">
                <a:solidFill>
                  <a:schemeClr val="accent1">
                    <a:lumMod val="50000"/>
                  </a:schemeClr>
                </a:solidFill>
              </a:rPr>
              <a:t>КПТ призвана корректировать деструктивные  мысли человека и помочь ему заменить негативные реакции более правильными, адекватными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</a:rPr>
              <a:t>. 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251520" y="2924944"/>
            <a:ext cx="4071966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/>
            <a:r>
              <a:rPr lang="ru-RU" sz="2600" dirty="0">
                <a:solidFill>
                  <a:srgbClr val="800000"/>
                </a:solidFill>
                <a:effectLst/>
                <a:latin typeface="Arial" charset="0"/>
              </a:rPr>
              <a:t>   </a:t>
            </a:r>
            <a:r>
              <a:rPr lang="ru-RU" sz="2600" dirty="0" smtClean="0">
                <a:solidFill>
                  <a:srgbClr val="800000"/>
                </a:solidFill>
              </a:rPr>
              <a:t>От привычки можно отучиться, заменив ее </a:t>
            </a:r>
          </a:p>
          <a:p>
            <a:pPr marL="342900" indent="-342900" algn="r"/>
            <a:r>
              <a:rPr lang="ru-RU" sz="2600" dirty="0" smtClean="0">
                <a:solidFill>
                  <a:srgbClr val="800000"/>
                </a:solidFill>
              </a:rPr>
              <a:t>    на новую, более правильную, не вызывающую негативных последствий.  </a:t>
            </a:r>
          </a:p>
        </p:txBody>
      </p:sp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3140968"/>
            <a:ext cx="3709974" cy="25978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467544" y="4858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1" u="none" strike="noStrike" kern="1200" normalizeH="0" baseline="0" noProof="0" dirty="0" err="1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Когнитивно</a:t>
            </a:r>
            <a:r>
              <a:rPr kumimoji="0" lang="ru-RU" sz="3600" b="1" i="1" u="none" strike="noStrike" kern="1200" normalizeH="0" baseline="0" noProof="0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-поведенческая терапия</a:t>
            </a:r>
            <a:endParaRPr kumimoji="0" lang="ru-RU" sz="3600" b="1" i="1" u="none" strike="noStrike" kern="1200" normalizeH="0" baseline="0" noProof="0" dirty="0">
              <a:ln w="1905"/>
              <a:solidFill>
                <a:srgbClr val="008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Изображение 3" descr="2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Line 9"/>
          <p:cNvSpPr>
            <a:spLocks noChangeShapeType="1"/>
          </p:cNvSpPr>
          <p:nvPr/>
        </p:nvSpPr>
        <p:spPr bwMode="auto">
          <a:xfrm>
            <a:off x="467544" y="1052736"/>
            <a:ext cx="8229600" cy="0"/>
          </a:xfrm>
          <a:prstGeom prst="line">
            <a:avLst/>
          </a:prstGeom>
          <a:noFill/>
          <a:ln w="9525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3851920" y="72008"/>
            <a:ext cx="4413176" cy="9087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i="1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А-Б-В терапия</a:t>
            </a:r>
            <a:endParaRPr lang="en-US" sz="3600" b="1" i="1" dirty="0" smtClean="0">
              <a:ln w="1905"/>
              <a:solidFill>
                <a:srgbClr val="008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467544" y="1196752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A—</a:t>
            </a:r>
            <a:r>
              <a:rPr lang="ru-RU" sz="3600" i="1" dirty="0" smtClean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Активирующее события</a:t>
            </a:r>
            <a:endParaRPr lang="en-US" sz="3600" i="1" dirty="0" smtClean="0">
              <a:solidFill>
                <a:schemeClr val="accent1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1547664" y="4149080"/>
            <a:ext cx="67818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  <a:defRPr/>
            </a:pPr>
            <a:r>
              <a:rPr lang="ru-RU" sz="3600" i="1" dirty="0">
                <a:solidFill>
                  <a:srgbClr val="254061"/>
                </a:solidFill>
                <a:latin typeface="+mj-lt"/>
                <a:ea typeface="+mj-ea"/>
                <a:cs typeface="+mj-cs"/>
              </a:rPr>
              <a:t>В – Эмоциональное следствие</a:t>
            </a:r>
            <a:endParaRPr lang="en-US" sz="3600" i="1" dirty="0">
              <a:solidFill>
                <a:srgbClr val="25406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0" name="Line 5"/>
          <p:cNvSpPr>
            <a:spLocks noChangeShapeType="1"/>
          </p:cNvSpPr>
          <p:nvPr/>
        </p:nvSpPr>
        <p:spPr bwMode="auto">
          <a:xfrm>
            <a:off x="2051720" y="3068960"/>
            <a:ext cx="5029200" cy="0"/>
          </a:xfrm>
          <a:prstGeom prst="line">
            <a:avLst/>
          </a:prstGeom>
          <a:noFill/>
          <a:ln w="25400">
            <a:solidFill>
              <a:srgbClr val="CC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1187624" y="2636912"/>
            <a:ext cx="533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sz="4000" b="1" dirty="0">
                <a:solidFill>
                  <a:srgbClr val="254061"/>
                </a:solidFill>
                <a:effectLst/>
                <a:latin typeface="Times New Roman" pitchFamily="18" charset="0"/>
              </a:rPr>
              <a:t>A</a:t>
            </a: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7380312" y="2649106"/>
            <a:ext cx="4572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ru-RU" sz="4000" b="1" dirty="0">
                <a:solidFill>
                  <a:srgbClr val="254061"/>
                </a:solidFill>
                <a:effectLst/>
                <a:latin typeface="Times New Roman" pitchFamily="18" charset="0"/>
              </a:rPr>
              <a:t>В</a:t>
            </a:r>
            <a:endParaRPr kumimoji="1" lang="en-US" sz="4000" b="1" dirty="0">
              <a:solidFill>
                <a:srgbClr val="25406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3416064" y="1124744"/>
            <a:ext cx="2164048" cy="3662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sz="23200" dirty="0">
                <a:solidFill>
                  <a:srgbClr val="CC66FF"/>
                </a:solidFill>
                <a:effectLst/>
                <a:latin typeface="Verdana" pitchFamily="34" charset="0"/>
              </a:rPr>
              <a:t>X</a:t>
            </a:r>
          </a:p>
        </p:txBody>
      </p:sp>
    </p:spTree>
    <p:extLst>
      <p:ext uri="{BB962C8B-B14F-4D97-AF65-F5344CB8AC3E}">
        <p14:creationId xmlns:p14="http://schemas.microsoft.com/office/powerpoint/2010/main" val="17500228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utoUpdateAnimBg="0"/>
      <p:bldP spid="8" grpId="0" build="p" autoUpdateAnimBg="0"/>
      <p:bldP spid="9" grpId="0" autoUpdateAnimBg="0"/>
      <p:bldP spid="11" grpId="0" autoUpdateAnimBg="0"/>
      <p:bldP spid="12" grpId="0" autoUpdateAnimBg="0"/>
      <p:bldP spid="13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Изображение 3" descr="2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Line 9"/>
          <p:cNvSpPr>
            <a:spLocks noChangeShapeType="1"/>
          </p:cNvSpPr>
          <p:nvPr/>
        </p:nvSpPr>
        <p:spPr bwMode="auto">
          <a:xfrm>
            <a:off x="467544" y="1124744"/>
            <a:ext cx="8229600" cy="0"/>
          </a:xfrm>
          <a:prstGeom prst="line">
            <a:avLst/>
          </a:prstGeom>
          <a:noFill/>
          <a:ln w="9525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1907704" y="-2738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1" u="none" strike="noStrike" kern="1200" normalizeH="0" baseline="0" noProof="0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А-Б-В терапия</a:t>
            </a:r>
            <a:endParaRPr kumimoji="0" lang="en-US" sz="4000" b="1" i="1" u="none" strike="noStrike" kern="1200" normalizeH="0" baseline="0" noProof="0" dirty="0" smtClean="0">
              <a:ln w="1905"/>
              <a:solidFill>
                <a:srgbClr val="008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467544" y="1556792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A—</a:t>
            </a:r>
            <a:r>
              <a:rPr kumimoji="0" lang="ru-RU" sz="3600" i="1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Активирующее события</a:t>
            </a:r>
            <a:endParaRPr kumimoji="0" lang="en-US" sz="3600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1905000" y="5105400"/>
            <a:ext cx="67818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  <a:defRPr/>
            </a:pPr>
            <a:r>
              <a:rPr lang="ru-RU" sz="3600" i="1" dirty="0" smtClean="0">
                <a:solidFill>
                  <a:srgbClr val="376092"/>
                </a:solidFill>
              </a:rPr>
              <a:t>В – Эмоциональное следствие</a:t>
            </a:r>
            <a:endParaRPr lang="en-US" sz="3600" i="1" dirty="0" smtClean="0">
              <a:solidFill>
                <a:srgbClr val="376092"/>
              </a:solidFill>
            </a:endParaRP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1357290" y="3068960"/>
            <a:ext cx="533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sz="4000" b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</a:rPr>
              <a:t>A</a:t>
            </a: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7072330" y="3068960"/>
            <a:ext cx="4572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ru-RU" sz="4000" b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</a:rPr>
              <a:t>В</a:t>
            </a:r>
            <a:endParaRPr kumimoji="1" lang="en-US" sz="4000" b="1" dirty="0"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Line 5"/>
          <p:cNvSpPr>
            <a:spLocks noChangeShapeType="1"/>
          </p:cNvSpPr>
          <p:nvPr/>
        </p:nvSpPr>
        <p:spPr bwMode="auto">
          <a:xfrm>
            <a:off x="2000232" y="3500438"/>
            <a:ext cx="2209800" cy="0"/>
          </a:xfrm>
          <a:prstGeom prst="line">
            <a:avLst/>
          </a:prstGeom>
          <a:noFill/>
          <a:ln w="25400">
            <a:solidFill>
              <a:srgbClr val="CC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14" name="Line 9"/>
          <p:cNvSpPr>
            <a:spLocks noChangeShapeType="1"/>
          </p:cNvSpPr>
          <p:nvPr/>
        </p:nvSpPr>
        <p:spPr bwMode="auto">
          <a:xfrm>
            <a:off x="4786314" y="3501008"/>
            <a:ext cx="2209800" cy="0"/>
          </a:xfrm>
          <a:prstGeom prst="line">
            <a:avLst/>
          </a:prstGeom>
          <a:noFill/>
          <a:ln w="25400">
            <a:solidFill>
              <a:srgbClr val="CC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4214810" y="3143248"/>
            <a:ext cx="533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ru-RU" sz="4000" b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</a:rPr>
              <a:t>Б</a:t>
            </a:r>
            <a:endParaRPr kumimoji="1" lang="en-US" sz="4000" b="1" dirty="0"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1981200" y="4191000"/>
            <a:ext cx="51816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kumimoji="1" lang="ru-RU" sz="44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Б - вера</a:t>
            </a:r>
            <a:endParaRPr kumimoji="1" lang="en-US" sz="4400" b="1" i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23" presetClass="entr" presetSubtype="1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utoUpdateAnimBg="0"/>
      <p:bldP spid="8" grpId="0" build="p" autoUpdateAnimBg="0"/>
      <p:bldP spid="9" grpId="0" autoUpdateAnimBg="0"/>
      <p:bldP spid="11" grpId="0" autoUpdateAnimBg="0"/>
      <p:bldP spid="12" grpId="0" autoUpdateAnimBg="0"/>
      <p:bldP spid="15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Изображение 3" descr="2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986704" y="1518798"/>
            <a:ext cx="7905776" cy="48625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Активирующее событие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вы увидели подругу на оживленной улице, вы махнули рукой, привет, она не реагировала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Автоматические мысли: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может она меня не заметила, но даже если и заметила и проигнорировала, то все равно я человек и мое достоинство от этого не меняется от того как она ко мне относится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Выводы: последствия, эмоции, поведение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человек может принять решение, не будет замыкаться на себе, а может сказать я перезвоню ей, узнаю как дела и спрошу за одно, в чем дело? 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1600" b="0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467544" y="47667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1" u="none" strike="noStrike" kern="1200" normalizeH="0" baseline="0" noProof="0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Групповая терапия - </a:t>
            </a:r>
            <a:r>
              <a:rPr kumimoji="0" lang="en-US" sz="3200" b="1" i="1" u="none" strike="noStrike" kern="1200" normalizeH="0" baseline="0" noProof="0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A</a:t>
            </a:r>
            <a:r>
              <a:rPr kumimoji="0" lang="ru-RU" sz="3200" b="1" i="1" u="none" strike="noStrike" kern="1200" normalizeH="0" baseline="0" noProof="0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Б</a:t>
            </a:r>
            <a:r>
              <a:rPr kumimoji="0" lang="en-US" sz="3200" b="1" i="1" u="none" strike="noStrike" kern="1200" normalizeH="0" baseline="0" noProof="0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B </a:t>
            </a:r>
            <a:r>
              <a:rPr kumimoji="0" lang="ru-RU" sz="3200" b="1" i="1" u="none" strike="noStrike" kern="1200" normalizeH="0" baseline="0" noProof="0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упражнения</a:t>
            </a:r>
            <a:endParaRPr kumimoji="0" lang="en-US" sz="3200" b="1" i="1" u="none" strike="noStrike" kern="1200" normalizeH="0" baseline="0" noProof="0" dirty="0" smtClean="0">
              <a:ln w="1905"/>
              <a:solidFill>
                <a:srgbClr val="008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Изображение 3" descr="2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1243136" y="1700808"/>
            <a:ext cx="81534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/>
            <a:r>
              <a:rPr lang="ru-RU" sz="2400" dirty="0">
                <a:solidFill>
                  <a:srgbClr val="C00000"/>
                </a:solidFill>
                <a:effectLst/>
                <a:latin typeface="Arial" charset="0"/>
              </a:rPr>
              <a:t>Два известных имени в истории создания КПТ:</a:t>
            </a:r>
          </a:p>
          <a:p>
            <a:pPr marL="342900" indent="-342900" eaLnBrk="1" hangingPunct="1"/>
            <a:r>
              <a:rPr lang="ru-RU" sz="2400" dirty="0">
                <a:solidFill>
                  <a:srgbClr val="C00000"/>
                </a:solidFill>
                <a:effectLst/>
                <a:latin typeface="Arial" charset="0"/>
              </a:rPr>
              <a:t>Альберт Эллис </a:t>
            </a:r>
          </a:p>
          <a:p>
            <a:pPr marL="342900" indent="-342900" eaLnBrk="1" hangingPunct="1"/>
            <a:r>
              <a:rPr lang="ru-RU" sz="2400" dirty="0">
                <a:solidFill>
                  <a:srgbClr val="C00000"/>
                </a:solidFill>
                <a:effectLst/>
                <a:latin typeface="Arial" charset="0"/>
              </a:rPr>
              <a:t>и Аарон Бек.</a:t>
            </a:r>
            <a:r>
              <a:rPr lang="en-US" sz="2400" dirty="0">
                <a:solidFill>
                  <a:srgbClr val="C00000"/>
                </a:solidFill>
                <a:effectLst/>
                <a:latin typeface="Arial" charset="0"/>
              </a:rPr>
              <a:t> </a:t>
            </a:r>
            <a:endParaRPr lang="ru-RU" sz="2400" dirty="0">
              <a:solidFill>
                <a:srgbClr val="C00000"/>
              </a:solidFill>
              <a:effectLst/>
              <a:latin typeface="Arial" charset="0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1547664" y="3477344"/>
            <a:ext cx="6357982" cy="3048000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Именно они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установили,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что необходимо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обращать внимание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 мысли людей,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анализировать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и </a:t>
            </a:r>
            <a:r>
              <a:rPr kumimoji="0" lang="ru-RU" sz="24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корректировать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их.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Picture 4" descr="Beck-Ellis2258-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7466" y="2348880"/>
            <a:ext cx="4092566" cy="27457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467544" y="47667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1" u="none" strike="noStrike" kern="1200" normalizeH="0" baseline="0" noProof="0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Групповая терапия - </a:t>
            </a:r>
            <a:r>
              <a:rPr kumimoji="0" lang="en-US" sz="3200" b="1" i="1" u="none" strike="noStrike" kern="1200" normalizeH="0" baseline="0" noProof="0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A</a:t>
            </a:r>
            <a:r>
              <a:rPr kumimoji="0" lang="ru-RU" sz="3200" b="1" i="1" u="none" strike="noStrike" kern="1200" normalizeH="0" baseline="0" noProof="0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Б</a:t>
            </a:r>
            <a:r>
              <a:rPr kumimoji="0" lang="en-US" sz="3200" b="1" i="1" u="none" strike="noStrike" kern="1200" normalizeH="0" baseline="0" noProof="0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B </a:t>
            </a:r>
            <a:r>
              <a:rPr kumimoji="0" lang="ru-RU" sz="3200" b="1" i="1" u="none" strike="noStrike" kern="1200" normalizeH="0" baseline="0" noProof="0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упражнения</a:t>
            </a:r>
            <a:endParaRPr kumimoji="0" lang="en-US" sz="3200" b="1" i="1" u="none" strike="noStrike" kern="1200" normalizeH="0" baseline="0" noProof="0" dirty="0" smtClean="0">
              <a:ln w="1905"/>
              <a:solidFill>
                <a:srgbClr val="008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utoUpdateAnimBg="0"/>
      <p:bldP spid="7" grpId="0" build="p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 descr="22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446856" y="620688"/>
            <a:ext cx="82296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1" u="none" strike="noStrike" kern="1200" normalizeH="0" baseline="0" noProof="0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КПТ эффективна при лечении:</a:t>
            </a:r>
            <a:endParaRPr kumimoji="0" lang="en-US" sz="3600" b="1" i="1" u="none" strike="noStrike" kern="1200" normalizeH="0" baseline="0" noProof="0" dirty="0" smtClean="0">
              <a:ln w="1905"/>
              <a:solidFill>
                <a:srgbClr val="008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Line 6"/>
          <p:cNvSpPr>
            <a:spLocks noChangeShapeType="1"/>
          </p:cNvSpPr>
          <p:nvPr/>
        </p:nvSpPr>
        <p:spPr bwMode="auto">
          <a:xfrm>
            <a:off x="467544" y="1484784"/>
            <a:ext cx="8229600" cy="0"/>
          </a:xfrm>
          <a:prstGeom prst="line">
            <a:avLst/>
          </a:prstGeom>
          <a:noFill/>
          <a:ln w="9525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539552" y="1673696"/>
            <a:ext cx="7848600" cy="4419600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депрессий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фобий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неврозов, навязчивых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состояний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посттравматических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расстройств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анорексии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булимии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6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Если мы работаем над нашими 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          мыслями, то эта работа дает 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          такой же эффект, как и при лечении лекарствами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 descr="dv80407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1772816"/>
            <a:ext cx="2266975" cy="30966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50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8000"/>
                            </p:stCondLst>
                            <p:childTnLst>
                              <p:par>
                                <p:cTn id="35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950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1000"/>
                            </p:stCondLst>
                            <p:childTnLst>
                              <p:par>
                                <p:cTn id="45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2500"/>
                            </p:stCondLst>
                            <p:childTnLst>
                              <p:par>
                                <p:cTn id="50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4000"/>
                            </p:stCondLst>
                            <p:childTnLst>
                              <p:par>
                                <p:cTn id="55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500"/>
                            </p:stCondLst>
                            <p:childTnLst>
                              <p:par>
                                <p:cTn id="60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7000"/>
                            </p:stCondLst>
                            <p:childTnLst>
                              <p:par>
                                <p:cTn id="6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utoUpdateAnimBg="0"/>
      <p:bldP spid="8" grpId="0" build="p" autoUpdateAnimBg="0" advAuto="100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Изображение 3" descr="2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115616" y="1546914"/>
            <a:ext cx="777686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	1. Обнаруживать ошибки в своих суждениях, которые приводят к нежелательным результатам; </a:t>
            </a:r>
            <a:endParaRPr lang="uk-UA" sz="2800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	2. Принимать внешние обстоятельства, не сгущая краски и не придавая негативную окраску своему восприятию; </a:t>
            </a:r>
            <a:endParaRPr lang="uk-UA" sz="2800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	3. Заменить привычные реакции на проблему новыми, более гибкими и отрабатывать навыки более адекватных реакций.</a:t>
            </a:r>
            <a:endParaRPr lang="uk-UA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3131840" y="188640"/>
            <a:ext cx="5508104" cy="997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ctr" defTabSz="914400" rtl="0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r>
              <a:rPr lang="ru-RU" sz="3600" b="1" i="1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Чему </a:t>
            </a:r>
            <a:r>
              <a:rPr lang="ru-RU" sz="3600" b="1" i="1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человек должен научиться?</a:t>
            </a:r>
          </a:p>
        </p:txBody>
      </p:sp>
      <p:sp>
        <p:nvSpPr>
          <p:cNvPr id="7" name="Line 6"/>
          <p:cNvSpPr>
            <a:spLocks noChangeShapeType="1"/>
          </p:cNvSpPr>
          <p:nvPr/>
        </p:nvSpPr>
        <p:spPr bwMode="auto">
          <a:xfrm>
            <a:off x="457200" y="1268760"/>
            <a:ext cx="8229600" cy="0"/>
          </a:xfrm>
          <a:prstGeom prst="line">
            <a:avLst/>
          </a:prstGeom>
          <a:noFill/>
          <a:ln w="9525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e-DE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Изображение 3" descr="2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3131840" y="116632"/>
            <a:ext cx="5616624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1" u="none" strike="noStrike" kern="1200" normalizeH="0" baseline="0" noProof="0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Преимущества КПТ</a:t>
            </a:r>
            <a:endParaRPr kumimoji="0" lang="en-US" sz="3600" b="1" i="1" u="none" strike="noStrike" kern="1200" normalizeH="0" baseline="0" noProof="0" dirty="0" smtClean="0">
              <a:ln w="1905"/>
              <a:solidFill>
                <a:srgbClr val="008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Line 6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169904" y="1700808"/>
            <a:ext cx="5410208" cy="3733800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/>
          <a:p>
            <a:pPr marL="457200" marR="0" lvl="0" indent="-457200" algn="r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 typeface="Wingdings" charset="2"/>
              <a:buChar char="§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Перемена мышления повышает уровень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серотонина</a:t>
            </a:r>
          </a:p>
          <a:p>
            <a:pPr marR="0" lvl="0" algn="r" defTabSz="914400" rtl="0" eaLnBrk="1" fontAlgn="auto" latinLnBrk="0" hangingPunct="1">
              <a:lnSpc>
                <a:spcPct val="50000"/>
              </a:lnSpc>
              <a:spcAft>
                <a:spcPts val="0"/>
              </a:spcAft>
              <a:buClrTx/>
              <a:buSzTx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r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 typeface="Wingdings" charset="2"/>
              <a:buChar char="§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Не дает побочных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эффектов</a:t>
            </a:r>
          </a:p>
          <a:p>
            <a:pPr marR="0" lvl="0" algn="r" defTabSz="914400" rtl="0" eaLnBrk="1" fontAlgn="auto" latinLnBrk="0" hangingPunct="1">
              <a:lnSpc>
                <a:spcPct val="50000"/>
              </a:lnSpc>
              <a:spcAft>
                <a:spcPts val="0"/>
              </a:spcAft>
              <a:buClrTx/>
              <a:buSzTx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r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 typeface="Wingdings" charset="2"/>
              <a:buChar char="§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Существенно изменяет химию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мозга</a:t>
            </a:r>
          </a:p>
          <a:p>
            <a:pPr marR="0" lvl="0" algn="r" defTabSz="914400" rtl="0" eaLnBrk="1" fontAlgn="auto" latinLnBrk="0" hangingPunct="1">
              <a:lnSpc>
                <a:spcPct val="50000"/>
              </a:lnSpc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r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 typeface="Wingdings" charset="2"/>
              <a:buChar char="§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Продлевает ремиссию и снижает частоту рецидивов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1844824"/>
            <a:ext cx="2710616" cy="30117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Изображение 3" descr="2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Line 196"/>
          <p:cNvSpPr>
            <a:spLocks noChangeShapeType="1"/>
          </p:cNvSpPr>
          <p:nvPr/>
        </p:nvSpPr>
        <p:spPr bwMode="auto">
          <a:xfrm>
            <a:off x="457200" y="1268760"/>
            <a:ext cx="8229600" cy="0"/>
          </a:xfrm>
          <a:prstGeom prst="line">
            <a:avLst/>
          </a:prstGeom>
          <a:noFill/>
          <a:ln w="9525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3779912" y="260648"/>
            <a:ext cx="4762872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1" u="none" strike="noStrike" kern="1200" normalizeH="0" baseline="0" noProof="0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Оптимизм против пессимизма</a:t>
            </a:r>
            <a:endParaRPr kumimoji="0" lang="en-US" sz="3600" b="1" i="1" u="none" strike="noStrike" kern="1200" normalizeH="0" baseline="0" noProof="0" dirty="0" smtClean="0">
              <a:ln w="1905"/>
              <a:solidFill>
                <a:srgbClr val="008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683568" y="1556792"/>
            <a:ext cx="8305800" cy="3810000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224 человека оценивались 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 степень их оптимизма 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 пессимизма. 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6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Склонные к пессимизму были: 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38163" marR="0" lvl="0" indent="441325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5406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более напряженными,</a:t>
            </a:r>
          </a:p>
          <a:p>
            <a:pPr marL="538163" marR="0" lvl="0" indent="441325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5406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острее переживали стресс, </a:t>
            </a:r>
          </a:p>
          <a:p>
            <a:pPr marL="538163" marR="0" lvl="0" indent="441325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5406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склонны к физическим болезням.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5406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Оптимисты не имели этих минусов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rgbClr val="25406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Picture 198" descr="2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06810" y="1700808"/>
            <a:ext cx="3413662" cy="22650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utoUpdateAnimBg="0"/>
      <p:bldP spid="7" grpId="0" build="p" bldLvl="2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 descr="21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Изображение 3" descr="2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1870248" y="116632"/>
            <a:ext cx="8534400" cy="762000"/>
          </a:xfrm>
          <a:prstGeom prst="rect">
            <a:avLst/>
          </a:prstGeom>
          <a:extLst/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1" u="none" strike="noStrike" kern="1200" normalizeH="0" baseline="0" noProof="0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Избегайте пессимизма</a:t>
            </a:r>
            <a:endParaRPr kumimoji="0" lang="de-AT" sz="3600" b="1" i="1" u="none" strike="noStrike" kern="1200" normalizeH="0" baseline="0" noProof="0" dirty="0" smtClean="0">
              <a:ln w="1905"/>
              <a:solidFill>
                <a:srgbClr val="008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Line 196"/>
          <p:cNvSpPr>
            <a:spLocks noChangeShapeType="1"/>
          </p:cNvSpPr>
          <p:nvPr/>
        </p:nvSpPr>
        <p:spPr bwMode="auto">
          <a:xfrm>
            <a:off x="457200" y="1066800"/>
            <a:ext cx="8229600" cy="0"/>
          </a:xfrm>
          <a:prstGeom prst="line">
            <a:avLst/>
          </a:prstGeom>
          <a:noFill/>
          <a:ln w="9525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576808" y="1847056"/>
            <a:ext cx="5867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609600" marR="0" lvl="0" indent="-60960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Постарайтесь не критиковать никого и ничего в течение </a:t>
            </a:r>
          </a:p>
          <a:p>
            <a:pPr marL="609600" marR="0" lvl="0" indent="-60960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600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14 дней подряд (2 недели). </a:t>
            </a:r>
          </a:p>
          <a:p>
            <a:pPr marL="609600" marR="0" lvl="0" indent="-60960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Как только выскажете </a:t>
            </a:r>
          </a:p>
          <a:p>
            <a:pPr marL="609600" marR="0" lvl="0" indent="-60960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какую-то критику, –  начинайте отсчет дней сначала.</a:t>
            </a: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19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1200" y="1447800"/>
            <a:ext cx="2919413" cy="4038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 descr="222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Fußzeilenplatzhalter 1"/>
          <p:cNvSpPr txBox="1">
            <a:spLocks noGrp="1"/>
          </p:cNvSpPr>
          <p:nvPr/>
        </p:nvSpPr>
        <p:spPr bwMode="auto">
          <a:xfrm>
            <a:off x="3492500" y="6524625"/>
            <a:ext cx="4679950" cy="196850"/>
          </a:xfrm>
          <a:prstGeom prst="rect">
            <a:avLst/>
          </a:prstGeom>
          <a:noFill/>
          <a:extLst/>
        </p:spPr>
        <p:txBody>
          <a:bodyPr/>
          <a:lstStyle/>
          <a:p>
            <a:pPr algn="ctr" eaLnBrk="1" hangingPunct="1">
              <a:defRPr/>
            </a:pPr>
            <a:r>
              <a:rPr lang="de-DE" sz="1000">
                <a:effectLst/>
                <a:latin typeface="+mn-lt"/>
              </a:rPr>
              <a:t>Depression – der Ausweg</a:t>
            </a:r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43778796"/>
              </p:ext>
            </p:extLst>
          </p:nvPr>
        </p:nvGraphicFramePr>
        <p:xfrm>
          <a:off x="0" y="1268760"/>
          <a:ext cx="9144000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name="CorelPhotoPaint.Image.8" r:id="rId5" imgW="9346032" imgH="6222222" progId="">
                  <p:embed/>
                </p:oleObj>
              </mc:Choice>
              <mc:Fallback>
                <p:oleObj name="CorelPhotoPaint.Image.8" r:id="rId5" imgW="9346032" imgH="6222222" progId="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ltGray">
                      <a:xfrm>
                        <a:off x="0" y="1268760"/>
                        <a:ext cx="9144000" cy="685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6723" name="Rectangle 3"/>
          <p:cNvSpPr>
            <a:spLocks noChangeArrowheads="1"/>
          </p:cNvSpPr>
          <p:nvPr/>
        </p:nvSpPr>
        <p:spPr bwMode="auto">
          <a:xfrm>
            <a:off x="1713656" y="-27384"/>
            <a:ext cx="8763000" cy="114300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/>
          <a:p>
            <a:pPr algn="ctr" eaLnBrk="1" hangingPunct="1">
              <a:defRPr/>
            </a:pPr>
            <a:r>
              <a:rPr lang="ru-RU" sz="3200" b="1" dirty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Позитивная обязанность</a:t>
            </a:r>
            <a:endParaRPr lang="en-US" sz="3200" b="1" dirty="0">
              <a:ln w="1905"/>
              <a:solidFill>
                <a:srgbClr val="008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1375609"/>
            <a:ext cx="792088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i="1" dirty="0" smtClean="0">
                <a:solidFill>
                  <a:srgbClr val="800000"/>
                </a:solidFill>
              </a:rPr>
              <a:t>«</a:t>
            </a:r>
            <a:r>
              <a:rPr lang="ru-RU" sz="2400" i="1" dirty="0" smtClean="0">
                <a:solidFill>
                  <a:srgbClr val="800000"/>
                </a:solidFill>
              </a:rPr>
              <a:t> «</a:t>
            </a:r>
            <a:r>
              <a:rPr lang="ru-RU" sz="2400" i="1" dirty="0">
                <a:solidFill>
                  <a:srgbClr val="800000"/>
                </a:solidFill>
              </a:rPr>
              <a:t>Это наша обязанность сопротивляться меланхолии, плохим мыслям такая же, как и молиться…», </a:t>
            </a:r>
            <a:endParaRPr lang="ru-RU" sz="2400" i="1" dirty="0" smtClean="0">
              <a:solidFill>
                <a:srgbClr val="800000"/>
              </a:solidFill>
            </a:endParaRPr>
          </a:p>
          <a:p>
            <a:pPr algn="ctr">
              <a:defRPr/>
            </a:pPr>
            <a:r>
              <a:rPr lang="ru-RU" b="1" i="1" dirty="0" smtClean="0">
                <a:solidFill>
                  <a:srgbClr val="800000"/>
                </a:solidFill>
              </a:rPr>
              <a:t>Служение исцеления </a:t>
            </a:r>
            <a:r>
              <a:rPr lang="ru-RU" b="1" i="1" dirty="0" smtClean="0">
                <a:solidFill>
                  <a:srgbClr val="800000"/>
                </a:solidFill>
              </a:rPr>
              <a:t>ст</a:t>
            </a:r>
            <a:r>
              <a:rPr lang="ru-RU" b="1" i="1" dirty="0">
                <a:solidFill>
                  <a:srgbClr val="800000"/>
                </a:solidFill>
              </a:rPr>
              <a:t>. 251</a:t>
            </a:r>
            <a:endParaRPr lang="ru-RU" b="1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7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7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23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Изображение 3" descr="2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123728" y="188640"/>
            <a:ext cx="8229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80000"/>
              </a:lnSpc>
              <a:defRPr/>
            </a:pPr>
            <a:r>
              <a:rPr lang="ru-RU" sz="3400" b="1" i="1" dirty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Как обрести </a:t>
            </a:r>
            <a:endParaRPr lang="ru-RU" sz="3400" b="1" i="1" dirty="0" smtClean="0">
              <a:ln w="1905"/>
              <a:solidFill>
                <a:srgbClr val="008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</a:endParaRPr>
          </a:p>
          <a:p>
            <a:pPr algn="ctr">
              <a:lnSpc>
                <a:spcPct val="80000"/>
              </a:lnSpc>
              <a:defRPr/>
            </a:pPr>
            <a:r>
              <a:rPr lang="ru-RU" sz="3400" b="1" i="1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правильные </a:t>
            </a:r>
            <a:r>
              <a:rPr lang="ru-RU" sz="3400" b="1" i="1" dirty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мысли?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467544" y="1340768"/>
            <a:ext cx="6120680" cy="4680520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000" b="1" i="0" u="sng" strike="noStrike" kern="1200" normalizeH="0" baseline="0" noProof="0" dirty="0" smtClean="0">
                <a:ln w="1905"/>
                <a:solidFill>
                  <a:srgbClr val="8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n-lt"/>
                <a:ea typeface="+mn-ea"/>
                <a:cs typeface="+mn-cs"/>
              </a:rPr>
              <a:t>Спросите себя:</a:t>
            </a:r>
          </a:p>
          <a:p>
            <a:pPr marL="342900" marR="0" lvl="0" indent="-342900" algn="l" defTabSz="914400" rtl="0" eaLnBrk="1" fontAlgn="auto" latinLnBrk="0" hangingPunct="1">
              <a:lnSpc>
                <a:spcPct val="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1" i="0" u="sng" strike="noStrike" kern="1200" normalizeH="0" baseline="0" noProof="0" dirty="0" smtClean="0">
              <a:ln w="1905"/>
              <a:solidFill>
                <a:schemeClr val="accent1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400" i="0" u="none" strike="noStrike" kern="1200" normalizeH="0" baseline="0" noProof="0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n-lt"/>
                <a:ea typeface="+mn-ea"/>
                <a:cs typeface="+mn-cs"/>
              </a:rPr>
              <a:t>Что сказал бы мне в этой ситуации мой хороший друг</a:t>
            </a:r>
            <a:r>
              <a:rPr kumimoji="0" lang="ru-RU" sz="2400" i="0" u="none" strike="noStrike" kern="1200" normalizeH="0" baseline="0" noProof="0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n-lt"/>
                <a:ea typeface="+mn-ea"/>
                <a:cs typeface="+mn-cs"/>
              </a:rPr>
              <a:t>?</a:t>
            </a:r>
          </a:p>
          <a:p>
            <a:pPr marR="0" lvl="0" algn="l" defTabSz="914400" rtl="0" eaLnBrk="1" fontAlgn="auto" latinLnBrk="0" hangingPunct="1">
              <a:lnSpc>
                <a:spcPct val="6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2400" i="0" u="none" strike="noStrike" kern="1200" normalizeH="0" baseline="0" noProof="0" dirty="0" smtClean="0">
              <a:ln w="1905"/>
              <a:solidFill>
                <a:schemeClr val="accent1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400" i="0" u="none" strike="noStrike" kern="1200" normalizeH="0" baseline="0" noProof="0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n-lt"/>
                <a:ea typeface="+mn-ea"/>
                <a:cs typeface="+mn-cs"/>
              </a:rPr>
              <a:t>Что по этому поводу сказал Бог в Своем Слове</a:t>
            </a:r>
            <a:r>
              <a:rPr kumimoji="0" lang="ru-RU" sz="2400" i="0" u="none" strike="noStrike" kern="1200" normalizeH="0" baseline="0" noProof="0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n-lt"/>
                <a:ea typeface="+mn-ea"/>
                <a:cs typeface="+mn-cs"/>
              </a:rPr>
              <a:t>?</a:t>
            </a:r>
          </a:p>
          <a:p>
            <a:pPr marR="0" lvl="0" algn="l" defTabSz="914400" rtl="0" eaLnBrk="1" fontAlgn="auto" latinLnBrk="0" hangingPunct="1">
              <a:lnSpc>
                <a:spcPct val="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2400" i="0" u="none" strike="noStrike" kern="1200" normalizeH="0" baseline="0" noProof="0" dirty="0" smtClean="0">
              <a:ln w="1905"/>
              <a:solidFill>
                <a:schemeClr val="accent1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400" i="0" u="none" strike="noStrike" kern="1200" normalizeH="0" baseline="0" noProof="0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n-lt"/>
                <a:ea typeface="+mn-ea"/>
                <a:cs typeface="+mn-cs"/>
              </a:rPr>
              <a:t>Что бы я подумал об этой ситуации позже: завтра или через месяц, год</a:t>
            </a:r>
            <a:r>
              <a:rPr kumimoji="0" lang="ru-RU" sz="2400" i="0" u="none" strike="noStrike" kern="1200" normalizeH="0" baseline="0" noProof="0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n-lt"/>
                <a:ea typeface="+mn-ea"/>
                <a:cs typeface="+mn-cs"/>
              </a:rPr>
              <a:t>?</a:t>
            </a:r>
          </a:p>
          <a:p>
            <a:pPr marR="0" lvl="0" algn="l" defTabSz="914400" rtl="0" eaLnBrk="1" fontAlgn="auto" latinLnBrk="0" hangingPunct="1">
              <a:lnSpc>
                <a:spcPct val="6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2400" i="0" u="none" strike="noStrike" kern="1200" normalizeH="0" baseline="0" noProof="0" dirty="0" smtClean="0">
              <a:ln w="1905"/>
              <a:solidFill>
                <a:schemeClr val="accent1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979488" marR="0" lvl="0" indent="-261938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400" i="0" u="none" strike="noStrike" kern="1200" normalizeH="0" baseline="0" noProof="0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n-lt"/>
                <a:ea typeface="+mn-ea"/>
                <a:cs typeface="+mn-cs"/>
              </a:rPr>
              <a:t>Что самое худшее может произойти? Почему это так ужасно? </a:t>
            </a:r>
            <a:r>
              <a:rPr kumimoji="0" lang="ru-RU" sz="2400" i="0" u="none" strike="noStrike" kern="1200" normalizeH="0" baseline="0" noProof="0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n-lt"/>
                <a:ea typeface="+mn-ea"/>
                <a:cs typeface="+mn-cs"/>
              </a:rPr>
              <a:t>                     </a:t>
            </a:r>
          </a:p>
          <a:p>
            <a:pPr marL="979488" marR="0" lvl="0" indent="-261938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400" i="0" u="none" strike="noStrike" kern="1200" normalizeH="0" baseline="0" noProof="0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n-lt"/>
                <a:ea typeface="+mn-ea"/>
                <a:cs typeface="+mn-cs"/>
              </a:rPr>
              <a:t>Какая </a:t>
            </a:r>
            <a:r>
              <a:rPr kumimoji="0" lang="ru-RU" sz="2400" i="0" u="none" strike="noStrike" kern="1200" normalizeH="0" baseline="0" noProof="0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n-lt"/>
                <a:ea typeface="+mn-ea"/>
                <a:cs typeface="+mn-cs"/>
              </a:rPr>
              <a:t>вероятность того, что так случится</a:t>
            </a:r>
            <a:r>
              <a:rPr kumimoji="0" lang="ru-RU" sz="2400" i="0" u="none" strike="noStrike" kern="1200" normalizeH="0" baseline="0" noProof="0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n-lt"/>
                <a:ea typeface="+mn-ea"/>
                <a:cs typeface="+mn-cs"/>
              </a:rPr>
              <a:t>?</a:t>
            </a:r>
          </a:p>
          <a:p>
            <a:pPr marL="717550" marR="0" lvl="0" algn="l" defTabSz="914400" rtl="0" eaLnBrk="1" fontAlgn="auto" latinLnBrk="0" hangingPunct="1">
              <a:lnSpc>
                <a:spcPct val="7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2400" i="0" u="none" strike="noStrike" kern="1200" normalizeH="0" baseline="0" noProof="0" dirty="0" smtClean="0">
              <a:ln w="1905"/>
              <a:solidFill>
                <a:schemeClr val="accent1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979488" marR="0" lvl="0" indent="-261938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400" i="0" u="none" strike="noStrike" kern="1200" normalizeH="0" baseline="0" noProof="0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n-lt"/>
                <a:ea typeface="+mn-ea"/>
                <a:cs typeface="+mn-cs"/>
              </a:rPr>
              <a:t>Что может быть еще хуже, чем эта ситуация?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304800" y="1196752"/>
            <a:ext cx="8229600" cy="0"/>
          </a:xfrm>
          <a:prstGeom prst="line">
            <a:avLst/>
          </a:prstGeom>
          <a:noFill/>
          <a:ln w="9525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e-DE"/>
          </a:p>
        </p:txBody>
      </p:sp>
      <p:pic>
        <p:nvPicPr>
          <p:cNvPr id="8" name="Picture 8" descr="0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08489" y="1412776"/>
            <a:ext cx="2339975" cy="32337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Изображение 3" descr="2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Line 4"/>
          <p:cNvSpPr>
            <a:spLocks noChangeShapeType="1"/>
          </p:cNvSpPr>
          <p:nvPr/>
        </p:nvSpPr>
        <p:spPr bwMode="auto">
          <a:xfrm>
            <a:off x="381000" y="1196752"/>
            <a:ext cx="8229600" cy="0"/>
          </a:xfrm>
          <a:prstGeom prst="line">
            <a:avLst/>
          </a:prstGeom>
          <a:noFill/>
          <a:ln w="9525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395536" y="1412776"/>
            <a:ext cx="7704856" cy="4800600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sng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Проанализируйте</a:t>
            </a:r>
            <a:r>
              <a:rPr kumimoji="0" lang="ru-RU" sz="2400" b="1" i="0" u="sng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ru-RU" sz="2400" b="1" i="0" u="sng" strike="noStrike" kern="1200" cap="none" spc="0" normalizeH="0" baseline="0" noProof="0" dirty="0" smtClean="0">
              <a:ln>
                <a:noFill/>
              </a:ln>
              <a:solidFill>
                <a:srgbClr val="8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sng" strike="noStrike" kern="1200" cap="none" spc="0" normalizeH="0" baseline="0" noProof="0" dirty="0" smtClean="0">
              <a:ln>
                <a:noFill/>
              </a:ln>
              <a:solidFill>
                <a:srgbClr val="8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Что является доказательством, что эта мысль </a:t>
            </a:r>
            <a:r>
              <a:rPr kumimoji="0" lang="ru-RU" sz="3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является  истинной </a:t>
            </a:r>
            <a:r>
              <a:rPr kumimoji="0" lang="ru-RU" sz="3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или ложной?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Бывало ли такое, что мне казалось так, а </a:t>
            </a:r>
            <a:r>
              <a:rPr kumimoji="0" lang="ru-RU" sz="3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выходило </a:t>
            </a:r>
            <a:r>
              <a:rPr kumimoji="0" lang="ru-RU" sz="3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по-другому?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Справлялся ли я в прошлом с такой трудной ситуацией? Как?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Насколько эта проблема важна для меня?</a:t>
            </a:r>
          </a:p>
          <a:p>
            <a:pPr marL="1076325" marR="0" lvl="0" indent="-27622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Есть ли еще что-то важное для меня, о чем я мог бы думать в данной ситуации, и что придало бы мне мужества и уверенности?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                             </a:t>
            </a:r>
            <a:r>
              <a:rPr kumimoji="0" lang="en-US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Adapted </a:t>
            </a:r>
            <a:r>
              <a:rPr kumimoji="0" lang="en-US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from, </a:t>
            </a:r>
            <a:r>
              <a:rPr kumimoji="0" lang="en-US" sz="15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Mind Over Mood </a:t>
            </a:r>
            <a:r>
              <a:rPr kumimoji="0" lang="en-US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(1995), by D. Greenberger and C. A. </a:t>
            </a:r>
            <a:r>
              <a:rPr kumimoji="0" lang="en-US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Padesky</a:t>
            </a:r>
            <a:r>
              <a:rPr kumimoji="0" lang="en-US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</p:txBody>
      </p:sp>
      <p:pic>
        <p:nvPicPr>
          <p:cNvPr id="8" name="Picture 6" descr="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12513" y="1484784"/>
            <a:ext cx="2158771" cy="17281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2123728" y="188640"/>
            <a:ext cx="8229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80000"/>
              </a:lnSpc>
              <a:defRPr/>
            </a:pPr>
            <a:r>
              <a:rPr lang="ru-RU" sz="3400" b="1" i="1" dirty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Как обрести </a:t>
            </a:r>
            <a:endParaRPr lang="ru-RU" sz="3400" b="1" i="1" dirty="0" smtClean="0">
              <a:ln w="1905"/>
              <a:solidFill>
                <a:srgbClr val="008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</a:endParaRPr>
          </a:p>
          <a:p>
            <a:pPr algn="ctr">
              <a:lnSpc>
                <a:spcPct val="80000"/>
              </a:lnSpc>
              <a:defRPr/>
            </a:pPr>
            <a:r>
              <a:rPr lang="ru-RU" sz="3400" b="1" i="1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правильные </a:t>
            </a:r>
            <a:r>
              <a:rPr lang="ru-RU" sz="3400" b="1" i="1" dirty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мысли?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Изображение 3" descr="2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3409528" y="152400"/>
            <a:ext cx="5482952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3400" b="1" i="1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Библия </a:t>
            </a:r>
            <a:endParaRPr lang="ru-RU" sz="3400" b="1" i="1" dirty="0" smtClean="0">
              <a:ln w="1905"/>
              <a:solidFill>
                <a:srgbClr val="008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charset="0"/>
            </a:endParaRPr>
          </a:p>
          <a:p>
            <a:pPr algn="ctr">
              <a:spcBef>
                <a:spcPct val="0"/>
              </a:spcBef>
              <a:defRPr/>
            </a:pPr>
            <a:r>
              <a:rPr lang="ru-RU" sz="3400" b="1" i="1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и </a:t>
            </a:r>
            <a:r>
              <a:rPr lang="ru-RU" sz="3400" b="1" i="1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когнитивная терапия </a:t>
            </a:r>
            <a:endParaRPr lang="en-US" sz="3400" b="1" i="1" dirty="0" smtClean="0">
              <a:ln w="1905"/>
              <a:solidFill>
                <a:srgbClr val="008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charset="0"/>
            </a:endParaRPr>
          </a:p>
        </p:txBody>
      </p:sp>
      <p:sp>
        <p:nvSpPr>
          <p:cNvPr id="6" name="Line 4"/>
          <p:cNvSpPr>
            <a:spLocks noChangeShapeType="1"/>
          </p:cNvSpPr>
          <p:nvPr/>
        </p:nvSpPr>
        <p:spPr bwMode="auto">
          <a:xfrm>
            <a:off x="457200" y="1066800"/>
            <a:ext cx="8229600" cy="0"/>
          </a:xfrm>
          <a:prstGeom prst="line">
            <a:avLst/>
          </a:prstGeom>
          <a:noFill/>
          <a:ln w="9525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457200" y="12192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/>
            <a:r>
              <a:rPr lang="ru-RU" sz="2400" i="1" dirty="0">
                <a:solidFill>
                  <a:schemeClr val="accent2"/>
                </a:solidFill>
                <a:effectLst/>
                <a:latin typeface="Arial" charset="0"/>
              </a:rPr>
              <a:t>    </a:t>
            </a:r>
            <a:r>
              <a:rPr lang="ru-RU" sz="2400" dirty="0">
                <a:solidFill>
                  <a:srgbClr val="C00000"/>
                </a:solidFill>
                <a:effectLst/>
                <a:latin typeface="Arial" charset="0"/>
              </a:rPr>
              <a:t>Этот вид терапии не является чем-то новым, </a:t>
            </a:r>
          </a:p>
          <a:p>
            <a:pPr marL="342900" indent="-342900" eaLnBrk="1" hangingPunct="1"/>
            <a:r>
              <a:rPr lang="ru-RU" sz="2400" dirty="0">
                <a:solidFill>
                  <a:srgbClr val="C00000"/>
                </a:solidFill>
                <a:effectLst/>
                <a:latin typeface="Arial" charset="0"/>
              </a:rPr>
              <a:t>     это – библейская истина:</a:t>
            </a:r>
          </a:p>
          <a:p>
            <a:pPr marL="342900" indent="-342900" eaLnBrk="1" hangingPunct="1"/>
            <a:endParaRPr lang="ru-RU" sz="1200" i="1" dirty="0">
              <a:solidFill>
                <a:srgbClr val="C00000"/>
              </a:solidFill>
              <a:effectLst/>
              <a:latin typeface="Arial" charset="0"/>
            </a:endParaRPr>
          </a:p>
          <a:p>
            <a:pPr marL="342900" indent="-342900" eaLnBrk="1" hangingPunct="1"/>
            <a:endParaRPr lang="en-US" sz="2800" dirty="0">
              <a:solidFill>
                <a:schemeClr val="accent2"/>
              </a:solidFill>
              <a:effectLst/>
              <a:latin typeface="Arial" charset="0"/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568622" y="2285992"/>
            <a:ext cx="4579442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1" hangingPunct="1"/>
            <a:endParaRPr lang="ru-RU" sz="1200" i="1" dirty="0">
              <a:solidFill>
                <a:schemeClr val="accent1">
                  <a:lumMod val="50000"/>
                </a:schemeClr>
              </a:solidFill>
              <a:effectLst/>
              <a:latin typeface="Arial" charset="0"/>
            </a:endParaRPr>
          </a:p>
          <a:p>
            <a:pPr marL="342900" indent="-342900" algn="ctr" eaLnBrk="1" hangingPunct="1"/>
            <a:r>
              <a:rPr lang="ru-RU" sz="2400" i="1" dirty="0">
                <a:solidFill>
                  <a:schemeClr val="accent1">
                    <a:lumMod val="50000"/>
                  </a:schemeClr>
                </a:solidFill>
                <a:effectLst/>
                <a:latin typeface="Arial" charset="0"/>
              </a:rPr>
              <a:t>    «Наконец, братия мои, что только истинно, что честно, что справедливо, что чисто, что любезно, что достославно, что только добродетель и похвала, о том </a:t>
            </a:r>
            <a:r>
              <a:rPr lang="ru-RU" sz="2400" i="1" dirty="0" smtClean="0">
                <a:solidFill>
                  <a:schemeClr val="accent1">
                    <a:lumMod val="50000"/>
                  </a:schemeClr>
                </a:solidFill>
                <a:effectLst/>
                <a:latin typeface="Arial" charset="0"/>
              </a:rPr>
              <a:t>помышляйте»</a:t>
            </a:r>
          </a:p>
          <a:p>
            <a:pPr marL="342900" indent="-342900" algn="ctr" eaLnBrk="1" hangingPunct="1"/>
            <a:r>
              <a:rPr lang="ru-RU" sz="2800" i="1" dirty="0" smtClean="0">
                <a:solidFill>
                  <a:schemeClr val="accent1">
                    <a:lumMod val="50000"/>
                  </a:schemeClr>
                </a:solidFill>
                <a:effectLst/>
                <a:latin typeface="Arial" charset="0"/>
              </a:rPr>
              <a:t>                   </a:t>
            </a:r>
            <a:r>
              <a:rPr lang="ru-RU" sz="2000" i="1" dirty="0" smtClean="0">
                <a:solidFill>
                  <a:schemeClr val="accent1">
                    <a:lumMod val="50000"/>
                  </a:schemeClr>
                </a:solidFill>
                <a:effectLst/>
                <a:latin typeface="Arial" charset="0"/>
              </a:rPr>
              <a:t>(Филиппийцам 4:8)</a:t>
            </a: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  <a:effectLst/>
                <a:latin typeface="Arial" charset="0"/>
              </a:rPr>
              <a:t>                                                        </a:t>
            </a:r>
            <a:endParaRPr lang="en-US" sz="2800" dirty="0">
              <a:solidFill>
                <a:schemeClr val="accent1">
                  <a:lumMod val="50000"/>
                </a:schemeClr>
              </a:solidFill>
              <a:effectLst/>
              <a:latin typeface="Arial" charset="0"/>
            </a:endParaRPr>
          </a:p>
        </p:txBody>
      </p:sp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2060848"/>
            <a:ext cx="3005138" cy="3429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utoUpdateAnimBg="0" advAuto="0"/>
      <p:bldP spid="8" grpId="0" build="p" autoUpdateAnimBg="0" advAuto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Изображение 3" descr="2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4139952" y="228600"/>
            <a:ext cx="4546848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R="0" lvl="0" indent="0" algn="ctr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400" b="1" i="1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Поиск Истины</a:t>
            </a:r>
            <a:endParaRPr lang="de-DE" sz="3400" b="1" i="1" dirty="0" smtClean="0">
              <a:ln w="1905"/>
              <a:solidFill>
                <a:srgbClr val="008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</a:endParaRPr>
          </a:p>
        </p:txBody>
      </p:sp>
      <p:sp>
        <p:nvSpPr>
          <p:cNvPr id="6" name="Line 4"/>
          <p:cNvSpPr>
            <a:spLocks noChangeShapeType="1"/>
          </p:cNvSpPr>
          <p:nvPr/>
        </p:nvSpPr>
        <p:spPr bwMode="auto">
          <a:xfrm>
            <a:off x="381000" y="838200"/>
            <a:ext cx="8229600" cy="0"/>
          </a:xfrm>
          <a:prstGeom prst="line">
            <a:avLst/>
          </a:prstGeom>
          <a:noFill/>
          <a:ln w="9525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539552" y="1556792"/>
            <a:ext cx="8229600" cy="46482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3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ru-RU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Есть разница между просто позитивным мышлением и выяснением истины, или реального положения вещей.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3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ru-RU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Мы не просто заставляем себя поверить в то, что нереально.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3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ru-RU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Само обнаружение истины не сделает нас автоматически более радостными.</a:t>
            </a:r>
          </a:p>
          <a:p>
            <a:pPr marL="979488" marR="0" lvl="0" indent="-358775" algn="l" defTabSz="914400" rtl="0" eaLnBrk="1" fontAlgn="auto" latinLnBrk="0" hangingPunct="1">
              <a:lnSpc>
                <a:spcPct val="100000"/>
              </a:lnSpc>
              <a:spcBef>
                <a:spcPct val="3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ru-RU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Но это помогает нам иметь </a:t>
            </a:r>
          </a:p>
          <a:p>
            <a:pPr marL="979488" marR="0" lvl="0" indent="-358775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Богом направляемое </a:t>
            </a:r>
            <a:r>
              <a:rPr kumimoji="0" lang="ru-RU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                          мышление</a:t>
            </a:r>
            <a:r>
              <a:rPr kumimoji="0" lang="ru-RU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</a:t>
            </a:r>
          </a:p>
          <a:p>
            <a:pPr marL="979488" marR="0" lvl="0" indent="-358775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Если мы выбираем двигаться </a:t>
            </a:r>
          </a:p>
          <a:p>
            <a:pPr marL="979488" marR="0" lvl="0" indent="-358775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в этом направлении, то Бог </a:t>
            </a:r>
          </a:p>
          <a:p>
            <a:pPr marL="979488" marR="0" lvl="0" indent="-358775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будет направлять нас.</a:t>
            </a:r>
          </a:p>
          <a:p>
            <a:pPr marL="620713" marR="0" lvl="0" indent="358775" algn="l" defTabSz="914400" rtl="0" eaLnBrk="1" fontAlgn="auto" latinLnBrk="0" hangingPunct="1">
              <a:lnSpc>
                <a:spcPct val="100000"/>
              </a:lnSpc>
              <a:spcBef>
                <a:spcPct val="3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Спросите себя: </a:t>
            </a:r>
            <a:endParaRPr kumimoji="0" lang="ru-RU" sz="2200" b="1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20713" marR="0" lvl="0" algn="l" defTabSz="914400" rtl="0" eaLnBrk="1" fontAlgn="auto" latinLnBrk="0" hangingPunct="1">
              <a:lnSpc>
                <a:spcPct val="100000"/>
              </a:lnSpc>
              <a:spcBef>
                <a:spcPct val="3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22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</a:rPr>
              <a:t>       </a:t>
            </a:r>
            <a:r>
              <a:rPr kumimoji="0" lang="ru-RU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Что </a:t>
            </a:r>
            <a:r>
              <a:rPr kumimoji="0" lang="ru-RU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есть истина?</a:t>
            </a: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Picture 7" descr="ANd9GcSYp2L2BkcCPKGIrk_aKenFv6bBmnCIb68fqjzopZjqE94fg03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3284984"/>
            <a:ext cx="3429000" cy="23860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Изображение 3" descr="2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2686744" y="371128"/>
            <a:ext cx="67818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lnSpc>
                <a:spcPct val="80000"/>
              </a:lnSpc>
              <a:spcBef>
                <a:spcPct val="0"/>
              </a:spcBef>
              <a:defRPr/>
            </a:pPr>
            <a:r>
              <a:rPr lang="ru-RU" sz="3400" b="1" i="1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Когда </a:t>
            </a:r>
            <a:endParaRPr lang="ru-RU" sz="3400" b="1" i="1" dirty="0" smtClean="0">
              <a:ln w="1905"/>
              <a:solidFill>
                <a:srgbClr val="008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</a:endParaRPr>
          </a:p>
          <a:p>
            <a:pPr algn="ctr">
              <a:lnSpc>
                <a:spcPct val="80000"/>
              </a:lnSpc>
              <a:spcBef>
                <a:spcPct val="0"/>
              </a:spcBef>
              <a:defRPr/>
            </a:pPr>
            <a:r>
              <a:rPr lang="ru-RU" sz="3400" b="1" i="1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Истину </a:t>
            </a:r>
            <a:r>
              <a:rPr lang="ru-RU" sz="3400" b="1" i="1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трудно найти</a:t>
            </a:r>
            <a:endParaRPr lang="de-DE" sz="3400" b="1" i="1" dirty="0" smtClean="0">
              <a:ln w="1905"/>
              <a:solidFill>
                <a:srgbClr val="008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</a:endParaRPr>
          </a:p>
        </p:txBody>
      </p:sp>
      <p:sp>
        <p:nvSpPr>
          <p:cNvPr id="6" name="Line 6"/>
          <p:cNvSpPr>
            <a:spLocks noChangeShapeType="1"/>
          </p:cNvSpPr>
          <p:nvPr/>
        </p:nvSpPr>
        <p:spPr bwMode="auto">
          <a:xfrm>
            <a:off x="457200" y="1268760"/>
            <a:ext cx="8229600" cy="0"/>
          </a:xfrm>
          <a:prstGeom prst="line">
            <a:avLst/>
          </a:prstGeom>
          <a:noFill/>
          <a:ln w="9525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1115616" y="1556792"/>
            <a:ext cx="5500726" cy="3733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4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Иногда на этот вопрос трудно ответить.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4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Возможно, вам нужно время, чтобы успокоиться, и чтобы ваши чувства улеглись.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4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Этот навык нужно приобретать, чтобы рационально оценивать ситуацию. 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4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Благодаря изменению нашего мышления – спокойного, уравновешенного, и чувства будут спокойные и уравновешенные.</a:t>
            </a:r>
            <a:endParaRPr lang="en-US" sz="24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9" name="Picture 9" descr="76518738_4428980_chtojasebenaplanirujutobogidast"/>
          <p:cNvPicPr>
            <a:picLocks noChangeAspect="1" noChangeArrowheads="1"/>
          </p:cNvPicPr>
          <p:nvPr/>
        </p:nvPicPr>
        <p:blipFill>
          <a:blip r:embed="rId3" cstate="print"/>
          <a:srcRect l="5109" r="5481"/>
          <a:stretch>
            <a:fillRect/>
          </a:stretch>
        </p:blipFill>
        <p:spPr bwMode="auto">
          <a:xfrm>
            <a:off x="6588224" y="1988840"/>
            <a:ext cx="2219887" cy="32981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Изображение 3" descr="2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Line 7"/>
          <p:cNvSpPr>
            <a:spLocks noChangeShapeType="1"/>
          </p:cNvSpPr>
          <p:nvPr/>
        </p:nvSpPr>
        <p:spPr bwMode="auto">
          <a:xfrm>
            <a:off x="457200" y="1219200"/>
            <a:ext cx="8229600" cy="0"/>
          </a:xfrm>
          <a:prstGeom prst="line">
            <a:avLst/>
          </a:prstGeom>
          <a:noFill/>
          <a:ln w="9525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827584" y="1988840"/>
            <a:ext cx="4284938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1" hangingPunct="1">
              <a:lnSpc>
                <a:spcPct val="90000"/>
              </a:lnSpc>
              <a:spcBef>
                <a:spcPct val="40000"/>
              </a:spcBef>
            </a:pPr>
            <a:r>
              <a:rPr lang="ru-RU" sz="2800" dirty="0">
                <a:solidFill>
                  <a:srgbClr val="254061"/>
                </a:solidFill>
                <a:effectLst/>
                <a:latin typeface="Arial" charset="0"/>
              </a:rPr>
              <a:t>    </a:t>
            </a:r>
            <a:r>
              <a:rPr lang="ru-RU" sz="2800" dirty="0" smtClean="0">
                <a:solidFill>
                  <a:srgbClr val="254061"/>
                </a:solidFill>
                <a:effectLst/>
                <a:latin typeface="Arial" charset="0"/>
              </a:rPr>
              <a:t>   </a:t>
            </a:r>
            <a:r>
              <a:rPr lang="ru-RU" sz="2800" dirty="0" smtClean="0">
                <a:solidFill>
                  <a:srgbClr val="254061"/>
                </a:solidFill>
              </a:rPr>
              <a:t>Иногда нам нужна посторонняя помощь, чтобы определить истину.</a:t>
            </a:r>
          </a:p>
          <a:p>
            <a:pPr marL="342900" indent="-342900" algn="ctr" eaLnBrk="1" hangingPunct="1">
              <a:lnSpc>
                <a:spcPct val="90000"/>
              </a:lnSpc>
              <a:spcBef>
                <a:spcPct val="40000"/>
              </a:spcBef>
            </a:pPr>
            <a:r>
              <a:rPr lang="ru-RU" sz="2800" dirty="0" smtClean="0">
                <a:solidFill>
                  <a:srgbClr val="254061"/>
                </a:solidFill>
              </a:rPr>
              <a:t>         </a:t>
            </a:r>
            <a:r>
              <a:rPr lang="ru-RU" sz="2800" b="1" dirty="0" smtClean="0">
                <a:solidFill>
                  <a:srgbClr val="800000"/>
                </a:solidFill>
              </a:rPr>
              <a:t>Каковы внешние источники поддержки в поисках истины?</a:t>
            </a:r>
            <a:endParaRPr lang="en-US" sz="2800" b="1" dirty="0" smtClean="0">
              <a:solidFill>
                <a:srgbClr val="800000"/>
              </a:solidFill>
            </a:endParaRPr>
          </a:p>
        </p:txBody>
      </p:sp>
      <p:pic>
        <p:nvPicPr>
          <p:cNvPr id="8" name="Picture 11" descr="12"/>
          <p:cNvPicPr>
            <a:picLocks noChangeAspect="1" noChangeArrowheads="1"/>
          </p:cNvPicPr>
          <p:nvPr/>
        </p:nvPicPr>
        <p:blipFill>
          <a:blip r:embed="rId3" cstate="print"/>
          <a:srcRect r="10948"/>
          <a:stretch>
            <a:fillRect/>
          </a:stretch>
        </p:blipFill>
        <p:spPr bwMode="auto">
          <a:xfrm>
            <a:off x="5580112" y="1916832"/>
            <a:ext cx="3094123" cy="29357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2686744" y="371128"/>
            <a:ext cx="67818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lnSpc>
                <a:spcPct val="80000"/>
              </a:lnSpc>
              <a:spcBef>
                <a:spcPct val="0"/>
              </a:spcBef>
              <a:defRPr/>
            </a:pPr>
            <a:r>
              <a:rPr lang="ru-RU" sz="3400" b="1" i="1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Когда </a:t>
            </a:r>
            <a:endParaRPr lang="ru-RU" sz="3400" b="1" i="1" dirty="0" smtClean="0">
              <a:ln w="1905"/>
              <a:solidFill>
                <a:srgbClr val="008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</a:endParaRPr>
          </a:p>
          <a:p>
            <a:pPr algn="ctr">
              <a:lnSpc>
                <a:spcPct val="80000"/>
              </a:lnSpc>
              <a:spcBef>
                <a:spcPct val="0"/>
              </a:spcBef>
              <a:defRPr/>
            </a:pPr>
            <a:r>
              <a:rPr lang="ru-RU" sz="3400" b="1" i="1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Истину </a:t>
            </a:r>
            <a:r>
              <a:rPr lang="ru-RU" sz="3400" b="1" i="1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трудно найти</a:t>
            </a:r>
            <a:endParaRPr lang="de-DE" sz="3400" b="1" i="1" dirty="0" smtClean="0">
              <a:ln w="1905"/>
              <a:solidFill>
                <a:srgbClr val="008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Изображение 3" descr="2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Line 4"/>
          <p:cNvSpPr>
            <a:spLocks noChangeShapeType="1"/>
          </p:cNvSpPr>
          <p:nvPr/>
        </p:nvSpPr>
        <p:spPr bwMode="auto">
          <a:xfrm>
            <a:off x="533400" y="1268760"/>
            <a:ext cx="8229600" cy="0"/>
          </a:xfrm>
          <a:prstGeom prst="line">
            <a:avLst/>
          </a:prstGeom>
          <a:noFill/>
          <a:ln w="9525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2909664" y="53752"/>
            <a:ext cx="663088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R="0" lvl="0" indent="0" algn="ctr" fontAlgn="auto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400" b="1" i="1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«Лечение </a:t>
            </a:r>
            <a:endParaRPr lang="ru-RU" sz="3400" b="1" i="1" dirty="0" smtClean="0">
              <a:ln w="1905"/>
              <a:solidFill>
                <a:srgbClr val="008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</a:endParaRPr>
          </a:p>
          <a:p>
            <a:pPr marR="0" lvl="0" indent="0" algn="ctr" fontAlgn="auto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400" b="1" i="1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посредством </a:t>
            </a:r>
            <a:r>
              <a:rPr lang="ru-RU" sz="3400" b="1" i="1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Истины». </a:t>
            </a:r>
            <a:endParaRPr lang="en-US" sz="3400" b="1" i="1" dirty="0" smtClean="0">
              <a:ln w="1905"/>
              <a:solidFill>
                <a:srgbClr val="008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1077416" y="1556792"/>
            <a:ext cx="7239000" cy="441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Простой метод, но не легкий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Научиться слушать ваши мысли 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Научиться замечать и отмечать ход наших мыслей 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Постараться выяснить истину об этой ситуации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Научиться заменять заблуждения истиной 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Нам нужны новые мысли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Они сами придут или с Библии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Они помогут нам иметь правильное 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мышление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Picture 4" descr="E00017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8304" y="3573016"/>
            <a:ext cx="1405390" cy="21186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Изображение 3" descr="2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3851920" y="152400"/>
            <a:ext cx="4690864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defRPr/>
            </a:pPr>
            <a:r>
              <a:rPr lang="ru-RU" sz="3400" b="1" i="1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Применение КПТ</a:t>
            </a:r>
            <a:endParaRPr lang="de-DE" sz="3400" b="1" i="1" dirty="0" smtClean="0">
              <a:ln w="1905"/>
              <a:solidFill>
                <a:srgbClr val="008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charset="0"/>
            </a:endParaRPr>
          </a:p>
        </p:txBody>
      </p:sp>
      <p:sp>
        <p:nvSpPr>
          <p:cNvPr id="6" name="Line 4"/>
          <p:cNvSpPr>
            <a:spLocks noChangeShapeType="1"/>
          </p:cNvSpPr>
          <p:nvPr/>
        </p:nvSpPr>
        <p:spPr bwMode="auto">
          <a:xfrm>
            <a:off x="457200" y="1052736"/>
            <a:ext cx="8229600" cy="0"/>
          </a:xfrm>
          <a:prstGeom prst="line">
            <a:avLst/>
          </a:prstGeom>
          <a:noFill/>
          <a:ln w="9525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0" y="1143000"/>
            <a:ext cx="8915400" cy="137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Те, кто был в депрессии в течение длительного времени, должны заниматься профилактикой  и применять когнитивно-поведенческую терапию в своей жизни.</a:t>
            </a: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1239538" y="2892896"/>
            <a:ext cx="4700614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spcBef>
                <a:spcPct val="40000"/>
              </a:spcBef>
              <a:buFontTx/>
              <a:buChar char="•"/>
            </a:pPr>
            <a:r>
              <a:rPr lang="ru-RU" sz="2000" dirty="0">
                <a:solidFill>
                  <a:srgbClr val="800000"/>
                </a:solidFill>
                <a:effectLst/>
                <a:latin typeface="Arial" charset="0"/>
              </a:rPr>
              <a:t>Готовить себя к ситуации, при которой возникает искаженное мышление</a:t>
            </a:r>
            <a:r>
              <a:rPr lang="en-US" sz="2000" dirty="0">
                <a:solidFill>
                  <a:srgbClr val="800000"/>
                </a:solidFill>
                <a:effectLst/>
                <a:latin typeface="Arial" charset="0"/>
              </a:rPr>
              <a:t>.</a:t>
            </a:r>
            <a:endParaRPr lang="ru-RU" sz="2000" dirty="0">
              <a:solidFill>
                <a:srgbClr val="800000"/>
              </a:solidFill>
              <a:effectLst/>
              <a:latin typeface="Arial" charset="0"/>
            </a:endParaRPr>
          </a:p>
          <a:p>
            <a:pPr marL="342900" indent="-342900" eaLnBrk="1" hangingPunct="1">
              <a:spcBef>
                <a:spcPct val="40000"/>
              </a:spcBef>
              <a:buFontTx/>
              <a:buChar char="•"/>
            </a:pPr>
            <a:r>
              <a:rPr lang="ru-RU" sz="2000" dirty="0">
                <a:solidFill>
                  <a:srgbClr val="800000"/>
                </a:solidFill>
                <a:effectLst/>
                <a:latin typeface="Arial" charset="0"/>
              </a:rPr>
              <a:t>Добиваться контроля мыслей для лучших чувств.</a:t>
            </a:r>
          </a:p>
          <a:p>
            <a:pPr marL="342900" indent="-342900" eaLnBrk="1" hangingPunct="1">
              <a:spcBef>
                <a:spcPct val="40000"/>
              </a:spcBef>
              <a:buFontTx/>
              <a:buChar char="•"/>
            </a:pPr>
            <a:r>
              <a:rPr lang="ru-RU" sz="2000" dirty="0">
                <a:solidFill>
                  <a:srgbClr val="800000"/>
                </a:solidFill>
                <a:effectLst/>
                <a:latin typeface="Arial" charset="0"/>
              </a:rPr>
              <a:t>Отрабатывать навыки более адекватных реакций на проблемы.</a:t>
            </a:r>
          </a:p>
          <a:p>
            <a:pPr marL="342900" indent="-342900" eaLnBrk="1" hangingPunct="1">
              <a:spcBef>
                <a:spcPct val="40000"/>
              </a:spcBef>
              <a:buFontTx/>
              <a:buChar char="•"/>
            </a:pPr>
            <a:endParaRPr lang="en-US" sz="2000" dirty="0">
              <a:solidFill>
                <a:srgbClr val="800000"/>
              </a:solidFill>
              <a:effectLst/>
              <a:latin typeface="Arial" charset="0"/>
            </a:endParaRP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 cstate="print"/>
          <a:srcRect l="13560" t="4520" r="13560"/>
          <a:stretch>
            <a:fillRect/>
          </a:stretch>
        </p:blipFill>
        <p:spPr bwMode="auto">
          <a:xfrm>
            <a:off x="6156176" y="2924944"/>
            <a:ext cx="2592288" cy="25470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Изображение 3" descr="2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555776" y="116632"/>
            <a:ext cx="6336704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ru-RU" sz="3600" b="1" i="1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Мысли и чувства</a:t>
            </a:r>
            <a:endParaRPr lang="de-DE" sz="3600" b="1" i="1" dirty="0" smtClean="0">
              <a:ln w="1905"/>
              <a:solidFill>
                <a:srgbClr val="008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251520" y="1484784"/>
            <a:ext cx="569119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То, что мы думаем, влияет на то, </a:t>
            </a:r>
            <a:b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чем мы становимся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785786" y="3048000"/>
            <a:ext cx="614366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400" i="1" dirty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«Потому что, каковы мысли </a:t>
            </a:r>
          </a:p>
          <a:p>
            <a:r>
              <a:rPr lang="ru-RU" sz="2400" i="1" dirty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в душе его, таков и он» </a:t>
            </a:r>
          </a:p>
          <a:p>
            <a:r>
              <a:rPr lang="ru-RU" sz="2400" i="1" dirty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                   </a:t>
            </a:r>
            <a:r>
              <a:rPr lang="ru-RU" sz="2400" i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(</a:t>
            </a:r>
            <a:r>
              <a:rPr lang="ru-RU" sz="2400" i="1" dirty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Притчи Соломона</a:t>
            </a:r>
            <a:r>
              <a:rPr lang="ru-RU" sz="2200" i="1" dirty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, 23:7)</a:t>
            </a:r>
            <a:endParaRPr lang="ru-RU" sz="2200" dirty="0">
              <a:solidFill>
                <a:srgbClr val="8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pic>
        <p:nvPicPr>
          <p:cNvPr id="8" name="Picture 4" descr="eb8861-0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48400" y="1676400"/>
            <a:ext cx="2557463" cy="3733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Изображение 3" descr="2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Picture 11" descr="3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1844824"/>
            <a:ext cx="3500462" cy="35004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-540568" y="1772816"/>
            <a:ext cx="5554011" cy="38100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indent="-342900" algn="r">
              <a:spcBef>
                <a:spcPct val="20000"/>
              </a:spcBef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r>
              <a:rPr kumimoji="0" lang="ru-RU" sz="2600" i="1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</a:t>
            </a:r>
            <a:r>
              <a:rPr lang="ru-RU" sz="2800" i="1" dirty="0" smtClean="0">
                <a:solidFill>
                  <a:schemeClr val="accent1">
                    <a:lumMod val="50000"/>
                  </a:schemeClr>
                </a:solidFill>
              </a:rPr>
              <a:t>Не сообразуйтесь с веком </a:t>
            </a:r>
          </a:p>
          <a:p>
            <a:pPr marL="342900" indent="-342900" algn="r">
              <a:spcBef>
                <a:spcPct val="20000"/>
              </a:spcBef>
            </a:pPr>
            <a:r>
              <a:rPr lang="ru-RU" sz="2800" i="1" dirty="0" smtClean="0">
                <a:solidFill>
                  <a:schemeClr val="accent1">
                    <a:lumMod val="50000"/>
                  </a:schemeClr>
                </a:solidFill>
              </a:rPr>
              <a:t>    сим, но преобразуйтесь обновлением ума вашего, чтобы вам познавать, </a:t>
            </a:r>
          </a:p>
          <a:p>
            <a:pPr marL="342900" indent="-342900" algn="r">
              <a:spcBef>
                <a:spcPct val="20000"/>
              </a:spcBef>
            </a:pPr>
            <a:r>
              <a:rPr lang="ru-RU" sz="2800" i="1" dirty="0" smtClean="0">
                <a:solidFill>
                  <a:schemeClr val="accent1">
                    <a:lumMod val="50000"/>
                  </a:schemeClr>
                </a:solidFill>
              </a:rPr>
              <a:t>    что есть воля Божия, </a:t>
            </a:r>
          </a:p>
          <a:p>
            <a:pPr marL="342900" indent="-342900" algn="r">
              <a:spcBef>
                <a:spcPct val="20000"/>
              </a:spcBef>
            </a:pPr>
            <a:r>
              <a:rPr lang="ru-RU" sz="2800" i="1" dirty="0" smtClean="0">
                <a:solidFill>
                  <a:schemeClr val="accent1">
                    <a:lumMod val="50000"/>
                  </a:schemeClr>
                </a:solidFill>
              </a:rPr>
              <a:t>    благая, угодная и </a:t>
            </a:r>
          </a:p>
          <a:p>
            <a:pPr marL="342900" indent="-342900" algn="r">
              <a:spcBef>
                <a:spcPct val="20000"/>
              </a:spcBef>
            </a:pPr>
            <a:r>
              <a:rPr lang="ru-RU" sz="2800" i="1" dirty="0" smtClean="0">
                <a:solidFill>
                  <a:schemeClr val="accent1">
                    <a:lumMod val="50000"/>
                  </a:schemeClr>
                </a:solidFill>
              </a:rPr>
              <a:t>    совершенная»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endParaRPr lang="ru-RU" sz="28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 algn="r">
              <a:spcBef>
                <a:spcPct val="20000"/>
              </a:spcBef>
            </a:pPr>
            <a:r>
              <a:rPr lang="ru-RU" sz="2400" i="1" dirty="0" smtClean="0">
                <a:solidFill>
                  <a:srgbClr val="800000"/>
                </a:solidFill>
              </a:rPr>
              <a:t>(</a:t>
            </a:r>
            <a:r>
              <a:rPr lang="ru-RU" sz="2400" i="1" dirty="0" smtClean="0">
                <a:solidFill>
                  <a:srgbClr val="800000"/>
                </a:solidFill>
              </a:rPr>
              <a:t>Рим.12:2)</a:t>
            </a: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3851920" y="152400"/>
            <a:ext cx="4690864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defRPr/>
            </a:pPr>
            <a:r>
              <a:rPr lang="ru-RU" sz="3400" b="1" i="1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Применение КПТ</a:t>
            </a:r>
            <a:endParaRPr lang="de-DE" sz="3400" b="1" i="1" dirty="0" smtClean="0">
              <a:ln w="1905"/>
              <a:solidFill>
                <a:srgbClr val="008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charset="0"/>
            </a:endParaRPr>
          </a:p>
        </p:txBody>
      </p:sp>
      <p:sp>
        <p:nvSpPr>
          <p:cNvPr id="10" name="Line 4"/>
          <p:cNvSpPr>
            <a:spLocks noChangeShapeType="1"/>
          </p:cNvSpPr>
          <p:nvPr/>
        </p:nvSpPr>
        <p:spPr bwMode="auto">
          <a:xfrm>
            <a:off x="457200" y="1052736"/>
            <a:ext cx="8229600" cy="0"/>
          </a:xfrm>
          <a:prstGeom prst="line">
            <a:avLst/>
          </a:prstGeom>
          <a:noFill/>
          <a:ln w="9525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e-DE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utoUpdateAnimBg="0" advAuto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Изображение 3" descr="2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3563888" y="125760"/>
            <a:ext cx="543609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R="0" lvl="0" indent="0" algn="ctr" fontAlgn="auto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400" b="1" i="1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Практика, практика, практика</a:t>
            </a:r>
            <a:endParaRPr lang="en-US" sz="3400" b="1" i="1" dirty="0" smtClean="0">
              <a:ln w="1905"/>
              <a:solidFill>
                <a:srgbClr val="008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</a:endParaRPr>
          </a:p>
        </p:txBody>
      </p:sp>
      <p:sp>
        <p:nvSpPr>
          <p:cNvPr id="6" name="Line 9"/>
          <p:cNvSpPr>
            <a:spLocks noChangeShapeType="1"/>
          </p:cNvSpPr>
          <p:nvPr/>
        </p:nvSpPr>
        <p:spPr bwMode="auto">
          <a:xfrm>
            <a:off x="457200" y="1340768"/>
            <a:ext cx="8229600" cy="0"/>
          </a:xfrm>
          <a:prstGeom prst="line">
            <a:avLst/>
          </a:prstGeom>
          <a:noFill/>
          <a:ln w="9525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Rectangle 8"/>
          <p:cNvSpPr txBox="1">
            <a:spLocks noChangeArrowheads="1"/>
          </p:cNvSpPr>
          <p:nvPr/>
        </p:nvSpPr>
        <p:spPr>
          <a:xfrm>
            <a:off x="467544" y="1844824"/>
            <a:ext cx="5286412" cy="36576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Реалистичное мышление </a:t>
            </a:r>
          </a:p>
          <a:p>
            <a:pPr marL="342900" marR="0" lvl="0" indent="-342900" algn="l" defTabSz="914400" rtl="0" eaLnBrk="1" fontAlgn="auto" latinLnBrk="0" hangingPunct="1">
              <a:lnSpc>
                <a:spcPct val="7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     не приходит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естественным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путем. </a:t>
            </a:r>
            <a:endParaRPr lang="ru-RU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ru-RU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Это должен быть сознательный выбор с последующим усилием. </a:t>
            </a:r>
            <a:endParaRPr lang="ru-RU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R="0" lvl="0" algn="l" defTabSz="914400" rtl="0" eaLnBrk="1" fontAlgn="auto" latinLnBrk="0" hangingPunct="1">
              <a:lnSpc>
                <a:spcPct val="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ru-RU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Более сбалансированные чувства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   </a:t>
            </a:r>
          </a:p>
          <a:p>
            <a:pPr marR="0" lvl="0" algn="l" defTabSz="914400" rtl="0" eaLnBrk="1" fontAlgn="auto" latinLnBrk="0" hangingPunct="1">
              <a:lnSpc>
                <a:spcPct val="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24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           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будут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стоить борьбы и усилий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  <a:endParaRPr lang="en-US" sz="28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8" name="Picture 8" descr="uporstvo-nastoychivost"/>
          <p:cNvPicPr>
            <a:picLocks noChangeAspect="1" noChangeArrowheads="1"/>
          </p:cNvPicPr>
          <p:nvPr/>
        </p:nvPicPr>
        <p:blipFill>
          <a:blip r:embed="rId3" cstate="print"/>
          <a:srcRect l="1727"/>
          <a:stretch>
            <a:fillRect/>
          </a:stretch>
        </p:blipFill>
        <p:spPr bwMode="auto">
          <a:xfrm>
            <a:off x="5724128" y="2132856"/>
            <a:ext cx="3047780" cy="23042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Изображение 3" descr="2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043608" y="908720"/>
            <a:ext cx="7802682" cy="500066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1600" b="0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500" b="1" i="1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Активирующее событие: </a:t>
            </a:r>
            <a:r>
              <a:rPr kumimoji="0" lang="ru-RU" sz="3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вы увидели подругу на оживленной улице, вы махнули рукой, привет, она не реагировала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500" b="1" i="1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Автоматические мысли: </a:t>
            </a:r>
            <a:r>
              <a:rPr kumimoji="0" lang="ru-RU" sz="3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она </a:t>
            </a:r>
            <a:r>
              <a:rPr kumimoji="0" lang="ru-RU" sz="3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обиделась на меня / она не любит меня больше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500" b="1" i="1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Выводы: последствия, эмоции, поведение</a:t>
            </a:r>
            <a:r>
              <a:rPr kumimoji="0" lang="ru-RU" sz="3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</a:t>
            </a:r>
            <a:r>
              <a:rPr kumimoji="0" lang="ru-RU" sz="3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я </a:t>
            </a:r>
            <a:r>
              <a:rPr kumimoji="0" lang="ru-RU" sz="3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чувствую себя: нелюбимой и решение, т.е. последствие  - я не буду теперь ей звонить, не буду с ней общаться.</a:t>
            </a:r>
            <a:endParaRPr kumimoji="0" lang="en-US" sz="3500" b="0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Line 4"/>
          <p:cNvSpPr>
            <a:spLocks noChangeShapeType="1"/>
          </p:cNvSpPr>
          <p:nvPr/>
        </p:nvSpPr>
        <p:spPr bwMode="auto">
          <a:xfrm>
            <a:off x="457200" y="1268760"/>
            <a:ext cx="8229600" cy="0"/>
          </a:xfrm>
          <a:prstGeom prst="line">
            <a:avLst/>
          </a:prstGeom>
          <a:noFill/>
          <a:ln w="9525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3419871" y="115888"/>
            <a:ext cx="527804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defRPr/>
            </a:pPr>
            <a:r>
              <a:rPr lang="ru-RU" sz="3400" b="1" i="1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Групповая </a:t>
            </a:r>
            <a:endParaRPr lang="ru-RU" sz="3400" b="1" i="1" dirty="0" smtClean="0">
              <a:ln w="1905"/>
              <a:solidFill>
                <a:srgbClr val="008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</a:endParaRPr>
          </a:p>
          <a:p>
            <a:pPr algn="ctr">
              <a:lnSpc>
                <a:spcPct val="90000"/>
              </a:lnSpc>
              <a:spcBef>
                <a:spcPct val="0"/>
              </a:spcBef>
              <a:defRPr/>
            </a:pPr>
            <a:r>
              <a:rPr lang="ru-RU" sz="3400" b="1" i="1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терапия </a:t>
            </a:r>
            <a:r>
              <a:rPr lang="ru-RU" sz="3400" b="1" i="1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- </a:t>
            </a:r>
            <a:r>
              <a:rPr lang="en-US" sz="3400" b="1" i="1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A</a:t>
            </a:r>
            <a:r>
              <a:rPr lang="ru-RU" sz="3400" b="1" i="1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Б</a:t>
            </a:r>
            <a:r>
              <a:rPr lang="en-US" sz="3400" b="1" i="1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B </a:t>
            </a:r>
            <a:r>
              <a:rPr lang="ru-RU" sz="3400" b="1" i="1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упражнения</a:t>
            </a:r>
            <a:endParaRPr lang="en-US" sz="3400" b="1" i="1" dirty="0" smtClean="0">
              <a:ln w="1905"/>
              <a:solidFill>
                <a:srgbClr val="008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 descr="22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67544" y="877182"/>
            <a:ext cx="7643834" cy="507209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1600" b="0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r>
              <a:rPr lang="ru-RU" sz="3200" b="1" i="1" dirty="0" smtClean="0">
                <a:solidFill>
                  <a:srgbClr val="800000"/>
                </a:solidFill>
              </a:rPr>
              <a:t>Активирующее событие: 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вы увидели подругу на оживленной улице, вы махнули рукой, привет, она не 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реагировала</a:t>
            </a:r>
          </a:p>
          <a:p>
            <a:pPr>
              <a:lnSpc>
                <a:spcPct val="60000"/>
              </a:lnSpc>
            </a:pP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endParaRPr lang="ru-RU" sz="3200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sz="3200" b="1" i="1" dirty="0" smtClean="0">
                <a:solidFill>
                  <a:srgbClr val="800000"/>
                </a:solidFill>
              </a:rPr>
              <a:t>Автоматические мысли: 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она обиделась на меня / она не любит меня больше </a:t>
            </a:r>
            <a:endParaRPr lang="ru-RU" sz="32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70000"/>
              </a:lnSpc>
            </a:pPr>
            <a:endParaRPr lang="ru-RU" sz="3200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sz="3200" b="1" i="1" dirty="0" smtClean="0">
                <a:solidFill>
                  <a:srgbClr val="800000"/>
                </a:solidFill>
              </a:rPr>
              <a:t>Выводы: последствия, эмоции, поведение</a:t>
            </a:r>
            <a:r>
              <a:rPr lang="ru-RU" sz="3200" dirty="0" smtClean="0">
                <a:solidFill>
                  <a:srgbClr val="800000"/>
                </a:solidFill>
              </a:rPr>
              <a:t>: 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я чувствую себя: нелюбимой и решение, т.е. последствие  - я не буду теперь ей звонить, не буду с ней общаться.</a:t>
            </a:r>
            <a:endParaRPr lang="en-US" sz="32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Line 4"/>
          <p:cNvSpPr>
            <a:spLocks noChangeShapeType="1"/>
          </p:cNvSpPr>
          <p:nvPr/>
        </p:nvSpPr>
        <p:spPr bwMode="auto">
          <a:xfrm>
            <a:off x="457200" y="1268760"/>
            <a:ext cx="8229600" cy="0"/>
          </a:xfrm>
          <a:prstGeom prst="line">
            <a:avLst/>
          </a:prstGeom>
          <a:noFill/>
          <a:ln w="9525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3419871" y="115888"/>
            <a:ext cx="527804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defRPr/>
            </a:pPr>
            <a:r>
              <a:rPr lang="ru-RU" sz="3400" b="1" i="1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Групповая </a:t>
            </a:r>
            <a:endParaRPr lang="ru-RU" sz="3400" b="1" i="1" dirty="0" smtClean="0">
              <a:ln w="1905"/>
              <a:solidFill>
                <a:srgbClr val="008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</a:endParaRPr>
          </a:p>
          <a:p>
            <a:pPr algn="ctr">
              <a:lnSpc>
                <a:spcPct val="90000"/>
              </a:lnSpc>
              <a:spcBef>
                <a:spcPct val="0"/>
              </a:spcBef>
              <a:defRPr/>
            </a:pPr>
            <a:r>
              <a:rPr lang="ru-RU" sz="3400" b="1" i="1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терапия </a:t>
            </a:r>
            <a:r>
              <a:rPr lang="ru-RU" sz="3400" b="1" i="1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- </a:t>
            </a:r>
            <a:r>
              <a:rPr lang="en-US" sz="3400" b="1" i="1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A</a:t>
            </a:r>
            <a:r>
              <a:rPr lang="ru-RU" sz="3400" b="1" i="1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Б</a:t>
            </a:r>
            <a:r>
              <a:rPr lang="en-US" sz="3400" b="1" i="1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B </a:t>
            </a:r>
            <a:r>
              <a:rPr lang="ru-RU" sz="3400" b="1" i="1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упражнения</a:t>
            </a:r>
            <a:endParaRPr lang="en-US" sz="3400" b="1" i="1" dirty="0" smtClean="0">
              <a:ln w="1905"/>
              <a:solidFill>
                <a:srgbClr val="008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Изображение 3" descr="2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835696" y="2276872"/>
            <a:ext cx="5672150" cy="2743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5400" b="1" i="1" u="none" strike="noStrike" kern="1200" normalizeH="0" baseline="0" noProof="0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n-lt"/>
                <a:ea typeface="+mn-ea"/>
                <a:cs typeface="+mn-cs"/>
              </a:rPr>
              <a:t>Работа в группах</a:t>
            </a:r>
            <a:endParaRPr kumimoji="0" lang="en-GB" sz="5400" b="1" i="1" u="none" strike="noStrike" kern="1200" normalizeH="0" baseline="0" noProof="0" dirty="0" smtClean="0">
              <a:ln w="1905"/>
              <a:solidFill>
                <a:srgbClr val="008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Изображение 2" descr="2222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71782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Изображение 3" descr="2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27384"/>
            <a:ext cx="9216000" cy="6912000"/>
          </a:xfrm>
          <a:prstGeom prst="rect">
            <a:avLst/>
          </a:prstGeom>
        </p:spPr>
      </p:pic>
      <p:pic>
        <p:nvPicPr>
          <p:cNvPr id="5" name="Picture 8" descr="0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2492896"/>
            <a:ext cx="3333914" cy="28803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3707904" y="116632"/>
            <a:ext cx="4929222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R="0" lvl="0" indent="0" algn="ctr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i="1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Мысли и чувства</a:t>
            </a:r>
            <a:endParaRPr lang="de-DE" sz="3600" b="1" i="1" dirty="0" smtClean="0">
              <a:ln w="1905"/>
              <a:solidFill>
                <a:srgbClr val="008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457200" y="1295400"/>
            <a:ext cx="8219256" cy="837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/>
            <a:r>
              <a:rPr lang="ru-RU" sz="2800" b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Наши чувства являются результатом </a:t>
            </a:r>
            <a:endParaRPr lang="ru-RU" sz="2800" b="1" dirty="0" smtClean="0">
              <a:ln w="1905"/>
              <a:solidFill>
                <a:schemeClr val="accent1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ea typeface="+mj-ea"/>
              <a:cs typeface="+mj-cs"/>
            </a:endParaRPr>
          </a:p>
          <a:p>
            <a:pPr marL="342900" indent="-342900" eaLnBrk="1" hangingPunct="1"/>
            <a:r>
              <a:rPr lang="ru-RU" sz="2800" b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наших </a:t>
            </a:r>
            <a:r>
              <a:rPr lang="ru-RU" sz="2800" b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мыслей</a:t>
            </a:r>
            <a:r>
              <a:rPr lang="ru-RU" sz="2800" b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.</a:t>
            </a:r>
            <a:r>
              <a:rPr lang="ru-RU" sz="2800" b="1" dirty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</a:p>
          <a:p>
            <a:pPr marL="342900" indent="-342900" eaLnBrk="1" hangingPunct="1"/>
            <a:r>
              <a:rPr lang="ru-RU" sz="2800" b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  </a:t>
            </a:r>
            <a:r>
              <a:rPr lang="ru-RU" sz="2400" b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 </a:t>
            </a:r>
            <a:endParaRPr lang="en-US" sz="2800" b="1" dirty="0">
              <a:ln w="1905"/>
              <a:solidFill>
                <a:schemeClr val="accent1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charset="0"/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539552" y="2852936"/>
            <a:ext cx="504056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/>
            <a:r>
              <a:rPr lang="ru-RU" sz="2400" dirty="0" smtClean="0">
                <a:solidFill>
                  <a:srgbClr val="800000"/>
                </a:solidFill>
                <a:latin typeface="+mj-lt"/>
                <a:ea typeface="+mj-ea"/>
                <a:cs typeface="+mj-cs"/>
              </a:rPr>
              <a:t>   Мысли имеют гораздо </a:t>
            </a:r>
            <a:r>
              <a:rPr lang="ru-RU" sz="2400" dirty="0" smtClean="0">
                <a:solidFill>
                  <a:srgbClr val="800000"/>
                </a:solidFill>
                <a:latin typeface="+mj-lt"/>
                <a:ea typeface="+mj-ea"/>
                <a:cs typeface="+mj-cs"/>
              </a:rPr>
              <a:t>                          большее </a:t>
            </a:r>
            <a:r>
              <a:rPr lang="ru-RU" sz="2400" dirty="0" smtClean="0">
                <a:solidFill>
                  <a:srgbClr val="800000"/>
                </a:solidFill>
                <a:latin typeface="+mj-lt"/>
                <a:ea typeface="+mj-ea"/>
                <a:cs typeface="+mj-cs"/>
              </a:rPr>
              <a:t>влияние на наше </a:t>
            </a:r>
            <a:r>
              <a:rPr lang="ru-RU" sz="2400" dirty="0" smtClean="0">
                <a:solidFill>
                  <a:srgbClr val="800000"/>
                </a:solidFill>
                <a:latin typeface="+mj-lt"/>
                <a:ea typeface="+mj-ea"/>
                <a:cs typeface="+mj-cs"/>
              </a:rPr>
              <a:t>           самочувствие</a:t>
            </a:r>
            <a:r>
              <a:rPr lang="ru-RU" sz="2400" dirty="0" smtClean="0">
                <a:solidFill>
                  <a:srgbClr val="800000"/>
                </a:solidFill>
                <a:latin typeface="+mj-lt"/>
                <a:ea typeface="+mj-ea"/>
                <a:cs typeface="+mj-cs"/>
              </a:rPr>
              <a:t>, </a:t>
            </a:r>
            <a:r>
              <a:rPr lang="ru-RU" sz="2400" dirty="0" smtClean="0">
                <a:solidFill>
                  <a:srgbClr val="800000"/>
                </a:solidFill>
                <a:latin typeface="+mj-lt"/>
                <a:ea typeface="+mj-ea"/>
                <a:cs typeface="+mj-cs"/>
              </a:rPr>
              <a:t>чем </a:t>
            </a:r>
            <a:r>
              <a:rPr lang="ru-RU" sz="2400" dirty="0" smtClean="0">
                <a:solidFill>
                  <a:srgbClr val="800000"/>
                </a:solidFill>
                <a:latin typeface="+mj-lt"/>
                <a:ea typeface="+mj-ea"/>
                <a:cs typeface="+mj-cs"/>
              </a:rPr>
              <a:t>внешние </a:t>
            </a:r>
            <a:r>
              <a:rPr lang="ru-RU" sz="2400" dirty="0" smtClean="0">
                <a:solidFill>
                  <a:srgbClr val="800000"/>
                </a:solidFill>
                <a:latin typeface="+mj-lt"/>
                <a:ea typeface="+mj-ea"/>
                <a:cs typeface="+mj-cs"/>
              </a:rPr>
              <a:t>                  </a:t>
            </a:r>
          </a:p>
          <a:p>
            <a:pPr marL="342900" indent="-342900" eaLnBrk="1" hangingPunct="1"/>
            <a:r>
              <a:rPr lang="ru-RU" sz="2400" dirty="0">
                <a:solidFill>
                  <a:srgbClr val="800000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sz="2400" dirty="0" smtClean="0">
                <a:solidFill>
                  <a:srgbClr val="800000"/>
                </a:solidFill>
                <a:latin typeface="+mj-lt"/>
                <a:ea typeface="+mj-ea"/>
                <a:cs typeface="+mj-cs"/>
              </a:rPr>
              <a:t>         </a:t>
            </a:r>
            <a:r>
              <a:rPr lang="ru-RU" sz="2400" dirty="0" smtClean="0">
                <a:solidFill>
                  <a:srgbClr val="800000"/>
                </a:solidFill>
                <a:latin typeface="+mj-lt"/>
                <a:ea typeface="+mj-ea"/>
                <a:cs typeface="+mj-cs"/>
              </a:rPr>
              <a:t>события</a:t>
            </a:r>
            <a:r>
              <a:rPr lang="ru-RU" sz="2400" dirty="0" smtClean="0">
                <a:solidFill>
                  <a:srgbClr val="800000"/>
                </a:solidFill>
                <a:latin typeface="+mj-lt"/>
                <a:ea typeface="+mj-ea"/>
                <a:cs typeface="+mj-cs"/>
              </a:rPr>
              <a:t>, </a:t>
            </a:r>
            <a:r>
              <a:rPr lang="ru-RU" sz="2400" dirty="0" smtClean="0">
                <a:solidFill>
                  <a:srgbClr val="800000"/>
                </a:solidFill>
                <a:latin typeface="+mj-lt"/>
                <a:ea typeface="+mj-ea"/>
                <a:cs typeface="+mj-cs"/>
              </a:rPr>
              <a:t>на </a:t>
            </a:r>
            <a:r>
              <a:rPr lang="ru-RU" sz="2400" dirty="0" smtClean="0">
                <a:solidFill>
                  <a:srgbClr val="800000"/>
                </a:solidFill>
                <a:latin typeface="+mj-lt"/>
                <a:ea typeface="+mj-ea"/>
                <a:cs typeface="+mj-cs"/>
              </a:rPr>
              <a:t>самом деле </a:t>
            </a:r>
            <a:endParaRPr lang="ru-RU" sz="2400" dirty="0" smtClean="0">
              <a:solidFill>
                <a:srgbClr val="800000"/>
              </a:solidFill>
              <a:latin typeface="+mj-lt"/>
              <a:ea typeface="+mj-ea"/>
              <a:cs typeface="+mj-cs"/>
            </a:endParaRPr>
          </a:p>
          <a:p>
            <a:pPr marL="342900" indent="-342900" eaLnBrk="1" hangingPunct="1"/>
            <a:r>
              <a:rPr lang="ru-RU" sz="2400" dirty="0">
                <a:solidFill>
                  <a:srgbClr val="800000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sz="2400" dirty="0" smtClean="0">
                <a:solidFill>
                  <a:srgbClr val="800000"/>
                </a:solidFill>
                <a:latin typeface="+mj-lt"/>
                <a:ea typeface="+mj-ea"/>
                <a:cs typeface="+mj-cs"/>
              </a:rPr>
              <a:t>            </a:t>
            </a:r>
            <a:r>
              <a:rPr lang="ru-RU" sz="2400" dirty="0" smtClean="0">
                <a:solidFill>
                  <a:srgbClr val="800000"/>
                </a:solidFill>
                <a:latin typeface="+mj-lt"/>
                <a:ea typeface="+mj-ea"/>
                <a:cs typeface="+mj-cs"/>
              </a:rPr>
              <a:t>происходящие </a:t>
            </a:r>
            <a:r>
              <a:rPr lang="ru-RU" sz="2400" dirty="0" smtClean="0">
                <a:solidFill>
                  <a:srgbClr val="800000"/>
                </a:solidFill>
                <a:latin typeface="+mj-lt"/>
                <a:ea typeface="+mj-ea"/>
                <a:cs typeface="+mj-cs"/>
              </a:rPr>
              <a:t>вокруг нас</a:t>
            </a:r>
            <a:r>
              <a:rPr lang="ru-RU" sz="2400" dirty="0">
                <a:solidFill>
                  <a:srgbClr val="800000"/>
                </a:solidFill>
                <a:effectLst/>
                <a:latin typeface="Arial" charset="0"/>
              </a:rPr>
              <a:t>.</a:t>
            </a:r>
            <a:endParaRPr lang="en-US" sz="2400" dirty="0">
              <a:solidFill>
                <a:srgbClr val="800000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Изображение 3" descr="2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755576" y="1484784"/>
            <a:ext cx="4896544" cy="3933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>
              <a:spcAft>
                <a:spcPct val="40000"/>
              </a:spcAft>
              <a:buFont typeface="Wingdings" pitchFamily="2" charset="2"/>
              <a:buNone/>
              <a:tabLst>
                <a:tab pos="665163" algn="l"/>
              </a:tabLst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Депрессивные мысли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     формируют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в человеке определенные реакции,  заставляющие испытывать ненужные переживания, которые усугубляют проблему. </a:t>
            </a:r>
          </a:p>
          <a:p>
            <a:pPr marL="342900" indent="-342900" algn="ctr">
              <a:spcAft>
                <a:spcPct val="40000"/>
              </a:spcAft>
              <a:buFont typeface="Wingdings" pitchFamily="2" charset="2"/>
              <a:buNone/>
              <a:tabLst>
                <a:tab pos="665163" algn="l"/>
              </a:tabLst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         Такое мышление ведет к          пессимистическим эмоциям: унынию, печали, тревоге,  отчаянию, страху и т.д. </a:t>
            </a:r>
          </a:p>
        </p:txBody>
      </p:sp>
      <p:pic>
        <p:nvPicPr>
          <p:cNvPr id="7" name="Picture 2" descr="H:\СЕМИНАР ПО ДЕПРЕССИ\ДЕПРЕССИЯ\ДЕНЬ1\Depositphotos_11301350_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5943600" y="1447800"/>
            <a:ext cx="2911475" cy="4114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3707904" y="116632"/>
            <a:ext cx="4929222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R="0" lvl="0" indent="0" algn="ctr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i="1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Мысли и чувства</a:t>
            </a:r>
            <a:endParaRPr lang="de-DE" sz="3600" b="1" i="1" dirty="0" smtClean="0">
              <a:ln w="1905"/>
              <a:solidFill>
                <a:srgbClr val="008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Изображение 3" descr="2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3707904" y="-27384"/>
            <a:ext cx="4902696" cy="11841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i="1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Три вида мышления </a:t>
            </a:r>
            <a:endParaRPr lang="ru-RU" sz="3600" b="1" i="1" dirty="0" smtClean="0">
              <a:ln w="1905"/>
              <a:solidFill>
                <a:srgbClr val="008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i="1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при </a:t>
            </a:r>
            <a:r>
              <a:rPr lang="ru-RU" sz="3600" b="1" i="1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депрессии</a:t>
            </a:r>
            <a:endParaRPr lang="en-GB" sz="3600" b="1" i="1" dirty="0" smtClean="0">
              <a:ln w="1905"/>
              <a:solidFill>
                <a:srgbClr val="008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7" name="AutoShape 3"/>
          <p:cNvSpPr>
            <a:spLocks noChangeAspect="1" noChangeArrowheads="1"/>
          </p:cNvSpPr>
          <p:nvPr/>
        </p:nvSpPr>
        <p:spPr bwMode="auto">
          <a:xfrm>
            <a:off x="3851920" y="2214555"/>
            <a:ext cx="1968655" cy="1646494"/>
          </a:xfrm>
          <a:prstGeom prst="triangle">
            <a:avLst>
              <a:gd name="adj" fmla="val 50000"/>
            </a:avLst>
          </a:prstGeom>
          <a:solidFill>
            <a:srgbClr val="CCCC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8" name="Oval 4"/>
          <p:cNvSpPr>
            <a:spLocks noChangeArrowheads="1"/>
          </p:cNvSpPr>
          <p:nvPr/>
        </p:nvSpPr>
        <p:spPr bwMode="auto">
          <a:xfrm rot="891362">
            <a:off x="500034" y="3519150"/>
            <a:ext cx="4191000" cy="901700"/>
          </a:xfrm>
          <a:prstGeom prst="ellipse">
            <a:avLst/>
          </a:prstGeom>
          <a:solidFill>
            <a:srgbClr val="FFFFCC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 rot="822410">
            <a:off x="646658" y="3671273"/>
            <a:ext cx="3949700" cy="67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Отрицательный взгляд на себе </a:t>
            </a:r>
          </a:p>
          <a:p>
            <a:pPr algn="ctr">
              <a:defRPr/>
            </a:pPr>
            <a:r>
              <a:rPr lang="ru-RU" sz="1800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«Я ничего не стою»</a:t>
            </a:r>
            <a:endParaRPr lang="en-GB" sz="1800" i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1" name="Oval 6"/>
          <p:cNvSpPr>
            <a:spLocks noChangeArrowheads="1"/>
          </p:cNvSpPr>
          <p:nvPr/>
        </p:nvSpPr>
        <p:spPr bwMode="auto">
          <a:xfrm rot="20827560">
            <a:off x="4681379" y="3661504"/>
            <a:ext cx="4107708" cy="928694"/>
          </a:xfrm>
          <a:prstGeom prst="ellipse">
            <a:avLst/>
          </a:prstGeom>
          <a:solidFill>
            <a:srgbClr val="D8EBB3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12" name="Text Box 9"/>
          <p:cNvSpPr txBox="1">
            <a:spLocks noChangeArrowheads="1"/>
          </p:cNvSpPr>
          <p:nvPr/>
        </p:nvSpPr>
        <p:spPr bwMode="auto">
          <a:xfrm rot="20741224">
            <a:off x="4515658" y="3817038"/>
            <a:ext cx="4389438" cy="67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Негативное отношение к будущему</a:t>
            </a:r>
            <a:endParaRPr lang="en-GB" sz="2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defRPr/>
            </a:pPr>
            <a:r>
              <a:rPr lang="ru-RU" sz="1800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«Не жду ничего хорошего»</a:t>
            </a:r>
            <a:endParaRPr lang="en-GB" sz="1800" i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" name="Oval 5"/>
          <p:cNvSpPr>
            <a:spLocks noChangeArrowheads="1"/>
          </p:cNvSpPr>
          <p:nvPr/>
        </p:nvSpPr>
        <p:spPr bwMode="auto">
          <a:xfrm>
            <a:off x="2915816" y="1428736"/>
            <a:ext cx="3672408" cy="749300"/>
          </a:xfrm>
          <a:prstGeom prst="ellipse">
            <a:avLst/>
          </a:prstGeom>
          <a:solidFill>
            <a:srgbClr val="FFBE7D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1115616" y="1500174"/>
            <a:ext cx="746601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Отрицательный взгляд на мир</a:t>
            </a:r>
          </a:p>
          <a:p>
            <a:pPr algn="ctr">
              <a:defRPr/>
            </a:pPr>
            <a:r>
              <a:rPr lang="ru-RU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«Все ненавидят меня»</a:t>
            </a:r>
            <a:endParaRPr lang="en-GB" i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Изображение 3" descr="2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457200" y="77383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normalizeH="0" baseline="0" noProof="0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Что делает вас злым, радостным или печальным</a:t>
            </a:r>
            <a:r>
              <a:rPr kumimoji="0" lang="en-US" sz="4400" b="1" i="0" u="none" strike="noStrike" kern="1200" normalizeH="0" baseline="0" noProof="0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?</a:t>
            </a:r>
            <a:br>
              <a:rPr kumimoji="0" lang="en-US" sz="4400" b="1" i="0" u="none" strike="noStrike" kern="1200" normalizeH="0" baseline="0" noProof="0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2400" b="1" i="0" u="none" strike="noStrike" kern="1200" normalizeH="0" baseline="0" noProof="0" dirty="0" smtClean="0">
              <a:ln w="1905"/>
              <a:solidFill>
                <a:srgbClr val="008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Rectangle 194"/>
          <p:cNvSpPr txBox="1">
            <a:spLocks noChangeArrowheads="1"/>
          </p:cNvSpPr>
          <p:nvPr/>
        </p:nvSpPr>
        <p:spPr>
          <a:xfrm>
            <a:off x="971600" y="1772816"/>
            <a:ext cx="7386662" cy="4495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Я чувствую подавленность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…</a:t>
            </a:r>
          </a:p>
          <a:p>
            <a:pPr marL="990600" marR="0" lvl="1" indent="-5334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 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Факторы риска окружающей среды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rgbClr val="8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Я чувствую подавленность и тогда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…</a:t>
            </a:r>
          </a:p>
          <a:p>
            <a:pPr marL="990600" marR="0" lvl="1" indent="-5334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 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Моя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реакция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–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физическая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эмоциональная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поведенческая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rgbClr val="8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Если я чувствую подавленность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                                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ко мне приходят такие мысли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… </a:t>
            </a:r>
          </a:p>
          <a:p>
            <a:pPr marL="990600" marR="0" lvl="1" indent="-5334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 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Личное отношение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убеждения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требования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rgbClr val="8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7" name="Group 3"/>
          <p:cNvGrpSpPr>
            <a:grpSpLocks/>
          </p:cNvGrpSpPr>
          <p:nvPr/>
        </p:nvGrpSpPr>
        <p:grpSpPr bwMode="auto">
          <a:xfrm>
            <a:off x="7092280" y="1700808"/>
            <a:ext cx="1496176" cy="1440160"/>
            <a:chOff x="3318" y="1878"/>
            <a:chExt cx="1812" cy="1674"/>
          </a:xfrm>
        </p:grpSpPr>
        <p:sp>
          <p:nvSpPr>
            <p:cNvPr id="8" name="Freeform 4"/>
            <p:cNvSpPr>
              <a:spLocks/>
            </p:cNvSpPr>
            <p:nvPr/>
          </p:nvSpPr>
          <p:spPr bwMode="gray">
            <a:xfrm>
              <a:off x="4188" y="2106"/>
              <a:ext cx="751" cy="840"/>
            </a:xfrm>
            <a:custGeom>
              <a:avLst/>
              <a:gdLst/>
              <a:ahLst/>
              <a:cxnLst>
                <a:cxn ang="0">
                  <a:pos x="7" y="90"/>
                </a:cxn>
                <a:cxn ang="0">
                  <a:pos x="5" y="87"/>
                </a:cxn>
                <a:cxn ang="0">
                  <a:pos x="4" y="86"/>
                </a:cxn>
                <a:cxn ang="0">
                  <a:pos x="1" y="80"/>
                </a:cxn>
                <a:cxn ang="0">
                  <a:pos x="0" y="75"/>
                </a:cxn>
                <a:cxn ang="0">
                  <a:pos x="0" y="71"/>
                </a:cxn>
                <a:cxn ang="0">
                  <a:pos x="1" y="66"/>
                </a:cxn>
                <a:cxn ang="0">
                  <a:pos x="2" y="62"/>
                </a:cxn>
                <a:cxn ang="0">
                  <a:pos x="5" y="61"/>
                </a:cxn>
                <a:cxn ang="0">
                  <a:pos x="19" y="54"/>
                </a:cxn>
                <a:cxn ang="0">
                  <a:pos x="28" y="50"/>
                </a:cxn>
                <a:cxn ang="0">
                  <a:pos x="31" y="46"/>
                </a:cxn>
                <a:cxn ang="0">
                  <a:pos x="34" y="41"/>
                </a:cxn>
                <a:cxn ang="0">
                  <a:pos x="37" y="34"/>
                </a:cxn>
                <a:cxn ang="0">
                  <a:pos x="40" y="28"/>
                </a:cxn>
                <a:cxn ang="0">
                  <a:pos x="40" y="27"/>
                </a:cxn>
                <a:cxn ang="0">
                  <a:pos x="42" y="25"/>
                </a:cxn>
                <a:cxn ang="0">
                  <a:pos x="46" y="25"/>
                </a:cxn>
                <a:cxn ang="0">
                  <a:pos x="52" y="25"/>
                </a:cxn>
                <a:cxn ang="0">
                  <a:pos x="59" y="23"/>
                </a:cxn>
                <a:cxn ang="0">
                  <a:pos x="69" y="20"/>
                </a:cxn>
                <a:cxn ang="0">
                  <a:pos x="77" y="18"/>
                </a:cxn>
                <a:cxn ang="0">
                  <a:pos x="84" y="14"/>
                </a:cxn>
                <a:cxn ang="0">
                  <a:pos x="88" y="8"/>
                </a:cxn>
                <a:cxn ang="0">
                  <a:pos x="92" y="2"/>
                </a:cxn>
                <a:cxn ang="0">
                  <a:pos x="92" y="2"/>
                </a:cxn>
                <a:cxn ang="0">
                  <a:pos x="96" y="1"/>
                </a:cxn>
                <a:cxn ang="0">
                  <a:pos x="100" y="0"/>
                </a:cxn>
                <a:cxn ang="0">
                  <a:pos x="103" y="1"/>
                </a:cxn>
                <a:cxn ang="0">
                  <a:pos x="107" y="2"/>
                </a:cxn>
                <a:cxn ang="0">
                  <a:pos x="111" y="5"/>
                </a:cxn>
                <a:cxn ang="0">
                  <a:pos x="113" y="8"/>
                </a:cxn>
                <a:cxn ang="0">
                  <a:pos x="117" y="15"/>
                </a:cxn>
                <a:cxn ang="0">
                  <a:pos x="119" y="21"/>
                </a:cxn>
                <a:cxn ang="0">
                  <a:pos x="123" y="34"/>
                </a:cxn>
                <a:cxn ang="0">
                  <a:pos x="124" y="42"/>
                </a:cxn>
                <a:cxn ang="0">
                  <a:pos x="125" y="48"/>
                </a:cxn>
                <a:cxn ang="0">
                  <a:pos x="120" y="65"/>
                </a:cxn>
                <a:cxn ang="0">
                  <a:pos x="121" y="74"/>
                </a:cxn>
                <a:cxn ang="0">
                  <a:pos x="122" y="83"/>
                </a:cxn>
                <a:cxn ang="0">
                  <a:pos x="121" y="92"/>
                </a:cxn>
                <a:cxn ang="0">
                  <a:pos x="116" y="105"/>
                </a:cxn>
                <a:cxn ang="0">
                  <a:pos x="107" y="120"/>
                </a:cxn>
                <a:cxn ang="0">
                  <a:pos x="103" y="129"/>
                </a:cxn>
                <a:cxn ang="0">
                  <a:pos x="100" y="133"/>
                </a:cxn>
                <a:cxn ang="0">
                  <a:pos x="99" y="135"/>
                </a:cxn>
                <a:cxn ang="0">
                  <a:pos x="97" y="136"/>
                </a:cxn>
                <a:cxn ang="0">
                  <a:pos x="95" y="137"/>
                </a:cxn>
                <a:cxn ang="0">
                  <a:pos x="93" y="138"/>
                </a:cxn>
                <a:cxn ang="0">
                  <a:pos x="89" y="139"/>
                </a:cxn>
                <a:cxn ang="0">
                  <a:pos x="79" y="140"/>
                </a:cxn>
                <a:cxn ang="0">
                  <a:pos x="68" y="137"/>
                </a:cxn>
                <a:cxn ang="0">
                  <a:pos x="55" y="130"/>
                </a:cxn>
                <a:cxn ang="0">
                  <a:pos x="38" y="119"/>
                </a:cxn>
                <a:cxn ang="0">
                  <a:pos x="30" y="108"/>
                </a:cxn>
                <a:cxn ang="0">
                  <a:pos x="25" y="101"/>
                </a:cxn>
                <a:cxn ang="0">
                  <a:pos x="22" y="89"/>
                </a:cxn>
                <a:cxn ang="0">
                  <a:pos x="19" y="94"/>
                </a:cxn>
                <a:cxn ang="0">
                  <a:pos x="17" y="95"/>
                </a:cxn>
                <a:cxn ang="0">
                  <a:pos x="15" y="95"/>
                </a:cxn>
                <a:cxn ang="0">
                  <a:pos x="7" y="90"/>
                </a:cxn>
              </a:cxnLst>
              <a:rect l="0" t="0" r="r" b="b"/>
              <a:pathLst>
                <a:path w="125" h="140">
                  <a:moveTo>
                    <a:pt x="7" y="90"/>
                  </a:moveTo>
                  <a:lnTo>
                    <a:pt x="5" y="87"/>
                  </a:lnTo>
                  <a:lnTo>
                    <a:pt x="4" y="86"/>
                  </a:lnTo>
                  <a:lnTo>
                    <a:pt x="1" y="80"/>
                  </a:lnTo>
                  <a:lnTo>
                    <a:pt x="0" y="75"/>
                  </a:lnTo>
                  <a:lnTo>
                    <a:pt x="0" y="71"/>
                  </a:lnTo>
                  <a:lnTo>
                    <a:pt x="1" y="66"/>
                  </a:lnTo>
                  <a:lnTo>
                    <a:pt x="2" y="62"/>
                  </a:lnTo>
                  <a:lnTo>
                    <a:pt x="5" y="61"/>
                  </a:lnTo>
                  <a:lnTo>
                    <a:pt x="19" y="54"/>
                  </a:lnTo>
                  <a:lnTo>
                    <a:pt x="28" y="50"/>
                  </a:lnTo>
                  <a:lnTo>
                    <a:pt x="31" y="46"/>
                  </a:lnTo>
                  <a:lnTo>
                    <a:pt x="34" y="41"/>
                  </a:lnTo>
                  <a:lnTo>
                    <a:pt x="37" y="34"/>
                  </a:lnTo>
                  <a:lnTo>
                    <a:pt x="40" y="28"/>
                  </a:lnTo>
                  <a:lnTo>
                    <a:pt x="40" y="27"/>
                  </a:lnTo>
                  <a:lnTo>
                    <a:pt x="42" y="25"/>
                  </a:lnTo>
                  <a:lnTo>
                    <a:pt x="46" y="25"/>
                  </a:lnTo>
                  <a:lnTo>
                    <a:pt x="52" y="25"/>
                  </a:lnTo>
                  <a:lnTo>
                    <a:pt x="59" y="23"/>
                  </a:lnTo>
                  <a:lnTo>
                    <a:pt x="69" y="20"/>
                  </a:lnTo>
                  <a:lnTo>
                    <a:pt x="77" y="18"/>
                  </a:lnTo>
                  <a:lnTo>
                    <a:pt x="84" y="14"/>
                  </a:lnTo>
                  <a:lnTo>
                    <a:pt x="88" y="8"/>
                  </a:lnTo>
                  <a:lnTo>
                    <a:pt x="92" y="2"/>
                  </a:lnTo>
                  <a:lnTo>
                    <a:pt x="92" y="2"/>
                  </a:lnTo>
                  <a:lnTo>
                    <a:pt x="96" y="1"/>
                  </a:lnTo>
                  <a:lnTo>
                    <a:pt x="100" y="0"/>
                  </a:lnTo>
                  <a:lnTo>
                    <a:pt x="103" y="1"/>
                  </a:lnTo>
                  <a:lnTo>
                    <a:pt x="107" y="2"/>
                  </a:lnTo>
                  <a:lnTo>
                    <a:pt x="111" y="5"/>
                  </a:lnTo>
                  <a:lnTo>
                    <a:pt x="113" y="8"/>
                  </a:lnTo>
                  <a:lnTo>
                    <a:pt x="117" y="15"/>
                  </a:lnTo>
                  <a:lnTo>
                    <a:pt x="119" y="21"/>
                  </a:lnTo>
                  <a:lnTo>
                    <a:pt x="123" y="34"/>
                  </a:lnTo>
                  <a:lnTo>
                    <a:pt x="124" y="42"/>
                  </a:lnTo>
                  <a:lnTo>
                    <a:pt x="125" y="48"/>
                  </a:lnTo>
                  <a:lnTo>
                    <a:pt x="120" y="65"/>
                  </a:lnTo>
                  <a:lnTo>
                    <a:pt x="121" y="74"/>
                  </a:lnTo>
                  <a:lnTo>
                    <a:pt x="122" y="83"/>
                  </a:lnTo>
                  <a:lnTo>
                    <a:pt x="121" y="92"/>
                  </a:lnTo>
                  <a:lnTo>
                    <a:pt x="116" y="105"/>
                  </a:lnTo>
                  <a:lnTo>
                    <a:pt x="107" y="120"/>
                  </a:lnTo>
                  <a:lnTo>
                    <a:pt x="103" y="129"/>
                  </a:lnTo>
                  <a:lnTo>
                    <a:pt x="100" y="133"/>
                  </a:lnTo>
                  <a:lnTo>
                    <a:pt x="99" y="135"/>
                  </a:lnTo>
                  <a:lnTo>
                    <a:pt x="97" y="136"/>
                  </a:lnTo>
                  <a:lnTo>
                    <a:pt x="95" y="137"/>
                  </a:lnTo>
                  <a:lnTo>
                    <a:pt x="93" y="138"/>
                  </a:lnTo>
                  <a:lnTo>
                    <a:pt x="89" y="139"/>
                  </a:lnTo>
                  <a:lnTo>
                    <a:pt x="79" y="140"/>
                  </a:lnTo>
                  <a:lnTo>
                    <a:pt x="68" y="137"/>
                  </a:lnTo>
                  <a:lnTo>
                    <a:pt x="55" y="130"/>
                  </a:lnTo>
                  <a:lnTo>
                    <a:pt x="38" y="119"/>
                  </a:lnTo>
                  <a:lnTo>
                    <a:pt x="30" y="108"/>
                  </a:lnTo>
                  <a:lnTo>
                    <a:pt x="25" y="101"/>
                  </a:lnTo>
                  <a:lnTo>
                    <a:pt x="22" y="89"/>
                  </a:lnTo>
                  <a:lnTo>
                    <a:pt x="19" y="94"/>
                  </a:lnTo>
                  <a:lnTo>
                    <a:pt x="17" y="95"/>
                  </a:lnTo>
                  <a:lnTo>
                    <a:pt x="15" y="95"/>
                  </a:lnTo>
                  <a:lnTo>
                    <a:pt x="7" y="90"/>
                  </a:lnTo>
                </a:path>
              </a:pathLst>
            </a:custGeom>
            <a:solidFill>
              <a:srgbClr val="F1C8B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9" name="Freeform 5"/>
            <p:cNvSpPr>
              <a:spLocks/>
            </p:cNvSpPr>
            <p:nvPr/>
          </p:nvSpPr>
          <p:spPr bwMode="gray">
            <a:xfrm>
              <a:off x="4188" y="2106"/>
              <a:ext cx="751" cy="840"/>
            </a:xfrm>
            <a:custGeom>
              <a:avLst/>
              <a:gdLst/>
              <a:ahLst/>
              <a:cxnLst>
                <a:cxn ang="0">
                  <a:pos x="7" y="90"/>
                </a:cxn>
                <a:cxn ang="0">
                  <a:pos x="5" y="87"/>
                </a:cxn>
                <a:cxn ang="0">
                  <a:pos x="4" y="86"/>
                </a:cxn>
                <a:cxn ang="0">
                  <a:pos x="1" y="80"/>
                </a:cxn>
                <a:cxn ang="0">
                  <a:pos x="0" y="75"/>
                </a:cxn>
                <a:cxn ang="0">
                  <a:pos x="0" y="71"/>
                </a:cxn>
                <a:cxn ang="0">
                  <a:pos x="1" y="66"/>
                </a:cxn>
                <a:cxn ang="0">
                  <a:pos x="2" y="62"/>
                </a:cxn>
                <a:cxn ang="0">
                  <a:pos x="5" y="61"/>
                </a:cxn>
                <a:cxn ang="0">
                  <a:pos x="19" y="54"/>
                </a:cxn>
                <a:cxn ang="0">
                  <a:pos x="28" y="50"/>
                </a:cxn>
                <a:cxn ang="0">
                  <a:pos x="31" y="46"/>
                </a:cxn>
                <a:cxn ang="0">
                  <a:pos x="34" y="41"/>
                </a:cxn>
                <a:cxn ang="0">
                  <a:pos x="37" y="34"/>
                </a:cxn>
                <a:cxn ang="0">
                  <a:pos x="40" y="28"/>
                </a:cxn>
                <a:cxn ang="0">
                  <a:pos x="40" y="27"/>
                </a:cxn>
                <a:cxn ang="0">
                  <a:pos x="42" y="25"/>
                </a:cxn>
                <a:cxn ang="0">
                  <a:pos x="46" y="25"/>
                </a:cxn>
                <a:cxn ang="0">
                  <a:pos x="52" y="25"/>
                </a:cxn>
                <a:cxn ang="0">
                  <a:pos x="59" y="23"/>
                </a:cxn>
                <a:cxn ang="0">
                  <a:pos x="69" y="20"/>
                </a:cxn>
                <a:cxn ang="0">
                  <a:pos x="77" y="18"/>
                </a:cxn>
                <a:cxn ang="0">
                  <a:pos x="84" y="14"/>
                </a:cxn>
                <a:cxn ang="0">
                  <a:pos x="88" y="8"/>
                </a:cxn>
                <a:cxn ang="0">
                  <a:pos x="92" y="2"/>
                </a:cxn>
                <a:cxn ang="0">
                  <a:pos x="92" y="2"/>
                </a:cxn>
                <a:cxn ang="0">
                  <a:pos x="96" y="1"/>
                </a:cxn>
                <a:cxn ang="0">
                  <a:pos x="100" y="0"/>
                </a:cxn>
                <a:cxn ang="0">
                  <a:pos x="103" y="1"/>
                </a:cxn>
                <a:cxn ang="0">
                  <a:pos x="107" y="2"/>
                </a:cxn>
                <a:cxn ang="0">
                  <a:pos x="111" y="5"/>
                </a:cxn>
                <a:cxn ang="0">
                  <a:pos x="113" y="8"/>
                </a:cxn>
                <a:cxn ang="0">
                  <a:pos x="117" y="15"/>
                </a:cxn>
                <a:cxn ang="0">
                  <a:pos x="119" y="21"/>
                </a:cxn>
                <a:cxn ang="0">
                  <a:pos x="123" y="34"/>
                </a:cxn>
                <a:cxn ang="0">
                  <a:pos x="124" y="42"/>
                </a:cxn>
                <a:cxn ang="0">
                  <a:pos x="125" y="48"/>
                </a:cxn>
                <a:cxn ang="0">
                  <a:pos x="120" y="65"/>
                </a:cxn>
                <a:cxn ang="0">
                  <a:pos x="121" y="74"/>
                </a:cxn>
                <a:cxn ang="0">
                  <a:pos x="122" y="83"/>
                </a:cxn>
                <a:cxn ang="0">
                  <a:pos x="121" y="92"/>
                </a:cxn>
                <a:cxn ang="0">
                  <a:pos x="116" y="105"/>
                </a:cxn>
                <a:cxn ang="0">
                  <a:pos x="107" y="120"/>
                </a:cxn>
                <a:cxn ang="0">
                  <a:pos x="103" y="129"/>
                </a:cxn>
                <a:cxn ang="0">
                  <a:pos x="100" y="133"/>
                </a:cxn>
                <a:cxn ang="0">
                  <a:pos x="99" y="135"/>
                </a:cxn>
                <a:cxn ang="0">
                  <a:pos x="97" y="136"/>
                </a:cxn>
                <a:cxn ang="0">
                  <a:pos x="95" y="137"/>
                </a:cxn>
                <a:cxn ang="0">
                  <a:pos x="93" y="138"/>
                </a:cxn>
                <a:cxn ang="0">
                  <a:pos x="89" y="139"/>
                </a:cxn>
                <a:cxn ang="0">
                  <a:pos x="79" y="140"/>
                </a:cxn>
                <a:cxn ang="0">
                  <a:pos x="68" y="137"/>
                </a:cxn>
                <a:cxn ang="0">
                  <a:pos x="55" y="130"/>
                </a:cxn>
                <a:cxn ang="0">
                  <a:pos x="38" y="119"/>
                </a:cxn>
                <a:cxn ang="0">
                  <a:pos x="30" y="108"/>
                </a:cxn>
                <a:cxn ang="0">
                  <a:pos x="25" y="101"/>
                </a:cxn>
                <a:cxn ang="0">
                  <a:pos x="22" y="89"/>
                </a:cxn>
                <a:cxn ang="0">
                  <a:pos x="19" y="94"/>
                </a:cxn>
                <a:cxn ang="0">
                  <a:pos x="17" y="95"/>
                </a:cxn>
                <a:cxn ang="0">
                  <a:pos x="15" y="95"/>
                </a:cxn>
                <a:cxn ang="0">
                  <a:pos x="7" y="90"/>
                </a:cxn>
              </a:cxnLst>
              <a:rect l="0" t="0" r="r" b="b"/>
              <a:pathLst>
                <a:path w="125" h="140">
                  <a:moveTo>
                    <a:pt x="7" y="90"/>
                  </a:moveTo>
                  <a:lnTo>
                    <a:pt x="5" y="87"/>
                  </a:lnTo>
                  <a:lnTo>
                    <a:pt x="4" y="86"/>
                  </a:lnTo>
                  <a:lnTo>
                    <a:pt x="1" y="80"/>
                  </a:lnTo>
                  <a:lnTo>
                    <a:pt x="0" y="75"/>
                  </a:lnTo>
                  <a:lnTo>
                    <a:pt x="0" y="71"/>
                  </a:lnTo>
                  <a:lnTo>
                    <a:pt x="1" y="66"/>
                  </a:lnTo>
                  <a:lnTo>
                    <a:pt x="2" y="62"/>
                  </a:lnTo>
                  <a:lnTo>
                    <a:pt x="5" y="61"/>
                  </a:lnTo>
                  <a:lnTo>
                    <a:pt x="19" y="54"/>
                  </a:lnTo>
                  <a:lnTo>
                    <a:pt x="28" y="50"/>
                  </a:lnTo>
                  <a:lnTo>
                    <a:pt x="31" y="46"/>
                  </a:lnTo>
                  <a:lnTo>
                    <a:pt x="34" y="41"/>
                  </a:lnTo>
                  <a:lnTo>
                    <a:pt x="37" y="34"/>
                  </a:lnTo>
                  <a:lnTo>
                    <a:pt x="40" y="28"/>
                  </a:lnTo>
                  <a:lnTo>
                    <a:pt x="40" y="27"/>
                  </a:lnTo>
                  <a:lnTo>
                    <a:pt x="42" y="25"/>
                  </a:lnTo>
                  <a:lnTo>
                    <a:pt x="46" y="25"/>
                  </a:lnTo>
                  <a:lnTo>
                    <a:pt x="52" y="25"/>
                  </a:lnTo>
                  <a:lnTo>
                    <a:pt x="59" y="23"/>
                  </a:lnTo>
                  <a:lnTo>
                    <a:pt x="69" y="20"/>
                  </a:lnTo>
                  <a:lnTo>
                    <a:pt x="77" y="18"/>
                  </a:lnTo>
                  <a:lnTo>
                    <a:pt x="84" y="14"/>
                  </a:lnTo>
                  <a:lnTo>
                    <a:pt x="88" y="8"/>
                  </a:lnTo>
                  <a:lnTo>
                    <a:pt x="92" y="2"/>
                  </a:lnTo>
                  <a:lnTo>
                    <a:pt x="92" y="2"/>
                  </a:lnTo>
                  <a:lnTo>
                    <a:pt x="96" y="1"/>
                  </a:lnTo>
                  <a:lnTo>
                    <a:pt x="100" y="0"/>
                  </a:lnTo>
                  <a:lnTo>
                    <a:pt x="103" y="1"/>
                  </a:lnTo>
                  <a:lnTo>
                    <a:pt x="107" y="2"/>
                  </a:lnTo>
                  <a:lnTo>
                    <a:pt x="111" y="5"/>
                  </a:lnTo>
                  <a:lnTo>
                    <a:pt x="113" y="8"/>
                  </a:lnTo>
                  <a:lnTo>
                    <a:pt x="117" y="15"/>
                  </a:lnTo>
                  <a:lnTo>
                    <a:pt x="119" y="21"/>
                  </a:lnTo>
                  <a:lnTo>
                    <a:pt x="123" y="34"/>
                  </a:lnTo>
                  <a:lnTo>
                    <a:pt x="124" y="42"/>
                  </a:lnTo>
                  <a:lnTo>
                    <a:pt x="125" y="48"/>
                  </a:lnTo>
                  <a:lnTo>
                    <a:pt x="120" y="65"/>
                  </a:lnTo>
                  <a:lnTo>
                    <a:pt x="121" y="74"/>
                  </a:lnTo>
                  <a:lnTo>
                    <a:pt x="122" y="83"/>
                  </a:lnTo>
                  <a:lnTo>
                    <a:pt x="121" y="92"/>
                  </a:lnTo>
                  <a:lnTo>
                    <a:pt x="116" y="105"/>
                  </a:lnTo>
                  <a:lnTo>
                    <a:pt x="107" y="120"/>
                  </a:lnTo>
                  <a:lnTo>
                    <a:pt x="103" y="129"/>
                  </a:lnTo>
                  <a:lnTo>
                    <a:pt x="100" y="133"/>
                  </a:lnTo>
                  <a:lnTo>
                    <a:pt x="99" y="135"/>
                  </a:lnTo>
                  <a:lnTo>
                    <a:pt x="97" y="136"/>
                  </a:lnTo>
                  <a:lnTo>
                    <a:pt x="95" y="137"/>
                  </a:lnTo>
                  <a:lnTo>
                    <a:pt x="93" y="138"/>
                  </a:lnTo>
                  <a:lnTo>
                    <a:pt x="89" y="139"/>
                  </a:lnTo>
                  <a:lnTo>
                    <a:pt x="79" y="140"/>
                  </a:lnTo>
                  <a:lnTo>
                    <a:pt x="68" y="137"/>
                  </a:lnTo>
                  <a:lnTo>
                    <a:pt x="55" y="130"/>
                  </a:lnTo>
                  <a:lnTo>
                    <a:pt x="38" y="119"/>
                  </a:lnTo>
                  <a:lnTo>
                    <a:pt x="30" y="108"/>
                  </a:lnTo>
                  <a:lnTo>
                    <a:pt x="25" y="101"/>
                  </a:lnTo>
                  <a:lnTo>
                    <a:pt x="22" y="89"/>
                  </a:lnTo>
                  <a:lnTo>
                    <a:pt x="19" y="94"/>
                  </a:lnTo>
                  <a:lnTo>
                    <a:pt x="17" y="95"/>
                  </a:lnTo>
                  <a:lnTo>
                    <a:pt x="15" y="95"/>
                  </a:lnTo>
                  <a:lnTo>
                    <a:pt x="7" y="90"/>
                  </a:lnTo>
                </a:path>
              </a:pathLst>
            </a:custGeom>
            <a:noFill/>
            <a:ln w="0">
              <a:solidFill>
                <a:srgbClr val="F1C8B2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0" name="Freeform 6"/>
            <p:cNvSpPr>
              <a:spLocks/>
            </p:cNvSpPr>
            <p:nvPr/>
          </p:nvSpPr>
          <p:spPr bwMode="gray">
            <a:xfrm>
              <a:off x="4740" y="3036"/>
              <a:ext cx="390" cy="516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13" y="4"/>
                </a:cxn>
                <a:cxn ang="0">
                  <a:pos x="13" y="20"/>
                </a:cxn>
                <a:cxn ang="0">
                  <a:pos x="12" y="38"/>
                </a:cxn>
                <a:cxn ang="0">
                  <a:pos x="8" y="63"/>
                </a:cxn>
                <a:cxn ang="0">
                  <a:pos x="0" y="86"/>
                </a:cxn>
                <a:cxn ang="0">
                  <a:pos x="0" y="85"/>
                </a:cxn>
                <a:cxn ang="0">
                  <a:pos x="64" y="86"/>
                </a:cxn>
                <a:cxn ang="0">
                  <a:pos x="65" y="8"/>
                </a:cxn>
                <a:cxn ang="0">
                  <a:pos x="12" y="0"/>
                </a:cxn>
                <a:cxn ang="0">
                  <a:pos x="13" y="0"/>
                </a:cxn>
              </a:cxnLst>
              <a:rect l="0" t="0" r="r" b="b"/>
              <a:pathLst>
                <a:path w="65" h="86">
                  <a:moveTo>
                    <a:pt x="13" y="0"/>
                  </a:moveTo>
                  <a:lnTo>
                    <a:pt x="13" y="4"/>
                  </a:lnTo>
                  <a:lnTo>
                    <a:pt x="13" y="20"/>
                  </a:lnTo>
                  <a:lnTo>
                    <a:pt x="12" y="38"/>
                  </a:lnTo>
                  <a:lnTo>
                    <a:pt x="8" y="63"/>
                  </a:lnTo>
                  <a:lnTo>
                    <a:pt x="0" y="86"/>
                  </a:lnTo>
                  <a:lnTo>
                    <a:pt x="0" y="85"/>
                  </a:lnTo>
                  <a:lnTo>
                    <a:pt x="64" y="86"/>
                  </a:lnTo>
                  <a:lnTo>
                    <a:pt x="65" y="8"/>
                  </a:lnTo>
                  <a:lnTo>
                    <a:pt x="12" y="0"/>
                  </a:lnTo>
                  <a:lnTo>
                    <a:pt x="13" y="0"/>
                  </a:lnTo>
                </a:path>
              </a:pathLst>
            </a:custGeom>
            <a:solidFill>
              <a:srgbClr val="340D7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1" name="Freeform 7"/>
            <p:cNvSpPr>
              <a:spLocks/>
            </p:cNvSpPr>
            <p:nvPr/>
          </p:nvSpPr>
          <p:spPr bwMode="gray">
            <a:xfrm>
              <a:off x="4740" y="3036"/>
              <a:ext cx="390" cy="516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13" y="4"/>
                </a:cxn>
                <a:cxn ang="0">
                  <a:pos x="13" y="20"/>
                </a:cxn>
                <a:cxn ang="0">
                  <a:pos x="12" y="38"/>
                </a:cxn>
                <a:cxn ang="0">
                  <a:pos x="8" y="63"/>
                </a:cxn>
                <a:cxn ang="0">
                  <a:pos x="0" y="86"/>
                </a:cxn>
                <a:cxn ang="0">
                  <a:pos x="0" y="85"/>
                </a:cxn>
                <a:cxn ang="0">
                  <a:pos x="64" y="86"/>
                </a:cxn>
                <a:cxn ang="0">
                  <a:pos x="65" y="8"/>
                </a:cxn>
                <a:cxn ang="0">
                  <a:pos x="12" y="0"/>
                </a:cxn>
                <a:cxn ang="0">
                  <a:pos x="13" y="0"/>
                </a:cxn>
              </a:cxnLst>
              <a:rect l="0" t="0" r="r" b="b"/>
              <a:pathLst>
                <a:path w="65" h="86">
                  <a:moveTo>
                    <a:pt x="13" y="0"/>
                  </a:moveTo>
                  <a:lnTo>
                    <a:pt x="13" y="4"/>
                  </a:lnTo>
                  <a:lnTo>
                    <a:pt x="13" y="20"/>
                  </a:lnTo>
                  <a:lnTo>
                    <a:pt x="12" y="38"/>
                  </a:lnTo>
                  <a:lnTo>
                    <a:pt x="8" y="63"/>
                  </a:lnTo>
                  <a:lnTo>
                    <a:pt x="0" y="86"/>
                  </a:lnTo>
                  <a:lnTo>
                    <a:pt x="0" y="85"/>
                  </a:lnTo>
                  <a:lnTo>
                    <a:pt x="64" y="86"/>
                  </a:lnTo>
                  <a:lnTo>
                    <a:pt x="65" y="8"/>
                  </a:lnTo>
                  <a:lnTo>
                    <a:pt x="12" y="0"/>
                  </a:lnTo>
                  <a:lnTo>
                    <a:pt x="13" y="0"/>
                  </a:lnTo>
                </a:path>
              </a:pathLst>
            </a:custGeom>
            <a:noFill/>
            <a:ln w="0">
              <a:solidFill>
                <a:srgbClr val="51B48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2" name="Freeform 8"/>
            <p:cNvSpPr>
              <a:spLocks/>
            </p:cNvSpPr>
            <p:nvPr/>
          </p:nvSpPr>
          <p:spPr bwMode="gray">
            <a:xfrm>
              <a:off x="4200" y="2640"/>
              <a:ext cx="522" cy="828"/>
            </a:xfrm>
            <a:custGeom>
              <a:avLst/>
              <a:gdLst/>
              <a:ahLst/>
              <a:cxnLst>
                <a:cxn ang="0">
                  <a:pos x="36" y="29"/>
                </a:cxn>
                <a:cxn ang="0">
                  <a:pos x="53" y="40"/>
                </a:cxn>
                <a:cxn ang="0">
                  <a:pos x="66" y="47"/>
                </a:cxn>
                <a:cxn ang="0">
                  <a:pos x="77" y="50"/>
                </a:cxn>
                <a:cxn ang="0">
                  <a:pos x="87" y="50"/>
                </a:cxn>
                <a:cxn ang="0">
                  <a:pos x="87" y="50"/>
                </a:cxn>
                <a:cxn ang="0">
                  <a:pos x="86" y="58"/>
                </a:cxn>
                <a:cxn ang="0">
                  <a:pos x="83" y="64"/>
                </a:cxn>
                <a:cxn ang="0">
                  <a:pos x="80" y="69"/>
                </a:cxn>
                <a:cxn ang="0">
                  <a:pos x="78" y="73"/>
                </a:cxn>
                <a:cxn ang="0">
                  <a:pos x="76" y="80"/>
                </a:cxn>
                <a:cxn ang="0">
                  <a:pos x="75" y="81"/>
                </a:cxn>
                <a:cxn ang="0">
                  <a:pos x="74" y="92"/>
                </a:cxn>
                <a:cxn ang="0">
                  <a:pos x="73" y="104"/>
                </a:cxn>
                <a:cxn ang="0">
                  <a:pos x="70" y="122"/>
                </a:cxn>
                <a:cxn ang="0">
                  <a:pos x="64" y="138"/>
                </a:cxn>
                <a:cxn ang="0">
                  <a:pos x="54" y="132"/>
                </a:cxn>
                <a:cxn ang="0">
                  <a:pos x="48" y="127"/>
                </a:cxn>
                <a:cxn ang="0">
                  <a:pos x="40" y="118"/>
                </a:cxn>
                <a:cxn ang="0">
                  <a:pos x="32" y="112"/>
                </a:cxn>
                <a:cxn ang="0">
                  <a:pos x="26" y="104"/>
                </a:cxn>
                <a:cxn ang="0">
                  <a:pos x="22" y="98"/>
                </a:cxn>
                <a:cxn ang="0">
                  <a:pos x="17" y="90"/>
                </a:cxn>
                <a:cxn ang="0">
                  <a:pos x="12" y="80"/>
                </a:cxn>
                <a:cxn ang="0">
                  <a:pos x="9" y="69"/>
                </a:cxn>
                <a:cxn ang="0">
                  <a:pos x="0" y="59"/>
                </a:cxn>
                <a:cxn ang="0">
                  <a:pos x="4" y="54"/>
                </a:cxn>
                <a:cxn ang="0">
                  <a:pos x="9" y="46"/>
                </a:cxn>
                <a:cxn ang="0">
                  <a:pos x="12" y="39"/>
                </a:cxn>
                <a:cxn ang="0">
                  <a:pos x="14" y="32"/>
                </a:cxn>
                <a:cxn ang="0">
                  <a:pos x="18" y="18"/>
                </a:cxn>
                <a:cxn ang="0">
                  <a:pos x="20" y="0"/>
                </a:cxn>
                <a:cxn ang="0">
                  <a:pos x="36" y="29"/>
                </a:cxn>
              </a:cxnLst>
              <a:rect l="0" t="0" r="r" b="b"/>
              <a:pathLst>
                <a:path w="87" h="138">
                  <a:moveTo>
                    <a:pt x="36" y="29"/>
                  </a:moveTo>
                  <a:lnTo>
                    <a:pt x="53" y="40"/>
                  </a:lnTo>
                  <a:lnTo>
                    <a:pt x="66" y="47"/>
                  </a:lnTo>
                  <a:lnTo>
                    <a:pt x="77" y="50"/>
                  </a:lnTo>
                  <a:lnTo>
                    <a:pt x="87" y="50"/>
                  </a:lnTo>
                  <a:lnTo>
                    <a:pt x="87" y="50"/>
                  </a:lnTo>
                  <a:lnTo>
                    <a:pt x="86" y="58"/>
                  </a:lnTo>
                  <a:lnTo>
                    <a:pt x="83" y="64"/>
                  </a:lnTo>
                  <a:lnTo>
                    <a:pt x="80" y="69"/>
                  </a:lnTo>
                  <a:lnTo>
                    <a:pt x="78" y="73"/>
                  </a:lnTo>
                  <a:lnTo>
                    <a:pt x="76" y="80"/>
                  </a:lnTo>
                  <a:lnTo>
                    <a:pt x="75" y="81"/>
                  </a:lnTo>
                  <a:lnTo>
                    <a:pt x="74" y="92"/>
                  </a:lnTo>
                  <a:lnTo>
                    <a:pt x="73" y="104"/>
                  </a:lnTo>
                  <a:lnTo>
                    <a:pt x="70" y="122"/>
                  </a:lnTo>
                  <a:lnTo>
                    <a:pt x="64" y="138"/>
                  </a:lnTo>
                  <a:lnTo>
                    <a:pt x="54" y="132"/>
                  </a:lnTo>
                  <a:lnTo>
                    <a:pt x="48" y="127"/>
                  </a:lnTo>
                  <a:lnTo>
                    <a:pt x="40" y="118"/>
                  </a:lnTo>
                  <a:lnTo>
                    <a:pt x="32" y="112"/>
                  </a:lnTo>
                  <a:lnTo>
                    <a:pt x="26" y="104"/>
                  </a:lnTo>
                  <a:lnTo>
                    <a:pt x="22" y="98"/>
                  </a:lnTo>
                  <a:lnTo>
                    <a:pt x="17" y="90"/>
                  </a:lnTo>
                  <a:lnTo>
                    <a:pt x="12" y="80"/>
                  </a:lnTo>
                  <a:lnTo>
                    <a:pt x="9" y="69"/>
                  </a:lnTo>
                  <a:lnTo>
                    <a:pt x="0" y="59"/>
                  </a:lnTo>
                  <a:lnTo>
                    <a:pt x="4" y="54"/>
                  </a:lnTo>
                  <a:lnTo>
                    <a:pt x="9" y="46"/>
                  </a:lnTo>
                  <a:lnTo>
                    <a:pt x="12" y="39"/>
                  </a:lnTo>
                  <a:lnTo>
                    <a:pt x="14" y="32"/>
                  </a:lnTo>
                  <a:lnTo>
                    <a:pt x="18" y="18"/>
                  </a:lnTo>
                  <a:lnTo>
                    <a:pt x="20" y="0"/>
                  </a:lnTo>
                  <a:lnTo>
                    <a:pt x="36" y="29"/>
                  </a:lnTo>
                </a:path>
              </a:pathLst>
            </a:custGeom>
            <a:solidFill>
              <a:srgbClr val="F1C8B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3" name="Freeform 9"/>
            <p:cNvSpPr>
              <a:spLocks/>
            </p:cNvSpPr>
            <p:nvPr/>
          </p:nvSpPr>
          <p:spPr bwMode="gray">
            <a:xfrm>
              <a:off x="4200" y="2640"/>
              <a:ext cx="522" cy="828"/>
            </a:xfrm>
            <a:custGeom>
              <a:avLst/>
              <a:gdLst/>
              <a:ahLst/>
              <a:cxnLst>
                <a:cxn ang="0">
                  <a:pos x="36" y="29"/>
                </a:cxn>
                <a:cxn ang="0">
                  <a:pos x="53" y="40"/>
                </a:cxn>
                <a:cxn ang="0">
                  <a:pos x="66" y="47"/>
                </a:cxn>
                <a:cxn ang="0">
                  <a:pos x="77" y="50"/>
                </a:cxn>
                <a:cxn ang="0">
                  <a:pos x="87" y="50"/>
                </a:cxn>
                <a:cxn ang="0">
                  <a:pos x="87" y="50"/>
                </a:cxn>
                <a:cxn ang="0">
                  <a:pos x="86" y="58"/>
                </a:cxn>
                <a:cxn ang="0">
                  <a:pos x="83" y="64"/>
                </a:cxn>
                <a:cxn ang="0">
                  <a:pos x="80" y="69"/>
                </a:cxn>
                <a:cxn ang="0">
                  <a:pos x="78" y="73"/>
                </a:cxn>
                <a:cxn ang="0">
                  <a:pos x="76" y="80"/>
                </a:cxn>
                <a:cxn ang="0">
                  <a:pos x="75" y="81"/>
                </a:cxn>
                <a:cxn ang="0">
                  <a:pos x="74" y="92"/>
                </a:cxn>
                <a:cxn ang="0">
                  <a:pos x="73" y="104"/>
                </a:cxn>
                <a:cxn ang="0">
                  <a:pos x="70" y="122"/>
                </a:cxn>
                <a:cxn ang="0">
                  <a:pos x="64" y="138"/>
                </a:cxn>
                <a:cxn ang="0">
                  <a:pos x="54" y="132"/>
                </a:cxn>
                <a:cxn ang="0">
                  <a:pos x="48" y="127"/>
                </a:cxn>
                <a:cxn ang="0">
                  <a:pos x="40" y="118"/>
                </a:cxn>
                <a:cxn ang="0">
                  <a:pos x="32" y="112"/>
                </a:cxn>
                <a:cxn ang="0">
                  <a:pos x="26" y="104"/>
                </a:cxn>
                <a:cxn ang="0">
                  <a:pos x="22" y="98"/>
                </a:cxn>
                <a:cxn ang="0">
                  <a:pos x="17" y="90"/>
                </a:cxn>
                <a:cxn ang="0">
                  <a:pos x="12" y="80"/>
                </a:cxn>
                <a:cxn ang="0">
                  <a:pos x="9" y="69"/>
                </a:cxn>
                <a:cxn ang="0">
                  <a:pos x="0" y="59"/>
                </a:cxn>
                <a:cxn ang="0">
                  <a:pos x="4" y="54"/>
                </a:cxn>
                <a:cxn ang="0">
                  <a:pos x="9" y="46"/>
                </a:cxn>
                <a:cxn ang="0">
                  <a:pos x="12" y="39"/>
                </a:cxn>
                <a:cxn ang="0">
                  <a:pos x="14" y="32"/>
                </a:cxn>
                <a:cxn ang="0">
                  <a:pos x="18" y="18"/>
                </a:cxn>
                <a:cxn ang="0">
                  <a:pos x="20" y="0"/>
                </a:cxn>
                <a:cxn ang="0">
                  <a:pos x="36" y="29"/>
                </a:cxn>
              </a:cxnLst>
              <a:rect l="0" t="0" r="r" b="b"/>
              <a:pathLst>
                <a:path w="87" h="138">
                  <a:moveTo>
                    <a:pt x="36" y="29"/>
                  </a:moveTo>
                  <a:lnTo>
                    <a:pt x="53" y="40"/>
                  </a:lnTo>
                  <a:lnTo>
                    <a:pt x="66" y="47"/>
                  </a:lnTo>
                  <a:lnTo>
                    <a:pt x="77" y="50"/>
                  </a:lnTo>
                  <a:lnTo>
                    <a:pt x="87" y="50"/>
                  </a:lnTo>
                  <a:lnTo>
                    <a:pt x="87" y="50"/>
                  </a:lnTo>
                  <a:lnTo>
                    <a:pt x="86" y="58"/>
                  </a:lnTo>
                  <a:lnTo>
                    <a:pt x="83" y="64"/>
                  </a:lnTo>
                  <a:lnTo>
                    <a:pt x="80" y="69"/>
                  </a:lnTo>
                  <a:lnTo>
                    <a:pt x="78" y="73"/>
                  </a:lnTo>
                  <a:lnTo>
                    <a:pt x="76" y="80"/>
                  </a:lnTo>
                  <a:lnTo>
                    <a:pt x="75" y="81"/>
                  </a:lnTo>
                  <a:lnTo>
                    <a:pt x="74" y="92"/>
                  </a:lnTo>
                  <a:lnTo>
                    <a:pt x="73" y="104"/>
                  </a:lnTo>
                  <a:lnTo>
                    <a:pt x="70" y="122"/>
                  </a:lnTo>
                  <a:lnTo>
                    <a:pt x="64" y="138"/>
                  </a:lnTo>
                  <a:lnTo>
                    <a:pt x="54" y="132"/>
                  </a:lnTo>
                  <a:lnTo>
                    <a:pt x="48" y="127"/>
                  </a:lnTo>
                  <a:lnTo>
                    <a:pt x="40" y="118"/>
                  </a:lnTo>
                  <a:lnTo>
                    <a:pt x="32" y="112"/>
                  </a:lnTo>
                  <a:lnTo>
                    <a:pt x="26" y="104"/>
                  </a:lnTo>
                  <a:lnTo>
                    <a:pt x="22" y="98"/>
                  </a:lnTo>
                  <a:lnTo>
                    <a:pt x="17" y="90"/>
                  </a:lnTo>
                  <a:lnTo>
                    <a:pt x="12" y="80"/>
                  </a:lnTo>
                  <a:lnTo>
                    <a:pt x="9" y="69"/>
                  </a:lnTo>
                  <a:lnTo>
                    <a:pt x="0" y="59"/>
                  </a:lnTo>
                  <a:lnTo>
                    <a:pt x="4" y="54"/>
                  </a:lnTo>
                  <a:lnTo>
                    <a:pt x="9" y="46"/>
                  </a:lnTo>
                  <a:lnTo>
                    <a:pt x="12" y="39"/>
                  </a:lnTo>
                  <a:lnTo>
                    <a:pt x="14" y="32"/>
                  </a:lnTo>
                  <a:lnTo>
                    <a:pt x="18" y="18"/>
                  </a:lnTo>
                  <a:lnTo>
                    <a:pt x="20" y="0"/>
                  </a:lnTo>
                  <a:lnTo>
                    <a:pt x="36" y="29"/>
                  </a:lnTo>
                </a:path>
              </a:pathLst>
            </a:custGeom>
            <a:noFill/>
            <a:ln w="0">
              <a:solidFill>
                <a:srgbClr val="F1C8B2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4" name="Freeform 10"/>
            <p:cNvSpPr>
              <a:spLocks/>
            </p:cNvSpPr>
            <p:nvPr/>
          </p:nvSpPr>
          <p:spPr bwMode="gray">
            <a:xfrm>
              <a:off x="3803" y="3065"/>
              <a:ext cx="607" cy="487"/>
            </a:xfrm>
            <a:custGeom>
              <a:avLst/>
              <a:gdLst/>
              <a:ahLst/>
              <a:cxnLst>
                <a:cxn ang="0">
                  <a:pos x="43" y="0"/>
                </a:cxn>
                <a:cxn ang="0">
                  <a:pos x="56" y="25"/>
                </a:cxn>
                <a:cxn ang="0">
                  <a:pos x="70" y="49"/>
                </a:cxn>
                <a:cxn ang="0">
                  <a:pos x="85" y="66"/>
                </a:cxn>
                <a:cxn ang="0">
                  <a:pos x="100" y="81"/>
                </a:cxn>
                <a:cxn ang="0">
                  <a:pos x="101" y="81"/>
                </a:cxn>
                <a:cxn ang="0">
                  <a:pos x="10" y="81"/>
                </a:cxn>
                <a:cxn ang="0">
                  <a:pos x="3" y="51"/>
                </a:cxn>
                <a:cxn ang="0">
                  <a:pos x="7" y="40"/>
                </a:cxn>
                <a:cxn ang="0">
                  <a:pos x="8" y="33"/>
                </a:cxn>
                <a:cxn ang="0">
                  <a:pos x="7" y="26"/>
                </a:cxn>
                <a:cxn ang="0">
                  <a:pos x="2" y="14"/>
                </a:cxn>
                <a:cxn ang="0">
                  <a:pos x="0" y="9"/>
                </a:cxn>
                <a:cxn ang="0">
                  <a:pos x="1" y="9"/>
                </a:cxn>
                <a:cxn ang="0">
                  <a:pos x="42" y="0"/>
                </a:cxn>
                <a:cxn ang="0">
                  <a:pos x="43" y="0"/>
                </a:cxn>
              </a:cxnLst>
              <a:rect l="0" t="0" r="r" b="b"/>
              <a:pathLst>
                <a:path w="101" h="81">
                  <a:moveTo>
                    <a:pt x="43" y="0"/>
                  </a:moveTo>
                  <a:lnTo>
                    <a:pt x="56" y="25"/>
                  </a:lnTo>
                  <a:lnTo>
                    <a:pt x="70" y="49"/>
                  </a:lnTo>
                  <a:lnTo>
                    <a:pt x="85" y="66"/>
                  </a:lnTo>
                  <a:lnTo>
                    <a:pt x="100" y="81"/>
                  </a:lnTo>
                  <a:lnTo>
                    <a:pt x="101" y="81"/>
                  </a:lnTo>
                  <a:lnTo>
                    <a:pt x="10" y="81"/>
                  </a:lnTo>
                  <a:lnTo>
                    <a:pt x="3" y="51"/>
                  </a:lnTo>
                  <a:lnTo>
                    <a:pt x="7" y="40"/>
                  </a:lnTo>
                  <a:lnTo>
                    <a:pt x="8" y="33"/>
                  </a:lnTo>
                  <a:lnTo>
                    <a:pt x="7" y="26"/>
                  </a:lnTo>
                  <a:lnTo>
                    <a:pt x="2" y="14"/>
                  </a:lnTo>
                  <a:lnTo>
                    <a:pt x="0" y="9"/>
                  </a:lnTo>
                  <a:lnTo>
                    <a:pt x="1" y="9"/>
                  </a:lnTo>
                  <a:lnTo>
                    <a:pt x="42" y="0"/>
                  </a:lnTo>
                  <a:lnTo>
                    <a:pt x="43" y="0"/>
                  </a:lnTo>
                </a:path>
              </a:pathLst>
            </a:custGeom>
            <a:solidFill>
              <a:srgbClr val="340D7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5" name="Freeform 11"/>
            <p:cNvSpPr>
              <a:spLocks/>
            </p:cNvSpPr>
            <p:nvPr/>
          </p:nvSpPr>
          <p:spPr bwMode="gray">
            <a:xfrm>
              <a:off x="3803" y="3065"/>
              <a:ext cx="607" cy="487"/>
            </a:xfrm>
            <a:custGeom>
              <a:avLst/>
              <a:gdLst/>
              <a:ahLst/>
              <a:cxnLst>
                <a:cxn ang="0">
                  <a:pos x="43" y="0"/>
                </a:cxn>
                <a:cxn ang="0">
                  <a:pos x="56" y="25"/>
                </a:cxn>
                <a:cxn ang="0">
                  <a:pos x="70" y="49"/>
                </a:cxn>
                <a:cxn ang="0">
                  <a:pos x="85" y="66"/>
                </a:cxn>
                <a:cxn ang="0">
                  <a:pos x="100" y="81"/>
                </a:cxn>
                <a:cxn ang="0">
                  <a:pos x="101" y="81"/>
                </a:cxn>
                <a:cxn ang="0">
                  <a:pos x="10" y="81"/>
                </a:cxn>
                <a:cxn ang="0">
                  <a:pos x="3" y="51"/>
                </a:cxn>
                <a:cxn ang="0">
                  <a:pos x="7" y="40"/>
                </a:cxn>
                <a:cxn ang="0">
                  <a:pos x="8" y="33"/>
                </a:cxn>
                <a:cxn ang="0">
                  <a:pos x="7" y="26"/>
                </a:cxn>
                <a:cxn ang="0">
                  <a:pos x="2" y="14"/>
                </a:cxn>
                <a:cxn ang="0">
                  <a:pos x="0" y="9"/>
                </a:cxn>
                <a:cxn ang="0">
                  <a:pos x="1" y="9"/>
                </a:cxn>
                <a:cxn ang="0">
                  <a:pos x="42" y="0"/>
                </a:cxn>
                <a:cxn ang="0">
                  <a:pos x="43" y="0"/>
                </a:cxn>
              </a:cxnLst>
              <a:rect l="0" t="0" r="r" b="b"/>
              <a:pathLst>
                <a:path w="101" h="81">
                  <a:moveTo>
                    <a:pt x="43" y="0"/>
                  </a:moveTo>
                  <a:lnTo>
                    <a:pt x="56" y="25"/>
                  </a:lnTo>
                  <a:lnTo>
                    <a:pt x="70" y="49"/>
                  </a:lnTo>
                  <a:lnTo>
                    <a:pt x="85" y="66"/>
                  </a:lnTo>
                  <a:lnTo>
                    <a:pt x="100" y="81"/>
                  </a:lnTo>
                  <a:lnTo>
                    <a:pt x="101" y="81"/>
                  </a:lnTo>
                  <a:lnTo>
                    <a:pt x="10" y="81"/>
                  </a:lnTo>
                  <a:lnTo>
                    <a:pt x="3" y="51"/>
                  </a:lnTo>
                  <a:lnTo>
                    <a:pt x="7" y="40"/>
                  </a:lnTo>
                  <a:lnTo>
                    <a:pt x="8" y="33"/>
                  </a:lnTo>
                  <a:lnTo>
                    <a:pt x="7" y="26"/>
                  </a:lnTo>
                  <a:lnTo>
                    <a:pt x="2" y="14"/>
                  </a:lnTo>
                  <a:lnTo>
                    <a:pt x="0" y="9"/>
                  </a:lnTo>
                  <a:lnTo>
                    <a:pt x="1" y="9"/>
                  </a:lnTo>
                  <a:lnTo>
                    <a:pt x="42" y="0"/>
                  </a:lnTo>
                  <a:lnTo>
                    <a:pt x="43" y="0"/>
                  </a:lnTo>
                </a:path>
              </a:pathLst>
            </a:custGeom>
            <a:noFill/>
            <a:ln w="0">
              <a:solidFill>
                <a:srgbClr val="51B48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6" name="Freeform 12"/>
            <p:cNvSpPr>
              <a:spLocks/>
            </p:cNvSpPr>
            <p:nvPr/>
          </p:nvSpPr>
          <p:spPr bwMode="gray">
            <a:xfrm>
              <a:off x="3372" y="2747"/>
              <a:ext cx="144" cy="247"/>
            </a:xfrm>
            <a:custGeom>
              <a:avLst/>
              <a:gdLst/>
              <a:ahLst/>
              <a:cxnLst>
                <a:cxn ang="0">
                  <a:pos x="23" y="35"/>
                </a:cxn>
                <a:cxn ang="0">
                  <a:pos x="24" y="36"/>
                </a:cxn>
                <a:cxn ang="0">
                  <a:pos x="18" y="26"/>
                </a:cxn>
                <a:cxn ang="0">
                  <a:pos x="10" y="13"/>
                </a:cxn>
                <a:cxn ang="0">
                  <a:pos x="7" y="5"/>
                </a:cxn>
                <a:cxn ang="0">
                  <a:pos x="5" y="1"/>
                </a:cxn>
                <a:cxn ang="0">
                  <a:pos x="5" y="1"/>
                </a:cxn>
                <a:cxn ang="0">
                  <a:pos x="4" y="1"/>
                </a:cxn>
                <a:cxn ang="0">
                  <a:pos x="3" y="0"/>
                </a:cxn>
                <a:cxn ang="0">
                  <a:pos x="0" y="1"/>
                </a:cxn>
                <a:cxn ang="0">
                  <a:pos x="2" y="8"/>
                </a:cxn>
                <a:cxn ang="0">
                  <a:pos x="3" y="16"/>
                </a:cxn>
                <a:cxn ang="0">
                  <a:pos x="10" y="26"/>
                </a:cxn>
                <a:cxn ang="0">
                  <a:pos x="12" y="31"/>
                </a:cxn>
                <a:cxn ang="0">
                  <a:pos x="13" y="35"/>
                </a:cxn>
                <a:cxn ang="0">
                  <a:pos x="18" y="41"/>
                </a:cxn>
                <a:cxn ang="0">
                  <a:pos x="21" y="40"/>
                </a:cxn>
                <a:cxn ang="0">
                  <a:pos x="23" y="35"/>
                </a:cxn>
              </a:cxnLst>
              <a:rect l="0" t="0" r="r" b="b"/>
              <a:pathLst>
                <a:path w="24" h="41">
                  <a:moveTo>
                    <a:pt x="23" y="35"/>
                  </a:moveTo>
                  <a:lnTo>
                    <a:pt x="24" y="36"/>
                  </a:lnTo>
                  <a:lnTo>
                    <a:pt x="18" y="26"/>
                  </a:lnTo>
                  <a:lnTo>
                    <a:pt x="10" y="13"/>
                  </a:lnTo>
                  <a:lnTo>
                    <a:pt x="7" y="5"/>
                  </a:lnTo>
                  <a:lnTo>
                    <a:pt x="5" y="1"/>
                  </a:lnTo>
                  <a:lnTo>
                    <a:pt x="5" y="1"/>
                  </a:lnTo>
                  <a:lnTo>
                    <a:pt x="4" y="1"/>
                  </a:lnTo>
                  <a:lnTo>
                    <a:pt x="3" y="0"/>
                  </a:lnTo>
                  <a:lnTo>
                    <a:pt x="0" y="1"/>
                  </a:lnTo>
                  <a:lnTo>
                    <a:pt x="2" y="8"/>
                  </a:lnTo>
                  <a:lnTo>
                    <a:pt x="3" y="16"/>
                  </a:lnTo>
                  <a:lnTo>
                    <a:pt x="10" y="26"/>
                  </a:lnTo>
                  <a:lnTo>
                    <a:pt x="12" y="31"/>
                  </a:lnTo>
                  <a:lnTo>
                    <a:pt x="13" y="35"/>
                  </a:lnTo>
                  <a:lnTo>
                    <a:pt x="18" y="41"/>
                  </a:lnTo>
                  <a:lnTo>
                    <a:pt x="21" y="40"/>
                  </a:lnTo>
                  <a:lnTo>
                    <a:pt x="23" y="35"/>
                  </a:lnTo>
                </a:path>
              </a:pathLst>
            </a:custGeom>
            <a:solidFill>
              <a:srgbClr val="F1C8B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7" name="Freeform 13"/>
            <p:cNvSpPr>
              <a:spLocks/>
            </p:cNvSpPr>
            <p:nvPr/>
          </p:nvSpPr>
          <p:spPr bwMode="gray">
            <a:xfrm>
              <a:off x="3372" y="2747"/>
              <a:ext cx="144" cy="247"/>
            </a:xfrm>
            <a:custGeom>
              <a:avLst/>
              <a:gdLst/>
              <a:ahLst/>
              <a:cxnLst>
                <a:cxn ang="0">
                  <a:pos x="23" y="35"/>
                </a:cxn>
                <a:cxn ang="0">
                  <a:pos x="24" y="36"/>
                </a:cxn>
                <a:cxn ang="0">
                  <a:pos x="18" y="26"/>
                </a:cxn>
                <a:cxn ang="0">
                  <a:pos x="10" y="13"/>
                </a:cxn>
                <a:cxn ang="0">
                  <a:pos x="7" y="5"/>
                </a:cxn>
                <a:cxn ang="0">
                  <a:pos x="5" y="1"/>
                </a:cxn>
                <a:cxn ang="0">
                  <a:pos x="5" y="1"/>
                </a:cxn>
                <a:cxn ang="0">
                  <a:pos x="4" y="1"/>
                </a:cxn>
                <a:cxn ang="0">
                  <a:pos x="3" y="0"/>
                </a:cxn>
                <a:cxn ang="0">
                  <a:pos x="0" y="1"/>
                </a:cxn>
                <a:cxn ang="0">
                  <a:pos x="2" y="8"/>
                </a:cxn>
                <a:cxn ang="0">
                  <a:pos x="3" y="16"/>
                </a:cxn>
                <a:cxn ang="0">
                  <a:pos x="10" y="26"/>
                </a:cxn>
                <a:cxn ang="0">
                  <a:pos x="12" y="31"/>
                </a:cxn>
                <a:cxn ang="0">
                  <a:pos x="13" y="35"/>
                </a:cxn>
                <a:cxn ang="0">
                  <a:pos x="18" y="41"/>
                </a:cxn>
                <a:cxn ang="0">
                  <a:pos x="21" y="40"/>
                </a:cxn>
                <a:cxn ang="0">
                  <a:pos x="23" y="35"/>
                </a:cxn>
              </a:cxnLst>
              <a:rect l="0" t="0" r="r" b="b"/>
              <a:pathLst>
                <a:path w="24" h="41">
                  <a:moveTo>
                    <a:pt x="23" y="35"/>
                  </a:moveTo>
                  <a:lnTo>
                    <a:pt x="24" y="36"/>
                  </a:lnTo>
                  <a:lnTo>
                    <a:pt x="18" y="26"/>
                  </a:lnTo>
                  <a:lnTo>
                    <a:pt x="10" y="13"/>
                  </a:lnTo>
                  <a:lnTo>
                    <a:pt x="7" y="5"/>
                  </a:lnTo>
                  <a:lnTo>
                    <a:pt x="5" y="1"/>
                  </a:lnTo>
                  <a:lnTo>
                    <a:pt x="5" y="1"/>
                  </a:lnTo>
                  <a:lnTo>
                    <a:pt x="4" y="1"/>
                  </a:lnTo>
                  <a:lnTo>
                    <a:pt x="3" y="0"/>
                  </a:lnTo>
                  <a:lnTo>
                    <a:pt x="0" y="1"/>
                  </a:lnTo>
                  <a:lnTo>
                    <a:pt x="2" y="8"/>
                  </a:lnTo>
                  <a:lnTo>
                    <a:pt x="3" y="16"/>
                  </a:lnTo>
                  <a:lnTo>
                    <a:pt x="10" y="26"/>
                  </a:lnTo>
                  <a:lnTo>
                    <a:pt x="12" y="31"/>
                  </a:lnTo>
                  <a:lnTo>
                    <a:pt x="13" y="35"/>
                  </a:lnTo>
                  <a:lnTo>
                    <a:pt x="18" y="41"/>
                  </a:lnTo>
                  <a:lnTo>
                    <a:pt x="21" y="40"/>
                  </a:lnTo>
                  <a:lnTo>
                    <a:pt x="23" y="35"/>
                  </a:lnTo>
                </a:path>
              </a:pathLst>
            </a:custGeom>
            <a:noFill/>
            <a:ln w="0">
              <a:solidFill>
                <a:srgbClr val="F1C8B2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8" name="Freeform 14"/>
            <p:cNvSpPr>
              <a:spLocks/>
            </p:cNvSpPr>
            <p:nvPr/>
          </p:nvSpPr>
          <p:spPr bwMode="gray">
            <a:xfrm>
              <a:off x="3318" y="2136"/>
              <a:ext cx="570" cy="924"/>
            </a:xfrm>
            <a:custGeom>
              <a:avLst/>
              <a:gdLst/>
              <a:ahLst/>
              <a:cxnLst>
                <a:cxn ang="0">
                  <a:pos x="32" y="137"/>
                </a:cxn>
                <a:cxn ang="0">
                  <a:pos x="27" y="128"/>
                </a:cxn>
                <a:cxn ang="0">
                  <a:pos x="19" y="115"/>
                </a:cxn>
                <a:cxn ang="0">
                  <a:pos x="16" y="107"/>
                </a:cxn>
                <a:cxn ang="0">
                  <a:pos x="13" y="99"/>
                </a:cxn>
                <a:cxn ang="0">
                  <a:pos x="9" y="86"/>
                </a:cxn>
                <a:cxn ang="0">
                  <a:pos x="6" y="74"/>
                </a:cxn>
                <a:cxn ang="0">
                  <a:pos x="2" y="45"/>
                </a:cxn>
                <a:cxn ang="0">
                  <a:pos x="1" y="39"/>
                </a:cxn>
                <a:cxn ang="0">
                  <a:pos x="0" y="33"/>
                </a:cxn>
                <a:cxn ang="0">
                  <a:pos x="0" y="21"/>
                </a:cxn>
                <a:cxn ang="0">
                  <a:pos x="8" y="17"/>
                </a:cxn>
                <a:cxn ang="0">
                  <a:pos x="15" y="13"/>
                </a:cxn>
                <a:cxn ang="0">
                  <a:pos x="27" y="8"/>
                </a:cxn>
                <a:cxn ang="0">
                  <a:pos x="39" y="4"/>
                </a:cxn>
                <a:cxn ang="0">
                  <a:pos x="48" y="2"/>
                </a:cxn>
                <a:cxn ang="0">
                  <a:pos x="58" y="1"/>
                </a:cxn>
                <a:cxn ang="0">
                  <a:pos x="69" y="0"/>
                </a:cxn>
                <a:cxn ang="0">
                  <a:pos x="79" y="0"/>
                </a:cxn>
                <a:cxn ang="0">
                  <a:pos x="88" y="33"/>
                </a:cxn>
                <a:cxn ang="0">
                  <a:pos x="91" y="50"/>
                </a:cxn>
                <a:cxn ang="0">
                  <a:pos x="94" y="66"/>
                </a:cxn>
                <a:cxn ang="0">
                  <a:pos x="95" y="80"/>
                </a:cxn>
                <a:cxn ang="0">
                  <a:pos x="95" y="93"/>
                </a:cxn>
                <a:cxn ang="0">
                  <a:pos x="95" y="103"/>
                </a:cxn>
                <a:cxn ang="0">
                  <a:pos x="94" y="112"/>
                </a:cxn>
                <a:cxn ang="0">
                  <a:pos x="93" y="122"/>
                </a:cxn>
                <a:cxn ang="0">
                  <a:pos x="90" y="130"/>
                </a:cxn>
                <a:cxn ang="0">
                  <a:pos x="87" y="138"/>
                </a:cxn>
                <a:cxn ang="0">
                  <a:pos x="82" y="145"/>
                </a:cxn>
                <a:cxn ang="0">
                  <a:pos x="79" y="148"/>
                </a:cxn>
                <a:cxn ang="0">
                  <a:pos x="74" y="154"/>
                </a:cxn>
                <a:cxn ang="0">
                  <a:pos x="32" y="137"/>
                </a:cxn>
              </a:cxnLst>
              <a:rect l="0" t="0" r="r" b="b"/>
              <a:pathLst>
                <a:path w="95" h="154">
                  <a:moveTo>
                    <a:pt x="32" y="137"/>
                  </a:moveTo>
                  <a:lnTo>
                    <a:pt x="27" y="128"/>
                  </a:lnTo>
                  <a:lnTo>
                    <a:pt x="19" y="115"/>
                  </a:lnTo>
                  <a:lnTo>
                    <a:pt x="16" y="107"/>
                  </a:lnTo>
                  <a:lnTo>
                    <a:pt x="13" y="99"/>
                  </a:lnTo>
                  <a:lnTo>
                    <a:pt x="9" y="86"/>
                  </a:lnTo>
                  <a:lnTo>
                    <a:pt x="6" y="74"/>
                  </a:lnTo>
                  <a:lnTo>
                    <a:pt x="2" y="45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21"/>
                  </a:lnTo>
                  <a:lnTo>
                    <a:pt x="8" y="17"/>
                  </a:lnTo>
                  <a:lnTo>
                    <a:pt x="15" y="13"/>
                  </a:lnTo>
                  <a:lnTo>
                    <a:pt x="27" y="8"/>
                  </a:lnTo>
                  <a:lnTo>
                    <a:pt x="39" y="4"/>
                  </a:lnTo>
                  <a:lnTo>
                    <a:pt x="48" y="2"/>
                  </a:lnTo>
                  <a:lnTo>
                    <a:pt x="58" y="1"/>
                  </a:lnTo>
                  <a:lnTo>
                    <a:pt x="69" y="0"/>
                  </a:lnTo>
                  <a:lnTo>
                    <a:pt x="79" y="0"/>
                  </a:lnTo>
                  <a:lnTo>
                    <a:pt x="88" y="33"/>
                  </a:lnTo>
                  <a:lnTo>
                    <a:pt x="91" y="50"/>
                  </a:lnTo>
                  <a:lnTo>
                    <a:pt x="94" y="66"/>
                  </a:lnTo>
                  <a:lnTo>
                    <a:pt x="95" y="80"/>
                  </a:lnTo>
                  <a:lnTo>
                    <a:pt x="95" y="93"/>
                  </a:lnTo>
                  <a:lnTo>
                    <a:pt x="95" y="103"/>
                  </a:lnTo>
                  <a:lnTo>
                    <a:pt x="94" y="112"/>
                  </a:lnTo>
                  <a:lnTo>
                    <a:pt x="93" y="122"/>
                  </a:lnTo>
                  <a:lnTo>
                    <a:pt x="90" y="130"/>
                  </a:lnTo>
                  <a:lnTo>
                    <a:pt x="87" y="138"/>
                  </a:lnTo>
                  <a:lnTo>
                    <a:pt x="82" y="145"/>
                  </a:lnTo>
                  <a:lnTo>
                    <a:pt x="79" y="148"/>
                  </a:lnTo>
                  <a:lnTo>
                    <a:pt x="74" y="154"/>
                  </a:lnTo>
                  <a:lnTo>
                    <a:pt x="32" y="137"/>
                  </a:lnTo>
                </a:path>
              </a:pathLst>
            </a:custGeom>
            <a:solidFill>
              <a:srgbClr val="FDFC7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9" name="Freeform 15"/>
            <p:cNvSpPr>
              <a:spLocks/>
            </p:cNvSpPr>
            <p:nvPr/>
          </p:nvSpPr>
          <p:spPr bwMode="gray">
            <a:xfrm>
              <a:off x="3318" y="2136"/>
              <a:ext cx="570" cy="924"/>
            </a:xfrm>
            <a:custGeom>
              <a:avLst/>
              <a:gdLst/>
              <a:ahLst/>
              <a:cxnLst>
                <a:cxn ang="0">
                  <a:pos x="32" y="137"/>
                </a:cxn>
                <a:cxn ang="0">
                  <a:pos x="27" y="128"/>
                </a:cxn>
                <a:cxn ang="0">
                  <a:pos x="19" y="115"/>
                </a:cxn>
                <a:cxn ang="0">
                  <a:pos x="16" y="107"/>
                </a:cxn>
                <a:cxn ang="0">
                  <a:pos x="13" y="99"/>
                </a:cxn>
                <a:cxn ang="0">
                  <a:pos x="9" y="86"/>
                </a:cxn>
                <a:cxn ang="0">
                  <a:pos x="6" y="74"/>
                </a:cxn>
                <a:cxn ang="0">
                  <a:pos x="2" y="45"/>
                </a:cxn>
                <a:cxn ang="0">
                  <a:pos x="1" y="39"/>
                </a:cxn>
                <a:cxn ang="0">
                  <a:pos x="0" y="33"/>
                </a:cxn>
                <a:cxn ang="0">
                  <a:pos x="0" y="21"/>
                </a:cxn>
                <a:cxn ang="0">
                  <a:pos x="8" y="17"/>
                </a:cxn>
                <a:cxn ang="0">
                  <a:pos x="15" y="13"/>
                </a:cxn>
                <a:cxn ang="0">
                  <a:pos x="27" y="8"/>
                </a:cxn>
                <a:cxn ang="0">
                  <a:pos x="39" y="4"/>
                </a:cxn>
                <a:cxn ang="0">
                  <a:pos x="48" y="2"/>
                </a:cxn>
                <a:cxn ang="0">
                  <a:pos x="58" y="1"/>
                </a:cxn>
                <a:cxn ang="0">
                  <a:pos x="69" y="0"/>
                </a:cxn>
                <a:cxn ang="0">
                  <a:pos x="79" y="0"/>
                </a:cxn>
                <a:cxn ang="0">
                  <a:pos x="88" y="33"/>
                </a:cxn>
                <a:cxn ang="0">
                  <a:pos x="91" y="50"/>
                </a:cxn>
                <a:cxn ang="0">
                  <a:pos x="94" y="66"/>
                </a:cxn>
                <a:cxn ang="0">
                  <a:pos x="95" y="80"/>
                </a:cxn>
                <a:cxn ang="0">
                  <a:pos x="95" y="93"/>
                </a:cxn>
                <a:cxn ang="0">
                  <a:pos x="95" y="103"/>
                </a:cxn>
                <a:cxn ang="0">
                  <a:pos x="94" y="112"/>
                </a:cxn>
                <a:cxn ang="0">
                  <a:pos x="93" y="122"/>
                </a:cxn>
                <a:cxn ang="0">
                  <a:pos x="90" y="130"/>
                </a:cxn>
                <a:cxn ang="0">
                  <a:pos x="87" y="138"/>
                </a:cxn>
                <a:cxn ang="0">
                  <a:pos x="82" y="145"/>
                </a:cxn>
                <a:cxn ang="0">
                  <a:pos x="79" y="148"/>
                </a:cxn>
                <a:cxn ang="0">
                  <a:pos x="74" y="154"/>
                </a:cxn>
                <a:cxn ang="0">
                  <a:pos x="32" y="137"/>
                </a:cxn>
              </a:cxnLst>
              <a:rect l="0" t="0" r="r" b="b"/>
              <a:pathLst>
                <a:path w="95" h="154">
                  <a:moveTo>
                    <a:pt x="32" y="137"/>
                  </a:moveTo>
                  <a:lnTo>
                    <a:pt x="27" y="128"/>
                  </a:lnTo>
                  <a:lnTo>
                    <a:pt x="19" y="115"/>
                  </a:lnTo>
                  <a:lnTo>
                    <a:pt x="16" y="107"/>
                  </a:lnTo>
                  <a:lnTo>
                    <a:pt x="13" y="99"/>
                  </a:lnTo>
                  <a:lnTo>
                    <a:pt x="9" y="86"/>
                  </a:lnTo>
                  <a:lnTo>
                    <a:pt x="6" y="74"/>
                  </a:lnTo>
                  <a:lnTo>
                    <a:pt x="2" y="45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21"/>
                  </a:lnTo>
                  <a:lnTo>
                    <a:pt x="8" y="17"/>
                  </a:lnTo>
                  <a:lnTo>
                    <a:pt x="15" y="13"/>
                  </a:lnTo>
                  <a:lnTo>
                    <a:pt x="27" y="8"/>
                  </a:lnTo>
                  <a:lnTo>
                    <a:pt x="39" y="4"/>
                  </a:lnTo>
                  <a:lnTo>
                    <a:pt x="48" y="2"/>
                  </a:lnTo>
                  <a:lnTo>
                    <a:pt x="58" y="1"/>
                  </a:lnTo>
                  <a:lnTo>
                    <a:pt x="69" y="0"/>
                  </a:lnTo>
                  <a:lnTo>
                    <a:pt x="79" y="0"/>
                  </a:lnTo>
                  <a:lnTo>
                    <a:pt x="88" y="33"/>
                  </a:lnTo>
                  <a:lnTo>
                    <a:pt x="91" y="50"/>
                  </a:lnTo>
                  <a:lnTo>
                    <a:pt x="94" y="66"/>
                  </a:lnTo>
                  <a:lnTo>
                    <a:pt x="95" y="80"/>
                  </a:lnTo>
                  <a:lnTo>
                    <a:pt x="95" y="93"/>
                  </a:lnTo>
                  <a:lnTo>
                    <a:pt x="95" y="103"/>
                  </a:lnTo>
                  <a:lnTo>
                    <a:pt x="94" y="112"/>
                  </a:lnTo>
                  <a:lnTo>
                    <a:pt x="93" y="122"/>
                  </a:lnTo>
                  <a:lnTo>
                    <a:pt x="90" y="130"/>
                  </a:lnTo>
                  <a:lnTo>
                    <a:pt x="87" y="138"/>
                  </a:lnTo>
                  <a:lnTo>
                    <a:pt x="82" y="145"/>
                  </a:lnTo>
                  <a:lnTo>
                    <a:pt x="79" y="148"/>
                  </a:lnTo>
                  <a:lnTo>
                    <a:pt x="74" y="154"/>
                  </a:lnTo>
                  <a:lnTo>
                    <a:pt x="32" y="137"/>
                  </a:lnTo>
                </a:path>
              </a:pathLst>
            </a:custGeom>
            <a:noFill/>
            <a:ln w="0">
              <a:solidFill>
                <a:srgbClr val="EAE32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20" name="Freeform 16"/>
            <p:cNvSpPr>
              <a:spLocks/>
            </p:cNvSpPr>
            <p:nvPr/>
          </p:nvSpPr>
          <p:spPr bwMode="gray">
            <a:xfrm>
              <a:off x="4219" y="2466"/>
              <a:ext cx="59" cy="138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2" y="3"/>
                </a:cxn>
                <a:cxn ang="0">
                  <a:pos x="0" y="7"/>
                </a:cxn>
                <a:cxn ang="0">
                  <a:pos x="1" y="11"/>
                </a:cxn>
                <a:cxn ang="0">
                  <a:pos x="2" y="15"/>
                </a:cxn>
                <a:cxn ang="0">
                  <a:pos x="5" y="19"/>
                </a:cxn>
                <a:cxn ang="0">
                  <a:pos x="10" y="23"/>
                </a:cxn>
              </a:cxnLst>
              <a:rect l="0" t="0" r="r" b="b"/>
              <a:pathLst>
                <a:path w="10" h="23">
                  <a:moveTo>
                    <a:pt x="4" y="0"/>
                  </a:moveTo>
                  <a:lnTo>
                    <a:pt x="2" y="3"/>
                  </a:lnTo>
                  <a:lnTo>
                    <a:pt x="0" y="7"/>
                  </a:lnTo>
                  <a:lnTo>
                    <a:pt x="1" y="11"/>
                  </a:lnTo>
                  <a:lnTo>
                    <a:pt x="2" y="15"/>
                  </a:lnTo>
                  <a:lnTo>
                    <a:pt x="5" y="19"/>
                  </a:lnTo>
                  <a:lnTo>
                    <a:pt x="10" y="23"/>
                  </a:lnTo>
                </a:path>
              </a:pathLst>
            </a:custGeom>
            <a:noFill/>
            <a:ln w="0">
              <a:solidFill>
                <a:srgbClr val="8E6034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21" name="Freeform 17"/>
            <p:cNvSpPr>
              <a:spLocks/>
            </p:cNvSpPr>
            <p:nvPr/>
          </p:nvSpPr>
          <p:spPr bwMode="gray">
            <a:xfrm>
              <a:off x="4278" y="2448"/>
              <a:ext cx="24" cy="104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4" y="2"/>
                </a:cxn>
                <a:cxn ang="0">
                  <a:pos x="3" y="7"/>
                </a:cxn>
                <a:cxn ang="0">
                  <a:pos x="2" y="9"/>
                </a:cxn>
                <a:cxn ang="0">
                  <a:pos x="0" y="11"/>
                </a:cxn>
                <a:cxn ang="0">
                  <a:pos x="0" y="14"/>
                </a:cxn>
                <a:cxn ang="0">
                  <a:pos x="4" y="17"/>
                </a:cxn>
              </a:cxnLst>
              <a:rect l="0" t="0" r="r" b="b"/>
              <a:pathLst>
                <a:path w="4" h="17">
                  <a:moveTo>
                    <a:pt x="3" y="0"/>
                  </a:moveTo>
                  <a:lnTo>
                    <a:pt x="4" y="2"/>
                  </a:lnTo>
                  <a:lnTo>
                    <a:pt x="3" y="7"/>
                  </a:lnTo>
                  <a:lnTo>
                    <a:pt x="2" y="9"/>
                  </a:lnTo>
                  <a:lnTo>
                    <a:pt x="0" y="11"/>
                  </a:lnTo>
                  <a:lnTo>
                    <a:pt x="0" y="14"/>
                  </a:lnTo>
                  <a:lnTo>
                    <a:pt x="4" y="17"/>
                  </a:lnTo>
                </a:path>
              </a:pathLst>
            </a:custGeom>
            <a:noFill/>
            <a:ln w="0">
              <a:solidFill>
                <a:srgbClr val="8E6034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22" name="Freeform 18"/>
            <p:cNvSpPr>
              <a:spLocks/>
            </p:cNvSpPr>
            <p:nvPr/>
          </p:nvSpPr>
          <p:spPr bwMode="gray">
            <a:xfrm>
              <a:off x="4775" y="2413"/>
              <a:ext cx="66" cy="270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3" y="5"/>
                </a:cxn>
                <a:cxn ang="0">
                  <a:pos x="3" y="10"/>
                </a:cxn>
                <a:cxn ang="0">
                  <a:pos x="6" y="19"/>
                </a:cxn>
                <a:cxn ang="0">
                  <a:pos x="10" y="27"/>
                </a:cxn>
                <a:cxn ang="0">
                  <a:pos x="11" y="29"/>
                </a:cxn>
                <a:cxn ang="0">
                  <a:pos x="11" y="30"/>
                </a:cxn>
                <a:cxn ang="0">
                  <a:pos x="11" y="31"/>
                </a:cxn>
                <a:cxn ang="0">
                  <a:pos x="10" y="32"/>
                </a:cxn>
                <a:cxn ang="0">
                  <a:pos x="9" y="33"/>
                </a:cxn>
                <a:cxn ang="0">
                  <a:pos x="1" y="35"/>
                </a:cxn>
                <a:cxn ang="0">
                  <a:pos x="1" y="37"/>
                </a:cxn>
                <a:cxn ang="0">
                  <a:pos x="0" y="43"/>
                </a:cxn>
                <a:cxn ang="0">
                  <a:pos x="1" y="45"/>
                </a:cxn>
              </a:cxnLst>
              <a:rect l="0" t="0" r="r" b="b"/>
              <a:pathLst>
                <a:path w="11" h="45">
                  <a:moveTo>
                    <a:pt x="3" y="0"/>
                  </a:moveTo>
                  <a:lnTo>
                    <a:pt x="3" y="5"/>
                  </a:lnTo>
                  <a:lnTo>
                    <a:pt x="3" y="10"/>
                  </a:lnTo>
                  <a:lnTo>
                    <a:pt x="6" y="19"/>
                  </a:lnTo>
                  <a:lnTo>
                    <a:pt x="10" y="27"/>
                  </a:lnTo>
                  <a:lnTo>
                    <a:pt x="11" y="29"/>
                  </a:lnTo>
                  <a:lnTo>
                    <a:pt x="11" y="30"/>
                  </a:lnTo>
                  <a:lnTo>
                    <a:pt x="11" y="31"/>
                  </a:lnTo>
                  <a:lnTo>
                    <a:pt x="10" y="32"/>
                  </a:lnTo>
                  <a:lnTo>
                    <a:pt x="9" y="33"/>
                  </a:lnTo>
                  <a:lnTo>
                    <a:pt x="1" y="35"/>
                  </a:lnTo>
                  <a:lnTo>
                    <a:pt x="1" y="37"/>
                  </a:lnTo>
                  <a:lnTo>
                    <a:pt x="0" y="43"/>
                  </a:lnTo>
                  <a:lnTo>
                    <a:pt x="1" y="45"/>
                  </a:lnTo>
                </a:path>
              </a:pathLst>
            </a:custGeom>
            <a:noFill/>
            <a:ln w="0">
              <a:solidFill>
                <a:srgbClr val="8E6034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23" name="Freeform 19"/>
            <p:cNvSpPr>
              <a:spLocks/>
            </p:cNvSpPr>
            <p:nvPr/>
          </p:nvSpPr>
          <p:spPr bwMode="gray">
            <a:xfrm>
              <a:off x="4709" y="2610"/>
              <a:ext cx="66" cy="18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4" y="1"/>
                </a:cxn>
                <a:cxn ang="0">
                  <a:pos x="8" y="1"/>
                </a:cxn>
                <a:cxn ang="0">
                  <a:pos x="10" y="0"/>
                </a:cxn>
                <a:cxn ang="0">
                  <a:pos x="11" y="0"/>
                </a:cxn>
                <a:cxn ang="0">
                  <a:pos x="9" y="3"/>
                </a:cxn>
                <a:cxn ang="0">
                  <a:pos x="8" y="3"/>
                </a:cxn>
                <a:cxn ang="0">
                  <a:pos x="7" y="3"/>
                </a:cxn>
                <a:cxn ang="0">
                  <a:pos x="7" y="3"/>
                </a:cxn>
                <a:cxn ang="0">
                  <a:pos x="8" y="2"/>
                </a:cxn>
                <a:cxn ang="0">
                  <a:pos x="7" y="2"/>
                </a:cxn>
                <a:cxn ang="0">
                  <a:pos x="4" y="2"/>
                </a:cxn>
                <a:cxn ang="0">
                  <a:pos x="1" y="3"/>
                </a:cxn>
              </a:cxnLst>
              <a:rect l="0" t="0" r="r" b="b"/>
              <a:pathLst>
                <a:path w="11" h="3">
                  <a:moveTo>
                    <a:pt x="0" y="3"/>
                  </a:moveTo>
                  <a:lnTo>
                    <a:pt x="4" y="1"/>
                  </a:lnTo>
                  <a:lnTo>
                    <a:pt x="8" y="1"/>
                  </a:lnTo>
                  <a:lnTo>
                    <a:pt x="10" y="0"/>
                  </a:lnTo>
                  <a:lnTo>
                    <a:pt x="11" y="0"/>
                  </a:lnTo>
                  <a:lnTo>
                    <a:pt x="9" y="3"/>
                  </a:lnTo>
                  <a:lnTo>
                    <a:pt x="8" y="3"/>
                  </a:lnTo>
                  <a:lnTo>
                    <a:pt x="7" y="3"/>
                  </a:lnTo>
                  <a:lnTo>
                    <a:pt x="7" y="3"/>
                  </a:lnTo>
                  <a:lnTo>
                    <a:pt x="8" y="2"/>
                  </a:lnTo>
                  <a:lnTo>
                    <a:pt x="7" y="2"/>
                  </a:lnTo>
                  <a:lnTo>
                    <a:pt x="4" y="2"/>
                  </a:lnTo>
                  <a:lnTo>
                    <a:pt x="1" y="3"/>
                  </a:lnTo>
                </a:path>
              </a:pathLst>
            </a:custGeom>
            <a:noFill/>
            <a:ln w="0">
              <a:solidFill>
                <a:srgbClr val="8E6034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24" name="Freeform 20"/>
            <p:cNvSpPr>
              <a:spLocks/>
            </p:cNvSpPr>
            <p:nvPr/>
          </p:nvSpPr>
          <p:spPr bwMode="gray">
            <a:xfrm>
              <a:off x="4800" y="2603"/>
              <a:ext cx="36" cy="31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3" y="5"/>
                </a:cxn>
                <a:cxn ang="0">
                  <a:pos x="5" y="4"/>
                </a:cxn>
                <a:cxn ang="0">
                  <a:pos x="6" y="0"/>
                </a:cxn>
              </a:cxnLst>
              <a:rect l="0" t="0" r="r" b="b"/>
              <a:pathLst>
                <a:path w="6" h="5">
                  <a:moveTo>
                    <a:pt x="0" y="4"/>
                  </a:moveTo>
                  <a:lnTo>
                    <a:pt x="3" y="5"/>
                  </a:lnTo>
                  <a:lnTo>
                    <a:pt x="5" y="4"/>
                  </a:lnTo>
                  <a:lnTo>
                    <a:pt x="6" y="0"/>
                  </a:lnTo>
                </a:path>
              </a:pathLst>
            </a:custGeom>
            <a:noFill/>
            <a:ln w="0">
              <a:solidFill>
                <a:srgbClr val="8E6034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25" name="Line 21"/>
            <p:cNvSpPr>
              <a:spLocks noChangeShapeType="1"/>
            </p:cNvSpPr>
            <p:nvPr/>
          </p:nvSpPr>
          <p:spPr bwMode="gray">
            <a:xfrm flipH="1">
              <a:off x="3420" y="2832"/>
              <a:ext cx="12" cy="12"/>
            </a:xfrm>
            <a:prstGeom prst="line">
              <a:avLst/>
            </a:prstGeom>
            <a:noFill/>
            <a:ln w="0">
              <a:solidFill>
                <a:srgbClr val="8E6034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26" name="Line 22"/>
            <p:cNvSpPr>
              <a:spLocks noChangeShapeType="1"/>
            </p:cNvSpPr>
            <p:nvPr/>
          </p:nvSpPr>
          <p:spPr bwMode="gray">
            <a:xfrm flipH="1">
              <a:off x="3462" y="2898"/>
              <a:ext cx="12" cy="12"/>
            </a:xfrm>
            <a:prstGeom prst="line">
              <a:avLst/>
            </a:prstGeom>
            <a:noFill/>
            <a:ln w="0">
              <a:solidFill>
                <a:srgbClr val="8E6034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27" name="Freeform 23"/>
            <p:cNvSpPr>
              <a:spLocks/>
            </p:cNvSpPr>
            <p:nvPr/>
          </p:nvSpPr>
          <p:spPr bwMode="gray">
            <a:xfrm>
              <a:off x="4530" y="2562"/>
              <a:ext cx="169" cy="151"/>
            </a:xfrm>
            <a:custGeom>
              <a:avLst/>
              <a:gdLst/>
              <a:ahLst/>
              <a:cxnLst>
                <a:cxn ang="0">
                  <a:pos x="28" y="10"/>
                </a:cxn>
                <a:cxn ang="0">
                  <a:pos x="26" y="8"/>
                </a:cxn>
                <a:cxn ang="0">
                  <a:pos x="26" y="7"/>
                </a:cxn>
                <a:cxn ang="0">
                  <a:pos x="25" y="6"/>
                </a:cxn>
                <a:cxn ang="0">
                  <a:pos x="26" y="3"/>
                </a:cxn>
                <a:cxn ang="0">
                  <a:pos x="27" y="0"/>
                </a:cxn>
                <a:cxn ang="0">
                  <a:pos x="22" y="7"/>
                </a:cxn>
                <a:cxn ang="0">
                  <a:pos x="19" y="11"/>
                </a:cxn>
                <a:cxn ang="0">
                  <a:pos x="15" y="14"/>
                </a:cxn>
                <a:cxn ang="0">
                  <a:pos x="11" y="16"/>
                </a:cxn>
                <a:cxn ang="0">
                  <a:pos x="6" y="18"/>
                </a:cxn>
                <a:cxn ang="0">
                  <a:pos x="3" y="18"/>
                </a:cxn>
                <a:cxn ang="0">
                  <a:pos x="1" y="21"/>
                </a:cxn>
                <a:cxn ang="0">
                  <a:pos x="0" y="23"/>
                </a:cxn>
                <a:cxn ang="0">
                  <a:pos x="0" y="25"/>
                </a:cxn>
              </a:cxnLst>
              <a:rect l="0" t="0" r="r" b="b"/>
              <a:pathLst>
                <a:path w="28" h="25">
                  <a:moveTo>
                    <a:pt x="28" y="10"/>
                  </a:moveTo>
                  <a:lnTo>
                    <a:pt x="26" y="8"/>
                  </a:lnTo>
                  <a:lnTo>
                    <a:pt x="26" y="7"/>
                  </a:lnTo>
                  <a:lnTo>
                    <a:pt x="25" y="6"/>
                  </a:lnTo>
                  <a:lnTo>
                    <a:pt x="26" y="3"/>
                  </a:lnTo>
                  <a:lnTo>
                    <a:pt x="27" y="0"/>
                  </a:lnTo>
                  <a:lnTo>
                    <a:pt x="22" y="7"/>
                  </a:lnTo>
                  <a:lnTo>
                    <a:pt x="19" y="11"/>
                  </a:lnTo>
                  <a:lnTo>
                    <a:pt x="15" y="14"/>
                  </a:lnTo>
                  <a:lnTo>
                    <a:pt x="11" y="16"/>
                  </a:lnTo>
                  <a:lnTo>
                    <a:pt x="6" y="18"/>
                  </a:lnTo>
                  <a:lnTo>
                    <a:pt x="3" y="18"/>
                  </a:lnTo>
                  <a:lnTo>
                    <a:pt x="1" y="21"/>
                  </a:lnTo>
                  <a:lnTo>
                    <a:pt x="0" y="23"/>
                  </a:lnTo>
                  <a:lnTo>
                    <a:pt x="0" y="25"/>
                  </a:lnTo>
                </a:path>
              </a:pathLst>
            </a:custGeom>
            <a:noFill/>
            <a:ln w="0">
              <a:solidFill>
                <a:srgbClr val="8E6034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28" name="Freeform 24"/>
            <p:cNvSpPr>
              <a:spLocks/>
            </p:cNvSpPr>
            <p:nvPr/>
          </p:nvSpPr>
          <p:spPr bwMode="gray">
            <a:xfrm>
              <a:off x="4494" y="2683"/>
              <a:ext cx="24" cy="61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1" y="2"/>
                </a:cxn>
                <a:cxn ang="0">
                  <a:pos x="0" y="6"/>
                </a:cxn>
                <a:cxn ang="0">
                  <a:pos x="0" y="10"/>
                </a:cxn>
              </a:cxnLst>
              <a:rect l="0" t="0" r="r" b="b"/>
              <a:pathLst>
                <a:path w="4" h="10">
                  <a:moveTo>
                    <a:pt x="4" y="0"/>
                  </a:moveTo>
                  <a:lnTo>
                    <a:pt x="1" y="2"/>
                  </a:lnTo>
                  <a:lnTo>
                    <a:pt x="0" y="6"/>
                  </a:lnTo>
                  <a:lnTo>
                    <a:pt x="0" y="10"/>
                  </a:lnTo>
                </a:path>
              </a:pathLst>
            </a:custGeom>
            <a:noFill/>
            <a:ln w="0">
              <a:solidFill>
                <a:srgbClr val="8E6034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29" name="Line 25"/>
            <p:cNvSpPr>
              <a:spLocks noChangeShapeType="1"/>
            </p:cNvSpPr>
            <p:nvPr/>
          </p:nvSpPr>
          <p:spPr bwMode="gray">
            <a:xfrm>
              <a:off x="4530" y="2736"/>
              <a:ext cx="18" cy="43"/>
            </a:xfrm>
            <a:prstGeom prst="line">
              <a:avLst/>
            </a:prstGeom>
            <a:noFill/>
            <a:ln w="0">
              <a:solidFill>
                <a:srgbClr val="8E6034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30" name="Freeform 26"/>
            <p:cNvSpPr>
              <a:spLocks/>
            </p:cNvSpPr>
            <p:nvPr/>
          </p:nvSpPr>
          <p:spPr bwMode="gray">
            <a:xfrm>
              <a:off x="4829" y="2628"/>
              <a:ext cx="24" cy="16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" y="5"/>
                </a:cxn>
                <a:cxn ang="0">
                  <a:pos x="4" y="10"/>
                </a:cxn>
                <a:cxn ang="0">
                  <a:pos x="4" y="13"/>
                </a:cxn>
                <a:cxn ang="0">
                  <a:pos x="4" y="15"/>
                </a:cxn>
                <a:cxn ang="0">
                  <a:pos x="3" y="18"/>
                </a:cxn>
                <a:cxn ang="0">
                  <a:pos x="3" y="21"/>
                </a:cxn>
                <a:cxn ang="0">
                  <a:pos x="0" y="28"/>
                </a:cxn>
              </a:cxnLst>
              <a:rect l="0" t="0" r="r" b="b"/>
              <a:pathLst>
                <a:path w="4" h="28">
                  <a:moveTo>
                    <a:pt x="0" y="0"/>
                  </a:moveTo>
                  <a:lnTo>
                    <a:pt x="3" y="5"/>
                  </a:lnTo>
                  <a:lnTo>
                    <a:pt x="4" y="10"/>
                  </a:lnTo>
                  <a:lnTo>
                    <a:pt x="4" y="13"/>
                  </a:lnTo>
                  <a:lnTo>
                    <a:pt x="4" y="15"/>
                  </a:lnTo>
                  <a:lnTo>
                    <a:pt x="3" y="18"/>
                  </a:lnTo>
                  <a:lnTo>
                    <a:pt x="3" y="21"/>
                  </a:lnTo>
                  <a:lnTo>
                    <a:pt x="0" y="28"/>
                  </a:lnTo>
                </a:path>
              </a:pathLst>
            </a:custGeom>
            <a:noFill/>
            <a:ln w="0">
              <a:solidFill>
                <a:srgbClr val="8E6034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31" name="Freeform 27"/>
            <p:cNvSpPr>
              <a:spLocks/>
            </p:cNvSpPr>
            <p:nvPr/>
          </p:nvSpPr>
          <p:spPr bwMode="gray">
            <a:xfrm>
              <a:off x="4794" y="2610"/>
              <a:ext cx="24" cy="12"/>
            </a:xfrm>
            <a:custGeom>
              <a:avLst/>
              <a:gdLst/>
              <a:ahLst/>
              <a:cxnLst>
                <a:cxn ang="0">
                  <a:pos x="4" y="2"/>
                </a:cxn>
                <a:cxn ang="0">
                  <a:pos x="4" y="0"/>
                </a:cxn>
                <a:cxn ang="0">
                  <a:pos x="0" y="2"/>
                </a:cxn>
                <a:cxn ang="0">
                  <a:pos x="2" y="2"/>
                </a:cxn>
                <a:cxn ang="0">
                  <a:pos x="4" y="2"/>
                </a:cxn>
              </a:cxnLst>
              <a:rect l="0" t="0" r="r" b="b"/>
              <a:pathLst>
                <a:path w="4" h="2">
                  <a:moveTo>
                    <a:pt x="4" y="2"/>
                  </a:moveTo>
                  <a:lnTo>
                    <a:pt x="4" y="0"/>
                  </a:lnTo>
                  <a:lnTo>
                    <a:pt x="0" y="2"/>
                  </a:lnTo>
                  <a:lnTo>
                    <a:pt x="2" y="2"/>
                  </a:lnTo>
                  <a:lnTo>
                    <a:pt x="4" y="2"/>
                  </a:lnTo>
                </a:path>
              </a:pathLst>
            </a:custGeom>
            <a:noFill/>
            <a:ln w="0">
              <a:solidFill>
                <a:srgbClr val="8E6034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32" name="Freeform 28"/>
            <p:cNvSpPr>
              <a:spLocks/>
            </p:cNvSpPr>
            <p:nvPr/>
          </p:nvSpPr>
          <p:spPr bwMode="gray">
            <a:xfrm>
              <a:off x="4494" y="2262"/>
              <a:ext cx="240" cy="55"/>
            </a:xfrm>
            <a:custGeom>
              <a:avLst/>
              <a:gdLst/>
              <a:ahLst/>
              <a:cxnLst>
                <a:cxn ang="0">
                  <a:pos x="1" y="9"/>
                </a:cxn>
                <a:cxn ang="0">
                  <a:pos x="17" y="2"/>
                </a:cxn>
                <a:cxn ang="0">
                  <a:pos x="20" y="1"/>
                </a:cxn>
                <a:cxn ang="0">
                  <a:pos x="24" y="0"/>
                </a:cxn>
                <a:cxn ang="0">
                  <a:pos x="28" y="0"/>
                </a:cxn>
                <a:cxn ang="0">
                  <a:pos x="31" y="1"/>
                </a:cxn>
                <a:cxn ang="0">
                  <a:pos x="34" y="3"/>
                </a:cxn>
                <a:cxn ang="0">
                  <a:pos x="38" y="6"/>
                </a:cxn>
                <a:cxn ang="0">
                  <a:pos x="40" y="9"/>
                </a:cxn>
                <a:cxn ang="0">
                  <a:pos x="36" y="7"/>
                </a:cxn>
                <a:cxn ang="0">
                  <a:pos x="31" y="5"/>
                </a:cxn>
                <a:cxn ang="0">
                  <a:pos x="27" y="4"/>
                </a:cxn>
                <a:cxn ang="0">
                  <a:pos x="22" y="4"/>
                </a:cxn>
                <a:cxn ang="0">
                  <a:pos x="12" y="6"/>
                </a:cxn>
                <a:cxn ang="0">
                  <a:pos x="0" y="9"/>
                </a:cxn>
                <a:cxn ang="0">
                  <a:pos x="1" y="9"/>
                </a:cxn>
              </a:cxnLst>
              <a:rect l="0" t="0" r="r" b="b"/>
              <a:pathLst>
                <a:path w="40" h="9">
                  <a:moveTo>
                    <a:pt x="1" y="9"/>
                  </a:moveTo>
                  <a:lnTo>
                    <a:pt x="17" y="2"/>
                  </a:lnTo>
                  <a:lnTo>
                    <a:pt x="20" y="1"/>
                  </a:lnTo>
                  <a:lnTo>
                    <a:pt x="24" y="0"/>
                  </a:lnTo>
                  <a:lnTo>
                    <a:pt x="28" y="0"/>
                  </a:lnTo>
                  <a:lnTo>
                    <a:pt x="31" y="1"/>
                  </a:lnTo>
                  <a:lnTo>
                    <a:pt x="34" y="3"/>
                  </a:lnTo>
                  <a:lnTo>
                    <a:pt x="38" y="6"/>
                  </a:lnTo>
                  <a:lnTo>
                    <a:pt x="40" y="9"/>
                  </a:lnTo>
                  <a:lnTo>
                    <a:pt x="36" y="7"/>
                  </a:lnTo>
                  <a:lnTo>
                    <a:pt x="31" y="5"/>
                  </a:lnTo>
                  <a:lnTo>
                    <a:pt x="27" y="4"/>
                  </a:lnTo>
                  <a:lnTo>
                    <a:pt x="22" y="4"/>
                  </a:lnTo>
                  <a:lnTo>
                    <a:pt x="12" y="6"/>
                  </a:lnTo>
                  <a:lnTo>
                    <a:pt x="0" y="9"/>
                  </a:lnTo>
                  <a:lnTo>
                    <a:pt x="1" y="9"/>
                  </a:lnTo>
                </a:path>
              </a:pathLst>
            </a:custGeom>
            <a:solidFill>
              <a:srgbClr val="96816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33" name="Freeform 29"/>
            <p:cNvSpPr>
              <a:spLocks/>
            </p:cNvSpPr>
            <p:nvPr/>
          </p:nvSpPr>
          <p:spPr bwMode="gray">
            <a:xfrm>
              <a:off x="4494" y="2262"/>
              <a:ext cx="240" cy="55"/>
            </a:xfrm>
            <a:custGeom>
              <a:avLst/>
              <a:gdLst/>
              <a:ahLst/>
              <a:cxnLst>
                <a:cxn ang="0">
                  <a:pos x="1" y="9"/>
                </a:cxn>
                <a:cxn ang="0">
                  <a:pos x="17" y="2"/>
                </a:cxn>
                <a:cxn ang="0">
                  <a:pos x="20" y="1"/>
                </a:cxn>
                <a:cxn ang="0">
                  <a:pos x="24" y="0"/>
                </a:cxn>
                <a:cxn ang="0">
                  <a:pos x="28" y="0"/>
                </a:cxn>
                <a:cxn ang="0">
                  <a:pos x="31" y="1"/>
                </a:cxn>
                <a:cxn ang="0">
                  <a:pos x="34" y="3"/>
                </a:cxn>
                <a:cxn ang="0">
                  <a:pos x="38" y="6"/>
                </a:cxn>
                <a:cxn ang="0">
                  <a:pos x="40" y="9"/>
                </a:cxn>
                <a:cxn ang="0">
                  <a:pos x="36" y="7"/>
                </a:cxn>
                <a:cxn ang="0">
                  <a:pos x="31" y="5"/>
                </a:cxn>
                <a:cxn ang="0">
                  <a:pos x="27" y="4"/>
                </a:cxn>
                <a:cxn ang="0">
                  <a:pos x="22" y="4"/>
                </a:cxn>
                <a:cxn ang="0">
                  <a:pos x="12" y="6"/>
                </a:cxn>
                <a:cxn ang="0">
                  <a:pos x="0" y="9"/>
                </a:cxn>
                <a:cxn ang="0">
                  <a:pos x="1" y="9"/>
                </a:cxn>
              </a:cxnLst>
              <a:rect l="0" t="0" r="r" b="b"/>
              <a:pathLst>
                <a:path w="40" h="9">
                  <a:moveTo>
                    <a:pt x="1" y="9"/>
                  </a:moveTo>
                  <a:lnTo>
                    <a:pt x="17" y="2"/>
                  </a:lnTo>
                  <a:lnTo>
                    <a:pt x="20" y="1"/>
                  </a:lnTo>
                  <a:lnTo>
                    <a:pt x="24" y="0"/>
                  </a:lnTo>
                  <a:lnTo>
                    <a:pt x="28" y="0"/>
                  </a:lnTo>
                  <a:lnTo>
                    <a:pt x="31" y="1"/>
                  </a:lnTo>
                  <a:lnTo>
                    <a:pt x="34" y="3"/>
                  </a:lnTo>
                  <a:lnTo>
                    <a:pt x="38" y="6"/>
                  </a:lnTo>
                  <a:lnTo>
                    <a:pt x="40" y="9"/>
                  </a:lnTo>
                  <a:lnTo>
                    <a:pt x="36" y="7"/>
                  </a:lnTo>
                  <a:lnTo>
                    <a:pt x="31" y="5"/>
                  </a:lnTo>
                  <a:lnTo>
                    <a:pt x="27" y="4"/>
                  </a:lnTo>
                  <a:lnTo>
                    <a:pt x="22" y="4"/>
                  </a:lnTo>
                  <a:lnTo>
                    <a:pt x="12" y="6"/>
                  </a:lnTo>
                  <a:lnTo>
                    <a:pt x="0" y="9"/>
                  </a:lnTo>
                  <a:lnTo>
                    <a:pt x="1" y="9"/>
                  </a:lnTo>
                </a:path>
              </a:pathLst>
            </a:custGeom>
            <a:noFill/>
            <a:ln w="0">
              <a:solidFill>
                <a:srgbClr val="96816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34" name="Freeform 30"/>
            <p:cNvSpPr>
              <a:spLocks/>
            </p:cNvSpPr>
            <p:nvPr/>
          </p:nvSpPr>
          <p:spPr bwMode="gray">
            <a:xfrm>
              <a:off x="4848" y="2333"/>
              <a:ext cx="84" cy="61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5" y="0"/>
                </a:cxn>
                <a:cxn ang="0">
                  <a:pos x="8" y="0"/>
                </a:cxn>
                <a:cxn ang="0">
                  <a:pos x="10" y="0"/>
                </a:cxn>
                <a:cxn ang="0">
                  <a:pos x="12" y="2"/>
                </a:cxn>
                <a:cxn ang="0">
                  <a:pos x="13" y="4"/>
                </a:cxn>
                <a:cxn ang="0">
                  <a:pos x="14" y="7"/>
                </a:cxn>
                <a:cxn ang="0">
                  <a:pos x="14" y="10"/>
                </a:cxn>
                <a:cxn ang="0">
                  <a:pos x="12" y="5"/>
                </a:cxn>
                <a:cxn ang="0">
                  <a:pos x="9" y="2"/>
                </a:cxn>
                <a:cxn ang="0">
                  <a:pos x="7" y="1"/>
                </a:cxn>
                <a:cxn ang="0">
                  <a:pos x="4" y="1"/>
                </a:cxn>
                <a:cxn ang="0">
                  <a:pos x="0" y="2"/>
                </a:cxn>
                <a:cxn ang="0">
                  <a:pos x="3" y="0"/>
                </a:cxn>
              </a:cxnLst>
              <a:rect l="0" t="0" r="r" b="b"/>
              <a:pathLst>
                <a:path w="14" h="10">
                  <a:moveTo>
                    <a:pt x="3" y="0"/>
                  </a:moveTo>
                  <a:lnTo>
                    <a:pt x="5" y="0"/>
                  </a:lnTo>
                  <a:lnTo>
                    <a:pt x="8" y="0"/>
                  </a:lnTo>
                  <a:lnTo>
                    <a:pt x="10" y="0"/>
                  </a:lnTo>
                  <a:lnTo>
                    <a:pt x="12" y="2"/>
                  </a:lnTo>
                  <a:lnTo>
                    <a:pt x="13" y="4"/>
                  </a:lnTo>
                  <a:lnTo>
                    <a:pt x="14" y="7"/>
                  </a:lnTo>
                  <a:lnTo>
                    <a:pt x="14" y="10"/>
                  </a:lnTo>
                  <a:lnTo>
                    <a:pt x="12" y="5"/>
                  </a:lnTo>
                  <a:lnTo>
                    <a:pt x="9" y="2"/>
                  </a:lnTo>
                  <a:lnTo>
                    <a:pt x="7" y="1"/>
                  </a:lnTo>
                  <a:lnTo>
                    <a:pt x="4" y="1"/>
                  </a:lnTo>
                  <a:lnTo>
                    <a:pt x="0" y="2"/>
                  </a:lnTo>
                  <a:lnTo>
                    <a:pt x="3" y="0"/>
                  </a:lnTo>
                </a:path>
              </a:pathLst>
            </a:custGeom>
            <a:solidFill>
              <a:srgbClr val="96816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35" name="Freeform 31"/>
            <p:cNvSpPr>
              <a:spLocks/>
            </p:cNvSpPr>
            <p:nvPr/>
          </p:nvSpPr>
          <p:spPr bwMode="gray">
            <a:xfrm>
              <a:off x="4848" y="2333"/>
              <a:ext cx="84" cy="61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5" y="0"/>
                </a:cxn>
                <a:cxn ang="0">
                  <a:pos x="8" y="0"/>
                </a:cxn>
                <a:cxn ang="0">
                  <a:pos x="10" y="0"/>
                </a:cxn>
                <a:cxn ang="0">
                  <a:pos x="12" y="2"/>
                </a:cxn>
                <a:cxn ang="0">
                  <a:pos x="13" y="4"/>
                </a:cxn>
                <a:cxn ang="0">
                  <a:pos x="14" y="7"/>
                </a:cxn>
                <a:cxn ang="0">
                  <a:pos x="14" y="10"/>
                </a:cxn>
                <a:cxn ang="0">
                  <a:pos x="12" y="5"/>
                </a:cxn>
                <a:cxn ang="0">
                  <a:pos x="9" y="2"/>
                </a:cxn>
                <a:cxn ang="0">
                  <a:pos x="7" y="1"/>
                </a:cxn>
                <a:cxn ang="0">
                  <a:pos x="4" y="1"/>
                </a:cxn>
                <a:cxn ang="0">
                  <a:pos x="0" y="2"/>
                </a:cxn>
                <a:cxn ang="0">
                  <a:pos x="3" y="0"/>
                </a:cxn>
              </a:cxnLst>
              <a:rect l="0" t="0" r="r" b="b"/>
              <a:pathLst>
                <a:path w="14" h="10">
                  <a:moveTo>
                    <a:pt x="3" y="0"/>
                  </a:moveTo>
                  <a:lnTo>
                    <a:pt x="5" y="0"/>
                  </a:lnTo>
                  <a:lnTo>
                    <a:pt x="8" y="0"/>
                  </a:lnTo>
                  <a:lnTo>
                    <a:pt x="10" y="0"/>
                  </a:lnTo>
                  <a:lnTo>
                    <a:pt x="12" y="2"/>
                  </a:lnTo>
                  <a:lnTo>
                    <a:pt x="13" y="4"/>
                  </a:lnTo>
                  <a:lnTo>
                    <a:pt x="14" y="7"/>
                  </a:lnTo>
                  <a:lnTo>
                    <a:pt x="14" y="10"/>
                  </a:lnTo>
                  <a:lnTo>
                    <a:pt x="12" y="5"/>
                  </a:lnTo>
                  <a:lnTo>
                    <a:pt x="9" y="2"/>
                  </a:lnTo>
                  <a:lnTo>
                    <a:pt x="7" y="1"/>
                  </a:lnTo>
                  <a:lnTo>
                    <a:pt x="4" y="1"/>
                  </a:lnTo>
                  <a:lnTo>
                    <a:pt x="0" y="2"/>
                  </a:lnTo>
                  <a:lnTo>
                    <a:pt x="3" y="0"/>
                  </a:lnTo>
                </a:path>
              </a:pathLst>
            </a:custGeom>
            <a:noFill/>
            <a:ln w="0">
              <a:solidFill>
                <a:srgbClr val="96816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36" name="Freeform 32"/>
            <p:cNvSpPr>
              <a:spLocks/>
            </p:cNvSpPr>
            <p:nvPr/>
          </p:nvSpPr>
          <p:spPr bwMode="gray">
            <a:xfrm>
              <a:off x="4224" y="2628"/>
              <a:ext cx="66" cy="103"/>
            </a:xfrm>
            <a:custGeom>
              <a:avLst/>
              <a:gdLst/>
              <a:ahLst/>
              <a:cxnLst>
                <a:cxn ang="0">
                  <a:pos x="9" y="3"/>
                </a:cxn>
                <a:cxn ang="0">
                  <a:pos x="8" y="2"/>
                </a:cxn>
                <a:cxn ang="0">
                  <a:pos x="6" y="1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3" y="2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0" y="8"/>
                </a:cxn>
                <a:cxn ang="0">
                  <a:pos x="0" y="12"/>
                </a:cxn>
                <a:cxn ang="0">
                  <a:pos x="1" y="13"/>
                </a:cxn>
                <a:cxn ang="0">
                  <a:pos x="2" y="14"/>
                </a:cxn>
                <a:cxn ang="0">
                  <a:pos x="4" y="15"/>
                </a:cxn>
                <a:cxn ang="0">
                  <a:pos x="8" y="17"/>
                </a:cxn>
                <a:cxn ang="0">
                  <a:pos x="9" y="15"/>
                </a:cxn>
                <a:cxn ang="0">
                  <a:pos x="11" y="15"/>
                </a:cxn>
                <a:cxn ang="0">
                  <a:pos x="11" y="13"/>
                </a:cxn>
                <a:cxn ang="0">
                  <a:pos x="11" y="12"/>
                </a:cxn>
                <a:cxn ang="0">
                  <a:pos x="11" y="11"/>
                </a:cxn>
                <a:cxn ang="0">
                  <a:pos x="10" y="9"/>
                </a:cxn>
                <a:cxn ang="0">
                  <a:pos x="9" y="3"/>
                </a:cxn>
                <a:cxn ang="0">
                  <a:pos x="9" y="3"/>
                </a:cxn>
              </a:cxnLst>
              <a:rect l="0" t="0" r="r" b="b"/>
              <a:pathLst>
                <a:path w="11" h="17">
                  <a:moveTo>
                    <a:pt x="9" y="3"/>
                  </a:moveTo>
                  <a:lnTo>
                    <a:pt x="8" y="2"/>
                  </a:lnTo>
                  <a:lnTo>
                    <a:pt x="6" y="1"/>
                  </a:lnTo>
                  <a:lnTo>
                    <a:pt x="5" y="0"/>
                  </a:lnTo>
                  <a:lnTo>
                    <a:pt x="3" y="1"/>
                  </a:lnTo>
                  <a:lnTo>
                    <a:pt x="3" y="2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12"/>
                  </a:lnTo>
                  <a:lnTo>
                    <a:pt x="1" y="13"/>
                  </a:lnTo>
                  <a:lnTo>
                    <a:pt x="2" y="14"/>
                  </a:lnTo>
                  <a:lnTo>
                    <a:pt x="4" y="15"/>
                  </a:lnTo>
                  <a:lnTo>
                    <a:pt x="8" y="17"/>
                  </a:lnTo>
                  <a:lnTo>
                    <a:pt x="9" y="15"/>
                  </a:lnTo>
                  <a:lnTo>
                    <a:pt x="11" y="15"/>
                  </a:lnTo>
                  <a:lnTo>
                    <a:pt x="11" y="13"/>
                  </a:lnTo>
                  <a:lnTo>
                    <a:pt x="11" y="12"/>
                  </a:lnTo>
                  <a:lnTo>
                    <a:pt x="11" y="11"/>
                  </a:lnTo>
                  <a:lnTo>
                    <a:pt x="10" y="9"/>
                  </a:lnTo>
                  <a:lnTo>
                    <a:pt x="9" y="3"/>
                  </a:lnTo>
                  <a:lnTo>
                    <a:pt x="9" y="3"/>
                  </a:lnTo>
                </a:path>
              </a:pathLst>
            </a:custGeom>
            <a:solidFill>
              <a:srgbClr val="FBC88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37" name="Freeform 33"/>
            <p:cNvSpPr>
              <a:spLocks/>
            </p:cNvSpPr>
            <p:nvPr/>
          </p:nvSpPr>
          <p:spPr bwMode="gray">
            <a:xfrm>
              <a:off x="4224" y="2628"/>
              <a:ext cx="66" cy="103"/>
            </a:xfrm>
            <a:custGeom>
              <a:avLst/>
              <a:gdLst/>
              <a:ahLst/>
              <a:cxnLst>
                <a:cxn ang="0">
                  <a:pos x="9" y="3"/>
                </a:cxn>
                <a:cxn ang="0">
                  <a:pos x="8" y="2"/>
                </a:cxn>
                <a:cxn ang="0">
                  <a:pos x="6" y="1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3" y="2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0" y="8"/>
                </a:cxn>
                <a:cxn ang="0">
                  <a:pos x="0" y="12"/>
                </a:cxn>
                <a:cxn ang="0">
                  <a:pos x="1" y="13"/>
                </a:cxn>
                <a:cxn ang="0">
                  <a:pos x="2" y="14"/>
                </a:cxn>
                <a:cxn ang="0">
                  <a:pos x="4" y="15"/>
                </a:cxn>
                <a:cxn ang="0">
                  <a:pos x="8" y="17"/>
                </a:cxn>
                <a:cxn ang="0">
                  <a:pos x="9" y="15"/>
                </a:cxn>
                <a:cxn ang="0">
                  <a:pos x="11" y="15"/>
                </a:cxn>
                <a:cxn ang="0">
                  <a:pos x="11" y="13"/>
                </a:cxn>
                <a:cxn ang="0">
                  <a:pos x="11" y="12"/>
                </a:cxn>
                <a:cxn ang="0">
                  <a:pos x="11" y="11"/>
                </a:cxn>
                <a:cxn ang="0">
                  <a:pos x="10" y="9"/>
                </a:cxn>
                <a:cxn ang="0">
                  <a:pos x="9" y="3"/>
                </a:cxn>
                <a:cxn ang="0">
                  <a:pos x="9" y="3"/>
                </a:cxn>
              </a:cxnLst>
              <a:rect l="0" t="0" r="r" b="b"/>
              <a:pathLst>
                <a:path w="11" h="17">
                  <a:moveTo>
                    <a:pt x="9" y="3"/>
                  </a:moveTo>
                  <a:lnTo>
                    <a:pt x="8" y="2"/>
                  </a:lnTo>
                  <a:lnTo>
                    <a:pt x="6" y="1"/>
                  </a:lnTo>
                  <a:lnTo>
                    <a:pt x="5" y="0"/>
                  </a:lnTo>
                  <a:lnTo>
                    <a:pt x="3" y="1"/>
                  </a:lnTo>
                  <a:lnTo>
                    <a:pt x="3" y="2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12"/>
                  </a:lnTo>
                  <a:lnTo>
                    <a:pt x="1" y="13"/>
                  </a:lnTo>
                  <a:lnTo>
                    <a:pt x="2" y="14"/>
                  </a:lnTo>
                  <a:lnTo>
                    <a:pt x="4" y="15"/>
                  </a:lnTo>
                  <a:lnTo>
                    <a:pt x="8" y="17"/>
                  </a:lnTo>
                  <a:lnTo>
                    <a:pt x="9" y="15"/>
                  </a:lnTo>
                  <a:lnTo>
                    <a:pt x="11" y="15"/>
                  </a:lnTo>
                  <a:lnTo>
                    <a:pt x="11" y="13"/>
                  </a:lnTo>
                  <a:lnTo>
                    <a:pt x="11" y="12"/>
                  </a:lnTo>
                  <a:lnTo>
                    <a:pt x="11" y="11"/>
                  </a:lnTo>
                  <a:lnTo>
                    <a:pt x="10" y="9"/>
                  </a:lnTo>
                  <a:lnTo>
                    <a:pt x="9" y="3"/>
                  </a:lnTo>
                  <a:lnTo>
                    <a:pt x="9" y="3"/>
                  </a:lnTo>
                </a:path>
              </a:pathLst>
            </a:custGeom>
            <a:noFill/>
            <a:ln w="0">
              <a:solidFill>
                <a:srgbClr val="EAE32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38" name="Freeform 34"/>
            <p:cNvSpPr>
              <a:spLocks/>
            </p:cNvSpPr>
            <p:nvPr/>
          </p:nvSpPr>
          <p:spPr bwMode="gray">
            <a:xfrm>
              <a:off x="4224" y="2628"/>
              <a:ext cx="66" cy="103"/>
            </a:xfrm>
            <a:custGeom>
              <a:avLst/>
              <a:gdLst/>
              <a:ahLst/>
              <a:cxnLst>
                <a:cxn ang="0">
                  <a:pos x="9" y="3"/>
                </a:cxn>
                <a:cxn ang="0">
                  <a:pos x="8" y="2"/>
                </a:cxn>
                <a:cxn ang="0">
                  <a:pos x="6" y="1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3" y="2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0" y="8"/>
                </a:cxn>
                <a:cxn ang="0">
                  <a:pos x="0" y="12"/>
                </a:cxn>
                <a:cxn ang="0">
                  <a:pos x="1" y="13"/>
                </a:cxn>
                <a:cxn ang="0">
                  <a:pos x="2" y="14"/>
                </a:cxn>
                <a:cxn ang="0">
                  <a:pos x="4" y="15"/>
                </a:cxn>
                <a:cxn ang="0">
                  <a:pos x="8" y="17"/>
                </a:cxn>
                <a:cxn ang="0">
                  <a:pos x="9" y="15"/>
                </a:cxn>
                <a:cxn ang="0">
                  <a:pos x="11" y="15"/>
                </a:cxn>
                <a:cxn ang="0">
                  <a:pos x="11" y="13"/>
                </a:cxn>
                <a:cxn ang="0">
                  <a:pos x="11" y="12"/>
                </a:cxn>
                <a:cxn ang="0">
                  <a:pos x="11" y="11"/>
                </a:cxn>
                <a:cxn ang="0">
                  <a:pos x="9" y="8"/>
                </a:cxn>
                <a:cxn ang="0">
                  <a:pos x="9" y="3"/>
                </a:cxn>
              </a:cxnLst>
              <a:rect l="0" t="0" r="r" b="b"/>
              <a:pathLst>
                <a:path w="11" h="17">
                  <a:moveTo>
                    <a:pt x="9" y="3"/>
                  </a:moveTo>
                  <a:lnTo>
                    <a:pt x="8" y="2"/>
                  </a:lnTo>
                  <a:lnTo>
                    <a:pt x="6" y="1"/>
                  </a:lnTo>
                  <a:lnTo>
                    <a:pt x="5" y="0"/>
                  </a:lnTo>
                  <a:lnTo>
                    <a:pt x="3" y="1"/>
                  </a:lnTo>
                  <a:lnTo>
                    <a:pt x="3" y="2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12"/>
                  </a:lnTo>
                  <a:lnTo>
                    <a:pt x="1" y="13"/>
                  </a:lnTo>
                  <a:lnTo>
                    <a:pt x="2" y="14"/>
                  </a:lnTo>
                  <a:lnTo>
                    <a:pt x="4" y="15"/>
                  </a:lnTo>
                  <a:lnTo>
                    <a:pt x="8" y="17"/>
                  </a:lnTo>
                  <a:lnTo>
                    <a:pt x="9" y="15"/>
                  </a:lnTo>
                  <a:lnTo>
                    <a:pt x="11" y="15"/>
                  </a:lnTo>
                  <a:lnTo>
                    <a:pt x="11" y="13"/>
                  </a:lnTo>
                  <a:lnTo>
                    <a:pt x="11" y="12"/>
                  </a:lnTo>
                  <a:lnTo>
                    <a:pt x="11" y="11"/>
                  </a:lnTo>
                  <a:lnTo>
                    <a:pt x="9" y="8"/>
                  </a:lnTo>
                  <a:lnTo>
                    <a:pt x="9" y="3"/>
                  </a:lnTo>
                </a:path>
              </a:pathLst>
            </a:custGeom>
            <a:noFill/>
            <a:ln w="0">
              <a:solidFill>
                <a:srgbClr val="8E6034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39" name="Freeform 35"/>
            <p:cNvSpPr>
              <a:spLocks/>
            </p:cNvSpPr>
            <p:nvPr/>
          </p:nvSpPr>
          <p:spPr bwMode="gray">
            <a:xfrm>
              <a:off x="4229" y="2640"/>
              <a:ext cx="19" cy="78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7"/>
                </a:cxn>
                <a:cxn ang="0">
                  <a:pos x="1" y="10"/>
                </a:cxn>
                <a:cxn ang="0">
                  <a:pos x="3" y="13"/>
                </a:cxn>
              </a:cxnLst>
              <a:rect l="0" t="0" r="r" b="b"/>
              <a:pathLst>
                <a:path w="3" h="13">
                  <a:moveTo>
                    <a:pt x="2" y="0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0" y="7"/>
                  </a:lnTo>
                  <a:lnTo>
                    <a:pt x="1" y="10"/>
                  </a:lnTo>
                  <a:lnTo>
                    <a:pt x="3" y="13"/>
                  </a:lnTo>
                </a:path>
              </a:pathLst>
            </a:custGeom>
            <a:noFill/>
            <a:ln w="0">
              <a:solidFill>
                <a:srgbClr val="8E6034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40" name="Freeform 36"/>
            <p:cNvSpPr>
              <a:spLocks/>
            </p:cNvSpPr>
            <p:nvPr/>
          </p:nvSpPr>
          <p:spPr bwMode="gray">
            <a:xfrm>
              <a:off x="4260" y="2640"/>
              <a:ext cx="18" cy="78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1" y="2"/>
                </a:cxn>
                <a:cxn ang="0">
                  <a:pos x="0" y="4"/>
                </a:cxn>
                <a:cxn ang="0">
                  <a:pos x="0" y="7"/>
                </a:cxn>
                <a:cxn ang="0">
                  <a:pos x="1" y="10"/>
                </a:cxn>
                <a:cxn ang="0">
                  <a:pos x="3" y="13"/>
                </a:cxn>
              </a:cxnLst>
              <a:rect l="0" t="0" r="r" b="b"/>
              <a:pathLst>
                <a:path w="3" h="13">
                  <a:moveTo>
                    <a:pt x="2" y="0"/>
                  </a:moveTo>
                  <a:lnTo>
                    <a:pt x="1" y="2"/>
                  </a:lnTo>
                  <a:lnTo>
                    <a:pt x="0" y="4"/>
                  </a:lnTo>
                  <a:lnTo>
                    <a:pt x="0" y="7"/>
                  </a:lnTo>
                  <a:lnTo>
                    <a:pt x="1" y="10"/>
                  </a:lnTo>
                  <a:lnTo>
                    <a:pt x="3" y="13"/>
                  </a:lnTo>
                </a:path>
              </a:pathLst>
            </a:custGeom>
            <a:noFill/>
            <a:ln w="0">
              <a:solidFill>
                <a:srgbClr val="8E6034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41" name="Freeform 37"/>
            <p:cNvSpPr>
              <a:spLocks/>
            </p:cNvSpPr>
            <p:nvPr/>
          </p:nvSpPr>
          <p:spPr bwMode="gray">
            <a:xfrm>
              <a:off x="4584" y="2706"/>
              <a:ext cx="252" cy="73"/>
            </a:xfrm>
            <a:custGeom>
              <a:avLst/>
              <a:gdLst/>
              <a:ahLst/>
              <a:cxnLst>
                <a:cxn ang="0">
                  <a:pos x="41" y="3"/>
                </a:cxn>
                <a:cxn ang="0">
                  <a:pos x="38" y="6"/>
                </a:cxn>
                <a:cxn ang="0">
                  <a:pos x="35" y="7"/>
                </a:cxn>
                <a:cxn ang="0">
                  <a:pos x="32" y="7"/>
                </a:cxn>
                <a:cxn ang="0">
                  <a:pos x="29" y="7"/>
                </a:cxn>
                <a:cxn ang="0">
                  <a:pos x="24" y="6"/>
                </a:cxn>
                <a:cxn ang="0">
                  <a:pos x="21" y="6"/>
                </a:cxn>
                <a:cxn ang="0">
                  <a:pos x="14" y="5"/>
                </a:cxn>
                <a:cxn ang="0">
                  <a:pos x="12" y="4"/>
                </a:cxn>
                <a:cxn ang="0">
                  <a:pos x="10" y="4"/>
                </a:cxn>
                <a:cxn ang="0">
                  <a:pos x="6" y="2"/>
                </a:cxn>
                <a:cxn ang="0">
                  <a:pos x="6" y="0"/>
                </a:cxn>
                <a:cxn ang="0">
                  <a:pos x="0" y="0"/>
                </a:cxn>
                <a:cxn ang="0">
                  <a:pos x="11" y="9"/>
                </a:cxn>
                <a:cxn ang="0">
                  <a:pos x="24" y="12"/>
                </a:cxn>
                <a:cxn ang="0">
                  <a:pos x="33" y="12"/>
                </a:cxn>
                <a:cxn ang="0">
                  <a:pos x="37" y="11"/>
                </a:cxn>
                <a:cxn ang="0">
                  <a:pos x="39" y="9"/>
                </a:cxn>
                <a:cxn ang="0">
                  <a:pos x="42" y="5"/>
                </a:cxn>
                <a:cxn ang="0">
                  <a:pos x="41" y="3"/>
                </a:cxn>
              </a:cxnLst>
              <a:rect l="0" t="0" r="r" b="b"/>
              <a:pathLst>
                <a:path w="42" h="12">
                  <a:moveTo>
                    <a:pt x="41" y="3"/>
                  </a:moveTo>
                  <a:lnTo>
                    <a:pt x="38" y="6"/>
                  </a:lnTo>
                  <a:lnTo>
                    <a:pt x="35" y="7"/>
                  </a:lnTo>
                  <a:lnTo>
                    <a:pt x="32" y="7"/>
                  </a:lnTo>
                  <a:lnTo>
                    <a:pt x="29" y="7"/>
                  </a:lnTo>
                  <a:lnTo>
                    <a:pt x="24" y="6"/>
                  </a:lnTo>
                  <a:lnTo>
                    <a:pt x="21" y="6"/>
                  </a:lnTo>
                  <a:lnTo>
                    <a:pt x="14" y="5"/>
                  </a:lnTo>
                  <a:lnTo>
                    <a:pt x="12" y="4"/>
                  </a:lnTo>
                  <a:lnTo>
                    <a:pt x="10" y="4"/>
                  </a:lnTo>
                  <a:lnTo>
                    <a:pt x="6" y="2"/>
                  </a:lnTo>
                  <a:lnTo>
                    <a:pt x="6" y="0"/>
                  </a:lnTo>
                  <a:lnTo>
                    <a:pt x="0" y="0"/>
                  </a:lnTo>
                  <a:lnTo>
                    <a:pt x="11" y="9"/>
                  </a:lnTo>
                  <a:lnTo>
                    <a:pt x="24" y="12"/>
                  </a:lnTo>
                  <a:lnTo>
                    <a:pt x="33" y="12"/>
                  </a:lnTo>
                  <a:lnTo>
                    <a:pt x="37" y="11"/>
                  </a:lnTo>
                  <a:lnTo>
                    <a:pt x="39" y="9"/>
                  </a:lnTo>
                  <a:lnTo>
                    <a:pt x="42" y="5"/>
                  </a:lnTo>
                  <a:lnTo>
                    <a:pt x="41" y="3"/>
                  </a:lnTo>
                </a:path>
              </a:pathLst>
            </a:custGeom>
            <a:solidFill>
              <a:srgbClr val="8E603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42" name="Freeform 38"/>
            <p:cNvSpPr>
              <a:spLocks/>
            </p:cNvSpPr>
            <p:nvPr/>
          </p:nvSpPr>
          <p:spPr bwMode="gray">
            <a:xfrm>
              <a:off x="4584" y="2706"/>
              <a:ext cx="252" cy="73"/>
            </a:xfrm>
            <a:custGeom>
              <a:avLst/>
              <a:gdLst/>
              <a:ahLst/>
              <a:cxnLst>
                <a:cxn ang="0">
                  <a:pos x="41" y="3"/>
                </a:cxn>
                <a:cxn ang="0">
                  <a:pos x="38" y="6"/>
                </a:cxn>
                <a:cxn ang="0">
                  <a:pos x="35" y="7"/>
                </a:cxn>
                <a:cxn ang="0">
                  <a:pos x="32" y="7"/>
                </a:cxn>
                <a:cxn ang="0">
                  <a:pos x="29" y="7"/>
                </a:cxn>
                <a:cxn ang="0">
                  <a:pos x="24" y="6"/>
                </a:cxn>
                <a:cxn ang="0">
                  <a:pos x="21" y="6"/>
                </a:cxn>
                <a:cxn ang="0">
                  <a:pos x="14" y="5"/>
                </a:cxn>
                <a:cxn ang="0">
                  <a:pos x="12" y="4"/>
                </a:cxn>
                <a:cxn ang="0">
                  <a:pos x="10" y="4"/>
                </a:cxn>
                <a:cxn ang="0">
                  <a:pos x="6" y="2"/>
                </a:cxn>
                <a:cxn ang="0">
                  <a:pos x="6" y="0"/>
                </a:cxn>
                <a:cxn ang="0">
                  <a:pos x="0" y="0"/>
                </a:cxn>
                <a:cxn ang="0">
                  <a:pos x="11" y="9"/>
                </a:cxn>
                <a:cxn ang="0">
                  <a:pos x="24" y="12"/>
                </a:cxn>
                <a:cxn ang="0">
                  <a:pos x="33" y="12"/>
                </a:cxn>
                <a:cxn ang="0">
                  <a:pos x="37" y="11"/>
                </a:cxn>
                <a:cxn ang="0">
                  <a:pos x="39" y="9"/>
                </a:cxn>
                <a:cxn ang="0">
                  <a:pos x="42" y="5"/>
                </a:cxn>
                <a:cxn ang="0">
                  <a:pos x="41" y="3"/>
                </a:cxn>
              </a:cxnLst>
              <a:rect l="0" t="0" r="r" b="b"/>
              <a:pathLst>
                <a:path w="42" h="12">
                  <a:moveTo>
                    <a:pt x="41" y="3"/>
                  </a:moveTo>
                  <a:lnTo>
                    <a:pt x="38" y="6"/>
                  </a:lnTo>
                  <a:lnTo>
                    <a:pt x="35" y="7"/>
                  </a:lnTo>
                  <a:lnTo>
                    <a:pt x="32" y="7"/>
                  </a:lnTo>
                  <a:lnTo>
                    <a:pt x="29" y="7"/>
                  </a:lnTo>
                  <a:lnTo>
                    <a:pt x="24" y="6"/>
                  </a:lnTo>
                  <a:lnTo>
                    <a:pt x="21" y="6"/>
                  </a:lnTo>
                  <a:lnTo>
                    <a:pt x="14" y="5"/>
                  </a:lnTo>
                  <a:lnTo>
                    <a:pt x="12" y="4"/>
                  </a:lnTo>
                  <a:lnTo>
                    <a:pt x="10" y="4"/>
                  </a:lnTo>
                  <a:lnTo>
                    <a:pt x="6" y="2"/>
                  </a:lnTo>
                  <a:lnTo>
                    <a:pt x="6" y="0"/>
                  </a:lnTo>
                  <a:lnTo>
                    <a:pt x="0" y="0"/>
                  </a:lnTo>
                  <a:lnTo>
                    <a:pt x="11" y="9"/>
                  </a:lnTo>
                  <a:lnTo>
                    <a:pt x="24" y="12"/>
                  </a:lnTo>
                  <a:lnTo>
                    <a:pt x="33" y="12"/>
                  </a:lnTo>
                  <a:lnTo>
                    <a:pt x="37" y="11"/>
                  </a:lnTo>
                  <a:lnTo>
                    <a:pt x="39" y="9"/>
                  </a:lnTo>
                  <a:lnTo>
                    <a:pt x="42" y="5"/>
                  </a:lnTo>
                  <a:lnTo>
                    <a:pt x="41" y="3"/>
                  </a:lnTo>
                </a:path>
              </a:pathLst>
            </a:custGeom>
            <a:noFill/>
            <a:ln w="0">
              <a:solidFill>
                <a:srgbClr val="8E6034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43" name="Freeform 39"/>
            <p:cNvSpPr>
              <a:spLocks/>
            </p:cNvSpPr>
            <p:nvPr/>
          </p:nvSpPr>
          <p:spPr bwMode="gray">
            <a:xfrm>
              <a:off x="4608" y="2706"/>
              <a:ext cx="221" cy="42"/>
            </a:xfrm>
            <a:custGeom>
              <a:avLst/>
              <a:gdLst/>
              <a:ahLst/>
              <a:cxnLst>
                <a:cxn ang="0">
                  <a:pos x="7" y="1"/>
                </a:cxn>
                <a:cxn ang="0">
                  <a:pos x="12" y="0"/>
                </a:cxn>
                <a:cxn ang="0">
                  <a:pos x="16" y="0"/>
                </a:cxn>
                <a:cxn ang="0">
                  <a:pos x="33" y="2"/>
                </a:cxn>
                <a:cxn ang="0">
                  <a:pos x="37" y="3"/>
                </a:cxn>
                <a:cxn ang="0">
                  <a:pos x="34" y="6"/>
                </a:cxn>
                <a:cxn ang="0">
                  <a:pos x="31" y="7"/>
                </a:cxn>
                <a:cxn ang="0">
                  <a:pos x="29" y="7"/>
                </a:cxn>
                <a:cxn ang="0">
                  <a:pos x="25" y="7"/>
                </a:cxn>
                <a:cxn ang="0">
                  <a:pos x="20" y="6"/>
                </a:cxn>
                <a:cxn ang="0">
                  <a:pos x="17" y="6"/>
                </a:cxn>
                <a:cxn ang="0">
                  <a:pos x="10" y="5"/>
                </a:cxn>
                <a:cxn ang="0">
                  <a:pos x="9" y="4"/>
                </a:cxn>
                <a:cxn ang="0">
                  <a:pos x="6" y="4"/>
                </a:cxn>
                <a:cxn ang="0">
                  <a:pos x="0" y="0"/>
                </a:cxn>
                <a:cxn ang="0">
                  <a:pos x="7" y="1"/>
                </a:cxn>
              </a:cxnLst>
              <a:rect l="0" t="0" r="r" b="b"/>
              <a:pathLst>
                <a:path w="37" h="7">
                  <a:moveTo>
                    <a:pt x="7" y="1"/>
                  </a:moveTo>
                  <a:lnTo>
                    <a:pt x="12" y="0"/>
                  </a:lnTo>
                  <a:lnTo>
                    <a:pt x="16" y="0"/>
                  </a:lnTo>
                  <a:lnTo>
                    <a:pt x="33" y="2"/>
                  </a:lnTo>
                  <a:lnTo>
                    <a:pt x="37" y="3"/>
                  </a:lnTo>
                  <a:lnTo>
                    <a:pt x="34" y="6"/>
                  </a:lnTo>
                  <a:lnTo>
                    <a:pt x="31" y="7"/>
                  </a:lnTo>
                  <a:lnTo>
                    <a:pt x="29" y="7"/>
                  </a:lnTo>
                  <a:lnTo>
                    <a:pt x="25" y="7"/>
                  </a:lnTo>
                  <a:lnTo>
                    <a:pt x="20" y="6"/>
                  </a:lnTo>
                  <a:lnTo>
                    <a:pt x="17" y="6"/>
                  </a:lnTo>
                  <a:lnTo>
                    <a:pt x="10" y="5"/>
                  </a:lnTo>
                  <a:lnTo>
                    <a:pt x="9" y="4"/>
                  </a:lnTo>
                  <a:lnTo>
                    <a:pt x="6" y="4"/>
                  </a:lnTo>
                  <a:lnTo>
                    <a:pt x="0" y="0"/>
                  </a:lnTo>
                  <a:lnTo>
                    <a:pt x="7" y="1"/>
                  </a:ln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44" name="Freeform 40"/>
            <p:cNvSpPr>
              <a:spLocks/>
            </p:cNvSpPr>
            <p:nvPr/>
          </p:nvSpPr>
          <p:spPr bwMode="gray">
            <a:xfrm>
              <a:off x="4608" y="2706"/>
              <a:ext cx="221" cy="42"/>
            </a:xfrm>
            <a:custGeom>
              <a:avLst/>
              <a:gdLst/>
              <a:ahLst/>
              <a:cxnLst>
                <a:cxn ang="0">
                  <a:pos x="7" y="1"/>
                </a:cxn>
                <a:cxn ang="0">
                  <a:pos x="12" y="0"/>
                </a:cxn>
                <a:cxn ang="0">
                  <a:pos x="16" y="0"/>
                </a:cxn>
                <a:cxn ang="0">
                  <a:pos x="33" y="2"/>
                </a:cxn>
                <a:cxn ang="0">
                  <a:pos x="37" y="3"/>
                </a:cxn>
                <a:cxn ang="0">
                  <a:pos x="34" y="6"/>
                </a:cxn>
                <a:cxn ang="0">
                  <a:pos x="31" y="7"/>
                </a:cxn>
                <a:cxn ang="0">
                  <a:pos x="29" y="7"/>
                </a:cxn>
                <a:cxn ang="0">
                  <a:pos x="25" y="7"/>
                </a:cxn>
                <a:cxn ang="0">
                  <a:pos x="20" y="6"/>
                </a:cxn>
                <a:cxn ang="0">
                  <a:pos x="17" y="6"/>
                </a:cxn>
                <a:cxn ang="0">
                  <a:pos x="10" y="5"/>
                </a:cxn>
                <a:cxn ang="0">
                  <a:pos x="9" y="4"/>
                </a:cxn>
                <a:cxn ang="0">
                  <a:pos x="6" y="4"/>
                </a:cxn>
                <a:cxn ang="0">
                  <a:pos x="0" y="0"/>
                </a:cxn>
                <a:cxn ang="0">
                  <a:pos x="7" y="1"/>
                </a:cxn>
              </a:cxnLst>
              <a:rect l="0" t="0" r="r" b="b"/>
              <a:pathLst>
                <a:path w="37" h="7">
                  <a:moveTo>
                    <a:pt x="7" y="1"/>
                  </a:moveTo>
                  <a:lnTo>
                    <a:pt x="12" y="0"/>
                  </a:lnTo>
                  <a:lnTo>
                    <a:pt x="16" y="0"/>
                  </a:lnTo>
                  <a:lnTo>
                    <a:pt x="33" y="2"/>
                  </a:lnTo>
                  <a:lnTo>
                    <a:pt x="37" y="3"/>
                  </a:lnTo>
                  <a:lnTo>
                    <a:pt x="34" y="6"/>
                  </a:lnTo>
                  <a:lnTo>
                    <a:pt x="31" y="7"/>
                  </a:lnTo>
                  <a:lnTo>
                    <a:pt x="29" y="7"/>
                  </a:lnTo>
                  <a:lnTo>
                    <a:pt x="25" y="7"/>
                  </a:lnTo>
                  <a:lnTo>
                    <a:pt x="20" y="6"/>
                  </a:lnTo>
                  <a:lnTo>
                    <a:pt x="17" y="6"/>
                  </a:lnTo>
                  <a:lnTo>
                    <a:pt x="10" y="5"/>
                  </a:lnTo>
                  <a:lnTo>
                    <a:pt x="9" y="4"/>
                  </a:lnTo>
                  <a:lnTo>
                    <a:pt x="6" y="4"/>
                  </a:lnTo>
                  <a:lnTo>
                    <a:pt x="0" y="0"/>
                  </a:lnTo>
                  <a:lnTo>
                    <a:pt x="7" y="1"/>
                  </a:lnTo>
                </a:path>
              </a:pathLst>
            </a:custGeom>
            <a:noFill/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45" name="Freeform 41"/>
            <p:cNvSpPr>
              <a:spLocks/>
            </p:cNvSpPr>
            <p:nvPr/>
          </p:nvSpPr>
          <p:spPr bwMode="gray">
            <a:xfrm>
              <a:off x="4579" y="2706"/>
              <a:ext cx="259" cy="1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0"/>
                </a:cxn>
                <a:cxn ang="0">
                  <a:pos x="7" y="5"/>
                </a:cxn>
                <a:cxn ang="0">
                  <a:pos x="12" y="8"/>
                </a:cxn>
                <a:cxn ang="0">
                  <a:pos x="24" y="12"/>
                </a:cxn>
                <a:cxn ang="0">
                  <a:pos x="29" y="12"/>
                </a:cxn>
                <a:cxn ang="0">
                  <a:pos x="33" y="12"/>
                </a:cxn>
                <a:cxn ang="0">
                  <a:pos x="37" y="11"/>
                </a:cxn>
                <a:cxn ang="0">
                  <a:pos x="39" y="10"/>
                </a:cxn>
                <a:cxn ang="0">
                  <a:pos x="43" y="5"/>
                </a:cxn>
                <a:cxn ang="0">
                  <a:pos x="43" y="5"/>
                </a:cxn>
                <a:cxn ang="0">
                  <a:pos x="39" y="11"/>
                </a:cxn>
                <a:cxn ang="0">
                  <a:pos x="38" y="15"/>
                </a:cxn>
                <a:cxn ang="0">
                  <a:pos x="37" y="16"/>
                </a:cxn>
                <a:cxn ang="0">
                  <a:pos x="35" y="18"/>
                </a:cxn>
                <a:cxn ang="0">
                  <a:pos x="30" y="19"/>
                </a:cxn>
                <a:cxn ang="0">
                  <a:pos x="26" y="19"/>
                </a:cxn>
                <a:cxn ang="0">
                  <a:pos x="22" y="18"/>
                </a:cxn>
                <a:cxn ang="0">
                  <a:pos x="19" y="17"/>
                </a:cxn>
                <a:cxn ang="0">
                  <a:pos x="16" y="16"/>
                </a:cxn>
                <a:cxn ang="0">
                  <a:pos x="12" y="13"/>
                </a:cxn>
                <a:cxn ang="0">
                  <a:pos x="8" y="10"/>
                </a:cxn>
                <a:cxn ang="0">
                  <a:pos x="6" y="8"/>
                </a:cxn>
                <a:cxn ang="0">
                  <a:pos x="3" y="5"/>
                </a:cxn>
                <a:cxn ang="0">
                  <a:pos x="0" y="0"/>
                </a:cxn>
              </a:cxnLst>
              <a:rect l="0" t="0" r="r" b="b"/>
              <a:pathLst>
                <a:path w="43" h="19">
                  <a:moveTo>
                    <a:pt x="0" y="0"/>
                  </a:moveTo>
                  <a:lnTo>
                    <a:pt x="1" y="0"/>
                  </a:lnTo>
                  <a:lnTo>
                    <a:pt x="7" y="5"/>
                  </a:lnTo>
                  <a:lnTo>
                    <a:pt x="12" y="8"/>
                  </a:lnTo>
                  <a:lnTo>
                    <a:pt x="24" y="12"/>
                  </a:lnTo>
                  <a:lnTo>
                    <a:pt x="29" y="12"/>
                  </a:lnTo>
                  <a:lnTo>
                    <a:pt x="33" y="12"/>
                  </a:lnTo>
                  <a:lnTo>
                    <a:pt x="37" y="11"/>
                  </a:lnTo>
                  <a:lnTo>
                    <a:pt x="39" y="10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39" y="11"/>
                  </a:lnTo>
                  <a:lnTo>
                    <a:pt x="38" y="15"/>
                  </a:lnTo>
                  <a:lnTo>
                    <a:pt x="37" y="16"/>
                  </a:lnTo>
                  <a:lnTo>
                    <a:pt x="35" y="18"/>
                  </a:lnTo>
                  <a:lnTo>
                    <a:pt x="30" y="19"/>
                  </a:lnTo>
                  <a:lnTo>
                    <a:pt x="26" y="19"/>
                  </a:lnTo>
                  <a:lnTo>
                    <a:pt x="22" y="18"/>
                  </a:lnTo>
                  <a:lnTo>
                    <a:pt x="19" y="17"/>
                  </a:lnTo>
                  <a:lnTo>
                    <a:pt x="16" y="16"/>
                  </a:lnTo>
                  <a:lnTo>
                    <a:pt x="12" y="13"/>
                  </a:lnTo>
                  <a:lnTo>
                    <a:pt x="8" y="10"/>
                  </a:lnTo>
                  <a:lnTo>
                    <a:pt x="6" y="8"/>
                  </a:lnTo>
                  <a:lnTo>
                    <a:pt x="3" y="5"/>
                  </a:lnTo>
                  <a:lnTo>
                    <a:pt x="0" y="0"/>
                  </a:lnTo>
                </a:path>
              </a:pathLst>
            </a:custGeom>
            <a:solidFill>
              <a:srgbClr val="F99E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46" name="Freeform 42"/>
            <p:cNvSpPr>
              <a:spLocks/>
            </p:cNvSpPr>
            <p:nvPr/>
          </p:nvSpPr>
          <p:spPr bwMode="gray">
            <a:xfrm>
              <a:off x="4579" y="2706"/>
              <a:ext cx="259" cy="1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0"/>
                </a:cxn>
                <a:cxn ang="0">
                  <a:pos x="7" y="5"/>
                </a:cxn>
                <a:cxn ang="0">
                  <a:pos x="12" y="8"/>
                </a:cxn>
                <a:cxn ang="0">
                  <a:pos x="24" y="12"/>
                </a:cxn>
                <a:cxn ang="0">
                  <a:pos x="29" y="12"/>
                </a:cxn>
                <a:cxn ang="0">
                  <a:pos x="33" y="12"/>
                </a:cxn>
                <a:cxn ang="0">
                  <a:pos x="37" y="11"/>
                </a:cxn>
                <a:cxn ang="0">
                  <a:pos x="39" y="10"/>
                </a:cxn>
                <a:cxn ang="0">
                  <a:pos x="43" y="5"/>
                </a:cxn>
                <a:cxn ang="0">
                  <a:pos x="43" y="5"/>
                </a:cxn>
                <a:cxn ang="0">
                  <a:pos x="39" y="11"/>
                </a:cxn>
                <a:cxn ang="0">
                  <a:pos x="38" y="15"/>
                </a:cxn>
                <a:cxn ang="0">
                  <a:pos x="37" y="16"/>
                </a:cxn>
                <a:cxn ang="0">
                  <a:pos x="35" y="18"/>
                </a:cxn>
                <a:cxn ang="0">
                  <a:pos x="30" y="19"/>
                </a:cxn>
                <a:cxn ang="0">
                  <a:pos x="26" y="19"/>
                </a:cxn>
                <a:cxn ang="0">
                  <a:pos x="22" y="18"/>
                </a:cxn>
                <a:cxn ang="0">
                  <a:pos x="19" y="17"/>
                </a:cxn>
                <a:cxn ang="0">
                  <a:pos x="16" y="16"/>
                </a:cxn>
                <a:cxn ang="0">
                  <a:pos x="12" y="13"/>
                </a:cxn>
                <a:cxn ang="0">
                  <a:pos x="8" y="10"/>
                </a:cxn>
                <a:cxn ang="0">
                  <a:pos x="6" y="8"/>
                </a:cxn>
                <a:cxn ang="0">
                  <a:pos x="3" y="5"/>
                </a:cxn>
                <a:cxn ang="0">
                  <a:pos x="0" y="0"/>
                </a:cxn>
              </a:cxnLst>
              <a:rect l="0" t="0" r="r" b="b"/>
              <a:pathLst>
                <a:path w="43" h="19">
                  <a:moveTo>
                    <a:pt x="0" y="0"/>
                  </a:moveTo>
                  <a:lnTo>
                    <a:pt x="1" y="0"/>
                  </a:lnTo>
                  <a:lnTo>
                    <a:pt x="7" y="5"/>
                  </a:lnTo>
                  <a:lnTo>
                    <a:pt x="12" y="8"/>
                  </a:lnTo>
                  <a:lnTo>
                    <a:pt x="24" y="12"/>
                  </a:lnTo>
                  <a:lnTo>
                    <a:pt x="29" y="12"/>
                  </a:lnTo>
                  <a:lnTo>
                    <a:pt x="33" y="12"/>
                  </a:lnTo>
                  <a:lnTo>
                    <a:pt x="37" y="11"/>
                  </a:lnTo>
                  <a:lnTo>
                    <a:pt x="39" y="10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39" y="11"/>
                  </a:lnTo>
                  <a:lnTo>
                    <a:pt x="38" y="15"/>
                  </a:lnTo>
                  <a:lnTo>
                    <a:pt x="37" y="16"/>
                  </a:lnTo>
                  <a:lnTo>
                    <a:pt x="35" y="18"/>
                  </a:lnTo>
                  <a:lnTo>
                    <a:pt x="30" y="19"/>
                  </a:lnTo>
                  <a:lnTo>
                    <a:pt x="26" y="19"/>
                  </a:lnTo>
                  <a:lnTo>
                    <a:pt x="22" y="18"/>
                  </a:lnTo>
                  <a:lnTo>
                    <a:pt x="19" y="17"/>
                  </a:lnTo>
                  <a:lnTo>
                    <a:pt x="16" y="16"/>
                  </a:lnTo>
                  <a:lnTo>
                    <a:pt x="12" y="13"/>
                  </a:lnTo>
                  <a:lnTo>
                    <a:pt x="8" y="10"/>
                  </a:lnTo>
                  <a:lnTo>
                    <a:pt x="6" y="8"/>
                  </a:lnTo>
                  <a:lnTo>
                    <a:pt x="3" y="5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F57E5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47" name="Freeform 43"/>
            <p:cNvSpPr>
              <a:spLocks/>
            </p:cNvSpPr>
            <p:nvPr/>
          </p:nvSpPr>
          <p:spPr bwMode="gray">
            <a:xfrm>
              <a:off x="4572" y="2683"/>
              <a:ext cx="264" cy="53"/>
            </a:xfrm>
            <a:custGeom>
              <a:avLst/>
              <a:gdLst/>
              <a:ahLst/>
              <a:cxnLst>
                <a:cxn ang="0">
                  <a:pos x="43" y="8"/>
                </a:cxn>
                <a:cxn ang="0">
                  <a:pos x="41" y="7"/>
                </a:cxn>
                <a:cxn ang="0">
                  <a:pos x="36" y="6"/>
                </a:cxn>
                <a:cxn ang="0">
                  <a:pos x="33" y="5"/>
                </a:cxn>
                <a:cxn ang="0">
                  <a:pos x="29" y="5"/>
                </a:cxn>
                <a:cxn ang="0">
                  <a:pos x="22" y="5"/>
                </a:cxn>
                <a:cxn ang="0">
                  <a:pos x="14" y="5"/>
                </a:cxn>
                <a:cxn ang="0">
                  <a:pos x="0" y="4"/>
                </a:cxn>
                <a:cxn ang="0">
                  <a:pos x="13" y="3"/>
                </a:cxn>
                <a:cxn ang="0">
                  <a:pos x="23" y="0"/>
                </a:cxn>
                <a:cxn ang="0">
                  <a:pos x="27" y="0"/>
                </a:cxn>
                <a:cxn ang="0">
                  <a:pos x="30" y="1"/>
                </a:cxn>
                <a:cxn ang="0">
                  <a:pos x="35" y="3"/>
                </a:cxn>
                <a:cxn ang="0">
                  <a:pos x="35" y="3"/>
                </a:cxn>
                <a:cxn ang="0">
                  <a:pos x="38" y="2"/>
                </a:cxn>
                <a:cxn ang="0">
                  <a:pos x="39" y="2"/>
                </a:cxn>
                <a:cxn ang="0">
                  <a:pos x="40" y="3"/>
                </a:cxn>
                <a:cxn ang="0">
                  <a:pos x="43" y="5"/>
                </a:cxn>
                <a:cxn ang="0">
                  <a:pos x="44" y="7"/>
                </a:cxn>
                <a:cxn ang="0">
                  <a:pos x="44" y="9"/>
                </a:cxn>
                <a:cxn ang="0">
                  <a:pos x="44" y="9"/>
                </a:cxn>
                <a:cxn ang="0">
                  <a:pos x="43" y="8"/>
                </a:cxn>
              </a:cxnLst>
              <a:rect l="0" t="0" r="r" b="b"/>
              <a:pathLst>
                <a:path w="44" h="9">
                  <a:moveTo>
                    <a:pt x="43" y="8"/>
                  </a:moveTo>
                  <a:lnTo>
                    <a:pt x="41" y="7"/>
                  </a:lnTo>
                  <a:lnTo>
                    <a:pt x="36" y="6"/>
                  </a:lnTo>
                  <a:lnTo>
                    <a:pt x="33" y="5"/>
                  </a:lnTo>
                  <a:lnTo>
                    <a:pt x="29" y="5"/>
                  </a:lnTo>
                  <a:lnTo>
                    <a:pt x="22" y="5"/>
                  </a:lnTo>
                  <a:lnTo>
                    <a:pt x="14" y="5"/>
                  </a:lnTo>
                  <a:lnTo>
                    <a:pt x="0" y="4"/>
                  </a:lnTo>
                  <a:lnTo>
                    <a:pt x="13" y="3"/>
                  </a:lnTo>
                  <a:lnTo>
                    <a:pt x="23" y="0"/>
                  </a:lnTo>
                  <a:lnTo>
                    <a:pt x="27" y="0"/>
                  </a:lnTo>
                  <a:lnTo>
                    <a:pt x="30" y="1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8" y="2"/>
                  </a:lnTo>
                  <a:lnTo>
                    <a:pt x="39" y="2"/>
                  </a:lnTo>
                  <a:lnTo>
                    <a:pt x="40" y="3"/>
                  </a:lnTo>
                  <a:lnTo>
                    <a:pt x="43" y="5"/>
                  </a:lnTo>
                  <a:lnTo>
                    <a:pt x="44" y="7"/>
                  </a:lnTo>
                  <a:lnTo>
                    <a:pt x="44" y="9"/>
                  </a:lnTo>
                  <a:lnTo>
                    <a:pt x="44" y="9"/>
                  </a:lnTo>
                  <a:lnTo>
                    <a:pt x="43" y="8"/>
                  </a:lnTo>
                </a:path>
              </a:pathLst>
            </a:custGeom>
            <a:solidFill>
              <a:srgbClr val="F99E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48" name="Freeform 44"/>
            <p:cNvSpPr>
              <a:spLocks/>
            </p:cNvSpPr>
            <p:nvPr/>
          </p:nvSpPr>
          <p:spPr bwMode="gray">
            <a:xfrm>
              <a:off x="4572" y="2683"/>
              <a:ext cx="264" cy="53"/>
            </a:xfrm>
            <a:custGeom>
              <a:avLst/>
              <a:gdLst/>
              <a:ahLst/>
              <a:cxnLst>
                <a:cxn ang="0">
                  <a:pos x="43" y="8"/>
                </a:cxn>
                <a:cxn ang="0">
                  <a:pos x="41" y="7"/>
                </a:cxn>
                <a:cxn ang="0">
                  <a:pos x="36" y="6"/>
                </a:cxn>
                <a:cxn ang="0">
                  <a:pos x="33" y="5"/>
                </a:cxn>
                <a:cxn ang="0">
                  <a:pos x="29" y="5"/>
                </a:cxn>
                <a:cxn ang="0">
                  <a:pos x="22" y="5"/>
                </a:cxn>
                <a:cxn ang="0">
                  <a:pos x="14" y="5"/>
                </a:cxn>
                <a:cxn ang="0">
                  <a:pos x="0" y="4"/>
                </a:cxn>
                <a:cxn ang="0">
                  <a:pos x="13" y="3"/>
                </a:cxn>
                <a:cxn ang="0">
                  <a:pos x="23" y="0"/>
                </a:cxn>
                <a:cxn ang="0">
                  <a:pos x="27" y="0"/>
                </a:cxn>
                <a:cxn ang="0">
                  <a:pos x="30" y="1"/>
                </a:cxn>
                <a:cxn ang="0">
                  <a:pos x="35" y="3"/>
                </a:cxn>
                <a:cxn ang="0">
                  <a:pos x="35" y="3"/>
                </a:cxn>
                <a:cxn ang="0">
                  <a:pos x="38" y="2"/>
                </a:cxn>
                <a:cxn ang="0">
                  <a:pos x="39" y="2"/>
                </a:cxn>
                <a:cxn ang="0">
                  <a:pos x="40" y="3"/>
                </a:cxn>
                <a:cxn ang="0">
                  <a:pos x="43" y="5"/>
                </a:cxn>
                <a:cxn ang="0">
                  <a:pos x="44" y="7"/>
                </a:cxn>
                <a:cxn ang="0">
                  <a:pos x="44" y="9"/>
                </a:cxn>
                <a:cxn ang="0">
                  <a:pos x="44" y="9"/>
                </a:cxn>
                <a:cxn ang="0">
                  <a:pos x="43" y="8"/>
                </a:cxn>
              </a:cxnLst>
              <a:rect l="0" t="0" r="r" b="b"/>
              <a:pathLst>
                <a:path w="44" h="9">
                  <a:moveTo>
                    <a:pt x="43" y="8"/>
                  </a:moveTo>
                  <a:lnTo>
                    <a:pt x="41" y="7"/>
                  </a:lnTo>
                  <a:lnTo>
                    <a:pt x="36" y="6"/>
                  </a:lnTo>
                  <a:lnTo>
                    <a:pt x="33" y="5"/>
                  </a:lnTo>
                  <a:lnTo>
                    <a:pt x="29" y="5"/>
                  </a:lnTo>
                  <a:lnTo>
                    <a:pt x="22" y="5"/>
                  </a:lnTo>
                  <a:lnTo>
                    <a:pt x="14" y="5"/>
                  </a:lnTo>
                  <a:lnTo>
                    <a:pt x="0" y="4"/>
                  </a:lnTo>
                  <a:lnTo>
                    <a:pt x="13" y="3"/>
                  </a:lnTo>
                  <a:lnTo>
                    <a:pt x="23" y="0"/>
                  </a:lnTo>
                  <a:lnTo>
                    <a:pt x="27" y="0"/>
                  </a:lnTo>
                  <a:lnTo>
                    <a:pt x="30" y="1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8" y="2"/>
                  </a:lnTo>
                  <a:lnTo>
                    <a:pt x="39" y="2"/>
                  </a:lnTo>
                  <a:lnTo>
                    <a:pt x="40" y="3"/>
                  </a:lnTo>
                  <a:lnTo>
                    <a:pt x="43" y="5"/>
                  </a:lnTo>
                  <a:lnTo>
                    <a:pt x="44" y="7"/>
                  </a:lnTo>
                  <a:lnTo>
                    <a:pt x="44" y="9"/>
                  </a:lnTo>
                  <a:lnTo>
                    <a:pt x="44" y="9"/>
                  </a:lnTo>
                  <a:lnTo>
                    <a:pt x="43" y="8"/>
                  </a:lnTo>
                </a:path>
              </a:pathLst>
            </a:custGeom>
            <a:noFill/>
            <a:ln w="0">
              <a:solidFill>
                <a:srgbClr val="F57E5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49" name="Freeform 45"/>
            <p:cNvSpPr>
              <a:spLocks/>
            </p:cNvSpPr>
            <p:nvPr/>
          </p:nvSpPr>
          <p:spPr bwMode="gray">
            <a:xfrm>
              <a:off x="3534" y="2651"/>
              <a:ext cx="85" cy="43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1" y="3"/>
                </a:cxn>
                <a:cxn ang="0">
                  <a:pos x="1" y="3"/>
                </a:cxn>
                <a:cxn ang="0">
                  <a:pos x="1" y="3"/>
                </a:cxn>
                <a:cxn ang="0">
                  <a:pos x="5" y="3"/>
                </a:cxn>
                <a:cxn ang="0">
                  <a:pos x="7" y="3"/>
                </a:cxn>
                <a:cxn ang="0">
                  <a:pos x="9" y="2"/>
                </a:cxn>
                <a:cxn ang="0">
                  <a:pos x="10" y="1"/>
                </a:cxn>
                <a:cxn ang="0">
                  <a:pos x="13" y="0"/>
                </a:cxn>
                <a:cxn ang="0">
                  <a:pos x="13" y="0"/>
                </a:cxn>
                <a:cxn ang="0">
                  <a:pos x="14" y="0"/>
                </a:cxn>
                <a:cxn ang="0">
                  <a:pos x="14" y="1"/>
                </a:cxn>
                <a:cxn ang="0">
                  <a:pos x="14" y="1"/>
                </a:cxn>
                <a:cxn ang="0">
                  <a:pos x="14" y="2"/>
                </a:cxn>
                <a:cxn ang="0">
                  <a:pos x="13" y="3"/>
                </a:cxn>
                <a:cxn ang="0">
                  <a:pos x="12" y="5"/>
                </a:cxn>
                <a:cxn ang="0">
                  <a:pos x="11" y="5"/>
                </a:cxn>
                <a:cxn ang="0">
                  <a:pos x="9" y="6"/>
                </a:cxn>
                <a:cxn ang="0">
                  <a:pos x="8" y="7"/>
                </a:cxn>
                <a:cxn ang="0">
                  <a:pos x="7" y="7"/>
                </a:cxn>
                <a:cxn ang="0">
                  <a:pos x="5" y="7"/>
                </a:cxn>
                <a:cxn ang="0">
                  <a:pos x="5" y="7"/>
                </a:cxn>
                <a:cxn ang="0">
                  <a:pos x="4" y="7"/>
                </a:cxn>
                <a:cxn ang="0">
                  <a:pos x="3" y="6"/>
                </a:cxn>
                <a:cxn ang="0">
                  <a:pos x="2" y="5"/>
                </a:cxn>
                <a:cxn ang="0">
                  <a:pos x="1" y="5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0" y="3"/>
                </a:cxn>
                <a:cxn ang="0">
                  <a:pos x="0" y="3"/>
                </a:cxn>
              </a:cxnLst>
              <a:rect l="0" t="0" r="r" b="b"/>
              <a:pathLst>
                <a:path w="14" h="7">
                  <a:moveTo>
                    <a:pt x="0" y="3"/>
                  </a:move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5" y="3"/>
                  </a:lnTo>
                  <a:lnTo>
                    <a:pt x="7" y="3"/>
                  </a:lnTo>
                  <a:lnTo>
                    <a:pt x="9" y="2"/>
                  </a:lnTo>
                  <a:lnTo>
                    <a:pt x="10" y="1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14" y="0"/>
                  </a:lnTo>
                  <a:lnTo>
                    <a:pt x="14" y="1"/>
                  </a:lnTo>
                  <a:lnTo>
                    <a:pt x="14" y="1"/>
                  </a:lnTo>
                  <a:lnTo>
                    <a:pt x="14" y="2"/>
                  </a:lnTo>
                  <a:lnTo>
                    <a:pt x="13" y="3"/>
                  </a:lnTo>
                  <a:lnTo>
                    <a:pt x="12" y="5"/>
                  </a:lnTo>
                  <a:lnTo>
                    <a:pt x="11" y="5"/>
                  </a:lnTo>
                  <a:lnTo>
                    <a:pt x="9" y="6"/>
                  </a:lnTo>
                  <a:lnTo>
                    <a:pt x="8" y="7"/>
                  </a:lnTo>
                  <a:lnTo>
                    <a:pt x="7" y="7"/>
                  </a:lnTo>
                  <a:lnTo>
                    <a:pt x="5" y="7"/>
                  </a:lnTo>
                  <a:lnTo>
                    <a:pt x="5" y="7"/>
                  </a:lnTo>
                  <a:lnTo>
                    <a:pt x="4" y="7"/>
                  </a:lnTo>
                  <a:lnTo>
                    <a:pt x="3" y="6"/>
                  </a:lnTo>
                  <a:lnTo>
                    <a:pt x="2" y="5"/>
                  </a:lnTo>
                  <a:lnTo>
                    <a:pt x="1" y="5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3"/>
                  </a:lnTo>
                  <a:lnTo>
                    <a:pt x="0" y="3"/>
                  </a:lnTo>
                </a:path>
              </a:pathLst>
            </a:custGeom>
            <a:solidFill>
              <a:srgbClr val="93422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50" name="Freeform 46"/>
            <p:cNvSpPr>
              <a:spLocks/>
            </p:cNvSpPr>
            <p:nvPr/>
          </p:nvSpPr>
          <p:spPr bwMode="gray">
            <a:xfrm>
              <a:off x="3534" y="2651"/>
              <a:ext cx="85" cy="43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1" y="3"/>
                </a:cxn>
                <a:cxn ang="0">
                  <a:pos x="1" y="3"/>
                </a:cxn>
                <a:cxn ang="0">
                  <a:pos x="1" y="3"/>
                </a:cxn>
                <a:cxn ang="0">
                  <a:pos x="5" y="3"/>
                </a:cxn>
                <a:cxn ang="0">
                  <a:pos x="7" y="3"/>
                </a:cxn>
                <a:cxn ang="0">
                  <a:pos x="9" y="2"/>
                </a:cxn>
                <a:cxn ang="0">
                  <a:pos x="10" y="1"/>
                </a:cxn>
                <a:cxn ang="0">
                  <a:pos x="13" y="0"/>
                </a:cxn>
                <a:cxn ang="0">
                  <a:pos x="13" y="0"/>
                </a:cxn>
                <a:cxn ang="0">
                  <a:pos x="14" y="0"/>
                </a:cxn>
                <a:cxn ang="0">
                  <a:pos x="14" y="1"/>
                </a:cxn>
                <a:cxn ang="0">
                  <a:pos x="14" y="1"/>
                </a:cxn>
                <a:cxn ang="0">
                  <a:pos x="14" y="2"/>
                </a:cxn>
                <a:cxn ang="0">
                  <a:pos x="13" y="3"/>
                </a:cxn>
                <a:cxn ang="0">
                  <a:pos x="12" y="5"/>
                </a:cxn>
                <a:cxn ang="0">
                  <a:pos x="11" y="5"/>
                </a:cxn>
                <a:cxn ang="0">
                  <a:pos x="9" y="6"/>
                </a:cxn>
                <a:cxn ang="0">
                  <a:pos x="8" y="7"/>
                </a:cxn>
                <a:cxn ang="0">
                  <a:pos x="7" y="7"/>
                </a:cxn>
                <a:cxn ang="0">
                  <a:pos x="5" y="7"/>
                </a:cxn>
                <a:cxn ang="0">
                  <a:pos x="5" y="7"/>
                </a:cxn>
                <a:cxn ang="0">
                  <a:pos x="4" y="7"/>
                </a:cxn>
                <a:cxn ang="0">
                  <a:pos x="3" y="6"/>
                </a:cxn>
                <a:cxn ang="0">
                  <a:pos x="2" y="5"/>
                </a:cxn>
                <a:cxn ang="0">
                  <a:pos x="1" y="5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0" y="3"/>
                </a:cxn>
                <a:cxn ang="0">
                  <a:pos x="0" y="3"/>
                </a:cxn>
              </a:cxnLst>
              <a:rect l="0" t="0" r="r" b="b"/>
              <a:pathLst>
                <a:path w="14" h="7">
                  <a:moveTo>
                    <a:pt x="0" y="3"/>
                  </a:move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5" y="3"/>
                  </a:lnTo>
                  <a:lnTo>
                    <a:pt x="7" y="3"/>
                  </a:lnTo>
                  <a:lnTo>
                    <a:pt x="9" y="2"/>
                  </a:lnTo>
                  <a:lnTo>
                    <a:pt x="10" y="1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14" y="0"/>
                  </a:lnTo>
                  <a:lnTo>
                    <a:pt x="14" y="1"/>
                  </a:lnTo>
                  <a:lnTo>
                    <a:pt x="14" y="1"/>
                  </a:lnTo>
                  <a:lnTo>
                    <a:pt x="14" y="2"/>
                  </a:lnTo>
                  <a:lnTo>
                    <a:pt x="13" y="3"/>
                  </a:lnTo>
                  <a:lnTo>
                    <a:pt x="12" y="5"/>
                  </a:lnTo>
                  <a:lnTo>
                    <a:pt x="11" y="5"/>
                  </a:lnTo>
                  <a:lnTo>
                    <a:pt x="9" y="6"/>
                  </a:lnTo>
                  <a:lnTo>
                    <a:pt x="8" y="7"/>
                  </a:lnTo>
                  <a:lnTo>
                    <a:pt x="7" y="7"/>
                  </a:lnTo>
                  <a:lnTo>
                    <a:pt x="5" y="7"/>
                  </a:lnTo>
                  <a:lnTo>
                    <a:pt x="5" y="7"/>
                  </a:lnTo>
                  <a:lnTo>
                    <a:pt x="4" y="7"/>
                  </a:lnTo>
                  <a:lnTo>
                    <a:pt x="3" y="6"/>
                  </a:lnTo>
                  <a:lnTo>
                    <a:pt x="2" y="5"/>
                  </a:lnTo>
                  <a:lnTo>
                    <a:pt x="1" y="5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3"/>
                  </a:lnTo>
                  <a:lnTo>
                    <a:pt x="0" y="3"/>
                  </a:lnTo>
                </a:path>
              </a:pathLst>
            </a:custGeom>
            <a:noFill/>
            <a:ln w="0">
              <a:solidFill>
                <a:srgbClr val="93422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51" name="Freeform 47"/>
            <p:cNvSpPr>
              <a:spLocks/>
            </p:cNvSpPr>
            <p:nvPr/>
          </p:nvSpPr>
          <p:spPr bwMode="gray">
            <a:xfrm>
              <a:off x="3654" y="2388"/>
              <a:ext cx="127" cy="71"/>
            </a:xfrm>
            <a:custGeom>
              <a:avLst/>
              <a:gdLst/>
              <a:ahLst/>
              <a:cxnLst>
                <a:cxn ang="0">
                  <a:pos x="2" y="5"/>
                </a:cxn>
                <a:cxn ang="0">
                  <a:pos x="2" y="5"/>
                </a:cxn>
                <a:cxn ang="0">
                  <a:pos x="3" y="5"/>
                </a:cxn>
                <a:cxn ang="0">
                  <a:pos x="5" y="6"/>
                </a:cxn>
                <a:cxn ang="0">
                  <a:pos x="8" y="6"/>
                </a:cxn>
                <a:cxn ang="0">
                  <a:pos x="10" y="6"/>
                </a:cxn>
                <a:cxn ang="0">
                  <a:pos x="11" y="5"/>
                </a:cxn>
                <a:cxn ang="0">
                  <a:pos x="13" y="5"/>
                </a:cxn>
                <a:cxn ang="0">
                  <a:pos x="14" y="4"/>
                </a:cxn>
                <a:cxn ang="0">
                  <a:pos x="16" y="3"/>
                </a:cxn>
                <a:cxn ang="0">
                  <a:pos x="18" y="2"/>
                </a:cxn>
                <a:cxn ang="0">
                  <a:pos x="19" y="1"/>
                </a:cxn>
                <a:cxn ang="0">
                  <a:pos x="19" y="1"/>
                </a:cxn>
                <a:cxn ang="0">
                  <a:pos x="20" y="0"/>
                </a:cxn>
                <a:cxn ang="0">
                  <a:pos x="20" y="0"/>
                </a:cxn>
                <a:cxn ang="0">
                  <a:pos x="21" y="0"/>
                </a:cxn>
                <a:cxn ang="0">
                  <a:pos x="21" y="1"/>
                </a:cxn>
                <a:cxn ang="0">
                  <a:pos x="21" y="1"/>
                </a:cxn>
                <a:cxn ang="0">
                  <a:pos x="21" y="2"/>
                </a:cxn>
                <a:cxn ang="0">
                  <a:pos x="21" y="3"/>
                </a:cxn>
                <a:cxn ang="0">
                  <a:pos x="21" y="3"/>
                </a:cxn>
                <a:cxn ang="0">
                  <a:pos x="20" y="4"/>
                </a:cxn>
                <a:cxn ang="0">
                  <a:pos x="20" y="5"/>
                </a:cxn>
                <a:cxn ang="0">
                  <a:pos x="20" y="6"/>
                </a:cxn>
                <a:cxn ang="0">
                  <a:pos x="20" y="6"/>
                </a:cxn>
                <a:cxn ang="0">
                  <a:pos x="19" y="7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7" y="9"/>
                </a:cxn>
                <a:cxn ang="0">
                  <a:pos x="17" y="9"/>
                </a:cxn>
                <a:cxn ang="0">
                  <a:pos x="16" y="10"/>
                </a:cxn>
                <a:cxn ang="0">
                  <a:pos x="15" y="10"/>
                </a:cxn>
                <a:cxn ang="0">
                  <a:pos x="14" y="11"/>
                </a:cxn>
                <a:cxn ang="0">
                  <a:pos x="14" y="11"/>
                </a:cxn>
                <a:cxn ang="0">
                  <a:pos x="13" y="11"/>
                </a:cxn>
                <a:cxn ang="0">
                  <a:pos x="12" y="12"/>
                </a:cxn>
                <a:cxn ang="0">
                  <a:pos x="11" y="12"/>
                </a:cxn>
                <a:cxn ang="0">
                  <a:pos x="10" y="12"/>
                </a:cxn>
                <a:cxn ang="0">
                  <a:pos x="10" y="12"/>
                </a:cxn>
                <a:cxn ang="0">
                  <a:pos x="9" y="12"/>
                </a:cxn>
                <a:cxn ang="0">
                  <a:pos x="8" y="11"/>
                </a:cxn>
                <a:cxn ang="0">
                  <a:pos x="7" y="11"/>
                </a:cxn>
                <a:cxn ang="0">
                  <a:pos x="6" y="11"/>
                </a:cxn>
                <a:cxn ang="0">
                  <a:pos x="6" y="11"/>
                </a:cxn>
                <a:cxn ang="0">
                  <a:pos x="5" y="10"/>
                </a:cxn>
                <a:cxn ang="0">
                  <a:pos x="4" y="10"/>
                </a:cxn>
                <a:cxn ang="0">
                  <a:pos x="4" y="9"/>
                </a:cxn>
                <a:cxn ang="0">
                  <a:pos x="3" y="9"/>
                </a:cxn>
                <a:cxn ang="0">
                  <a:pos x="2" y="8"/>
                </a:cxn>
                <a:cxn ang="0">
                  <a:pos x="2" y="8"/>
                </a:cxn>
                <a:cxn ang="0">
                  <a:pos x="1" y="7"/>
                </a:cxn>
                <a:cxn ang="0">
                  <a:pos x="1" y="7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1" y="5"/>
                </a:cxn>
                <a:cxn ang="0">
                  <a:pos x="2" y="5"/>
                </a:cxn>
              </a:cxnLst>
              <a:rect l="0" t="0" r="r" b="b"/>
              <a:pathLst>
                <a:path w="21" h="12">
                  <a:moveTo>
                    <a:pt x="2" y="5"/>
                  </a:moveTo>
                  <a:lnTo>
                    <a:pt x="2" y="5"/>
                  </a:lnTo>
                  <a:lnTo>
                    <a:pt x="3" y="5"/>
                  </a:lnTo>
                  <a:lnTo>
                    <a:pt x="5" y="6"/>
                  </a:lnTo>
                  <a:lnTo>
                    <a:pt x="8" y="6"/>
                  </a:lnTo>
                  <a:lnTo>
                    <a:pt x="10" y="6"/>
                  </a:lnTo>
                  <a:lnTo>
                    <a:pt x="11" y="5"/>
                  </a:lnTo>
                  <a:lnTo>
                    <a:pt x="13" y="5"/>
                  </a:lnTo>
                  <a:lnTo>
                    <a:pt x="14" y="4"/>
                  </a:lnTo>
                  <a:lnTo>
                    <a:pt x="16" y="3"/>
                  </a:lnTo>
                  <a:lnTo>
                    <a:pt x="18" y="2"/>
                  </a:lnTo>
                  <a:lnTo>
                    <a:pt x="19" y="1"/>
                  </a:lnTo>
                  <a:lnTo>
                    <a:pt x="19" y="1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1" y="0"/>
                  </a:lnTo>
                  <a:lnTo>
                    <a:pt x="21" y="1"/>
                  </a:lnTo>
                  <a:lnTo>
                    <a:pt x="21" y="1"/>
                  </a:lnTo>
                  <a:lnTo>
                    <a:pt x="21" y="2"/>
                  </a:lnTo>
                  <a:lnTo>
                    <a:pt x="21" y="3"/>
                  </a:lnTo>
                  <a:lnTo>
                    <a:pt x="21" y="3"/>
                  </a:lnTo>
                  <a:lnTo>
                    <a:pt x="20" y="4"/>
                  </a:lnTo>
                  <a:lnTo>
                    <a:pt x="20" y="5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19" y="7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7" y="9"/>
                  </a:lnTo>
                  <a:lnTo>
                    <a:pt x="17" y="9"/>
                  </a:lnTo>
                  <a:lnTo>
                    <a:pt x="16" y="10"/>
                  </a:lnTo>
                  <a:lnTo>
                    <a:pt x="15" y="10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3" y="11"/>
                  </a:lnTo>
                  <a:lnTo>
                    <a:pt x="12" y="12"/>
                  </a:lnTo>
                  <a:lnTo>
                    <a:pt x="11" y="12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9" y="12"/>
                  </a:lnTo>
                  <a:lnTo>
                    <a:pt x="8" y="11"/>
                  </a:lnTo>
                  <a:lnTo>
                    <a:pt x="7" y="11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5" y="10"/>
                  </a:lnTo>
                  <a:lnTo>
                    <a:pt x="4" y="10"/>
                  </a:lnTo>
                  <a:lnTo>
                    <a:pt x="4" y="9"/>
                  </a:lnTo>
                  <a:lnTo>
                    <a:pt x="3" y="9"/>
                  </a:lnTo>
                  <a:lnTo>
                    <a:pt x="2" y="8"/>
                  </a:lnTo>
                  <a:lnTo>
                    <a:pt x="2" y="8"/>
                  </a:lnTo>
                  <a:lnTo>
                    <a:pt x="1" y="7"/>
                  </a:lnTo>
                  <a:lnTo>
                    <a:pt x="1" y="7"/>
                  </a:lnTo>
                  <a:lnTo>
                    <a:pt x="0" y="6"/>
                  </a:lnTo>
                  <a:lnTo>
                    <a:pt x="0" y="5"/>
                  </a:lnTo>
                  <a:lnTo>
                    <a:pt x="1" y="5"/>
                  </a:lnTo>
                  <a:lnTo>
                    <a:pt x="2" y="5"/>
                  </a:lnTo>
                </a:path>
              </a:pathLst>
            </a:custGeom>
            <a:solidFill>
              <a:srgbClr val="93422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52" name="Freeform 48"/>
            <p:cNvSpPr>
              <a:spLocks/>
            </p:cNvSpPr>
            <p:nvPr/>
          </p:nvSpPr>
          <p:spPr bwMode="gray">
            <a:xfrm>
              <a:off x="3654" y="2388"/>
              <a:ext cx="127" cy="71"/>
            </a:xfrm>
            <a:custGeom>
              <a:avLst/>
              <a:gdLst/>
              <a:ahLst/>
              <a:cxnLst>
                <a:cxn ang="0">
                  <a:pos x="2" y="5"/>
                </a:cxn>
                <a:cxn ang="0">
                  <a:pos x="2" y="5"/>
                </a:cxn>
                <a:cxn ang="0">
                  <a:pos x="3" y="5"/>
                </a:cxn>
                <a:cxn ang="0">
                  <a:pos x="5" y="6"/>
                </a:cxn>
                <a:cxn ang="0">
                  <a:pos x="8" y="6"/>
                </a:cxn>
                <a:cxn ang="0">
                  <a:pos x="10" y="6"/>
                </a:cxn>
                <a:cxn ang="0">
                  <a:pos x="11" y="5"/>
                </a:cxn>
                <a:cxn ang="0">
                  <a:pos x="13" y="5"/>
                </a:cxn>
                <a:cxn ang="0">
                  <a:pos x="14" y="4"/>
                </a:cxn>
                <a:cxn ang="0">
                  <a:pos x="16" y="3"/>
                </a:cxn>
                <a:cxn ang="0">
                  <a:pos x="18" y="2"/>
                </a:cxn>
                <a:cxn ang="0">
                  <a:pos x="19" y="1"/>
                </a:cxn>
                <a:cxn ang="0">
                  <a:pos x="19" y="1"/>
                </a:cxn>
                <a:cxn ang="0">
                  <a:pos x="20" y="0"/>
                </a:cxn>
                <a:cxn ang="0">
                  <a:pos x="20" y="0"/>
                </a:cxn>
                <a:cxn ang="0">
                  <a:pos x="21" y="0"/>
                </a:cxn>
                <a:cxn ang="0">
                  <a:pos x="21" y="1"/>
                </a:cxn>
                <a:cxn ang="0">
                  <a:pos x="21" y="1"/>
                </a:cxn>
                <a:cxn ang="0">
                  <a:pos x="21" y="2"/>
                </a:cxn>
                <a:cxn ang="0">
                  <a:pos x="21" y="3"/>
                </a:cxn>
                <a:cxn ang="0">
                  <a:pos x="21" y="3"/>
                </a:cxn>
                <a:cxn ang="0">
                  <a:pos x="20" y="4"/>
                </a:cxn>
                <a:cxn ang="0">
                  <a:pos x="20" y="5"/>
                </a:cxn>
                <a:cxn ang="0">
                  <a:pos x="20" y="6"/>
                </a:cxn>
                <a:cxn ang="0">
                  <a:pos x="20" y="6"/>
                </a:cxn>
                <a:cxn ang="0">
                  <a:pos x="19" y="7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7" y="9"/>
                </a:cxn>
                <a:cxn ang="0">
                  <a:pos x="17" y="9"/>
                </a:cxn>
                <a:cxn ang="0">
                  <a:pos x="16" y="10"/>
                </a:cxn>
                <a:cxn ang="0">
                  <a:pos x="15" y="10"/>
                </a:cxn>
                <a:cxn ang="0">
                  <a:pos x="14" y="11"/>
                </a:cxn>
                <a:cxn ang="0">
                  <a:pos x="14" y="11"/>
                </a:cxn>
                <a:cxn ang="0">
                  <a:pos x="13" y="11"/>
                </a:cxn>
                <a:cxn ang="0">
                  <a:pos x="12" y="12"/>
                </a:cxn>
                <a:cxn ang="0">
                  <a:pos x="11" y="12"/>
                </a:cxn>
                <a:cxn ang="0">
                  <a:pos x="10" y="12"/>
                </a:cxn>
                <a:cxn ang="0">
                  <a:pos x="10" y="12"/>
                </a:cxn>
                <a:cxn ang="0">
                  <a:pos x="9" y="12"/>
                </a:cxn>
                <a:cxn ang="0">
                  <a:pos x="8" y="11"/>
                </a:cxn>
                <a:cxn ang="0">
                  <a:pos x="7" y="11"/>
                </a:cxn>
                <a:cxn ang="0">
                  <a:pos x="6" y="11"/>
                </a:cxn>
                <a:cxn ang="0">
                  <a:pos x="6" y="11"/>
                </a:cxn>
                <a:cxn ang="0">
                  <a:pos x="5" y="10"/>
                </a:cxn>
                <a:cxn ang="0">
                  <a:pos x="4" y="10"/>
                </a:cxn>
                <a:cxn ang="0">
                  <a:pos x="4" y="9"/>
                </a:cxn>
                <a:cxn ang="0">
                  <a:pos x="3" y="9"/>
                </a:cxn>
                <a:cxn ang="0">
                  <a:pos x="2" y="8"/>
                </a:cxn>
                <a:cxn ang="0">
                  <a:pos x="2" y="8"/>
                </a:cxn>
                <a:cxn ang="0">
                  <a:pos x="1" y="7"/>
                </a:cxn>
                <a:cxn ang="0">
                  <a:pos x="1" y="7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1" y="5"/>
                </a:cxn>
                <a:cxn ang="0">
                  <a:pos x="2" y="5"/>
                </a:cxn>
              </a:cxnLst>
              <a:rect l="0" t="0" r="r" b="b"/>
              <a:pathLst>
                <a:path w="21" h="12">
                  <a:moveTo>
                    <a:pt x="2" y="5"/>
                  </a:moveTo>
                  <a:lnTo>
                    <a:pt x="2" y="5"/>
                  </a:lnTo>
                  <a:lnTo>
                    <a:pt x="3" y="5"/>
                  </a:lnTo>
                  <a:lnTo>
                    <a:pt x="5" y="6"/>
                  </a:lnTo>
                  <a:lnTo>
                    <a:pt x="8" y="6"/>
                  </a:lnTo>
                  <a:lnTo>
                    <a:pt x="10" y="6"/>
                  </a:lnTo>
                  <a:lnTo>
                    <a:pt x="11" y="5"/>
                  </a:lnTo>
                  <a:lnTo>
                    <a:pt x="13" y="5"/>
                  </a:lnTo>
                  <a:lnTo>
                    <a:pt x="14" y="4"/>
                  </a:lnTo>
                  <a:lnTo>
                    <a:pt x="16" y="3"/>
                  </a:lnTo>
                  <a:lnTo>
                    <a:pt x="18" y="2"/>
                  </a:lnTo>
                  <a:lnTo>
                    <a:pt x="19" y="1"/>
                  </a:lnTo>
                  <a:lnTo>
                    <a:pt x="19" y="1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1" y="0"/>
                  </a:lnTo>
                  <a:lnTo>
                    <a:pt x="21" y="1"/>
                  </a:lnTo>
                  <a:lnTo>
                    <a:pt x="21" y="1"/>
                  </a:lnTo>
                  <a:lnTo>
                    <a:pt x="21" y="2"/>
                  </a:lnTo>
                  <a:lnTo>
                    <a:pt x="21" y="3"/>
                  </a:lnTo>
                  <a:lnTo>
                    <a:pt x="21" y="3"/>
                  </a:lnTo>
                  <a:lnTo>
                    <a:pt x="20" y="4"/>
                  </a:lnTo>
                  <a:lnTo>
                    <a:pt x="20" y="5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19" y="7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7" y="9"/>
                  </a:lnTo>
                  <a:lnTo>
                    <a:pt x="17" y="9"/>
                  </a:lnTo>
                  <a:lnTo>
                    <a:pt x="16" y="10"/>
                  </a:lnTo>
                  <a:lnTo>
                    <a:pt x="15" y="10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3" y="11"/>
                  </a:lnTo>
                  <a:lnTo>
                    <a:pt x="12" y="12"/>
                  </a:lnTo>
                  <a:lnTo>
                    <a:pt x="11" y="12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9" y="12"/>
                  </a:lnTo>
                  <a:lnTo>
                    <a:pt x="8" y="11"/>
                  </a:lnTo>
                  <a:lnTo>
                    <a:pt x="7" y="11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5" y="10"/>
                  </a:lnTo>
                  <a:lnTo>
                    <a:pt x="4" y="10"/>
                  </a:lnTo>
                  <a:lnTo>
                    <a:pt x="4" y="9"/>
                  </a:lnTo>
                  <a:lnTo>
                    <a:pt x="3" y="9"/>
                  </a:lnTo>
                  <a:lnTo>
                    <a:pt x="2" y="8"/>
                  </a:lnTo>
                  <a:lnTo>
                    <a:pt x="2" y="8"/>
                  </a:lnTo>
                  <a:lnTo>
                    <a:pt x="1" y="7"/>
                  </a:lnTo>
                  <a:lnTo>
                    <a:pt x="1" y="7"/>
                  </a:lnTo>
                  <a:lnTo>
                    <a:pt x="0" y="6"/>
                  </a:lnTo>
                  <a:lnTo>
                    <a:pt x="0" y="5"/>
                  </a:lnTo>
                  <a:lnTo>
                    <a:pt x="1" y="5"/>
                  </a:lnTo>
                  <a:lnTo>
                    <a:pt x="2" y="5"/>
                  </a:lnTo>
                </a:path>
              </a:pathLst>
            </a:custGeom>
            <a:noFill/>
            <a:ln w="0">
              <a:solidFill>
                <a:srgbClr val="93422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53" name="Freeform 49"/>
            <p:cNvSpPr>
              <a:spLocks/>
            </p:cNvSpPr>
            <p:nvPr/>
          </p:nvSpPr>
          <p:spPr bwMode="gray">
            <a:xfrm>
              <a:off x="3708" y="2555"/>
              <a:ext cx="50" cy="79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2" y="3"/>
                </a:cxn>
                <a:cxn ang="0">
                  <a:pos x="1" y="5"/>
                </a:cxn>
                <a:cxn ang="0">
                  <a:pos x="1" y="7"/>
                </a:cxn>
                <a:cxn ang="0">
                  <a:pos x="0" y="9"/>
                </a:cxn>
                <a:cxn ang="0">
                  <a:pos x="1" y="11"/>
                </a:cxn>
                <a:cxn ang="0">
                  <a:pos x="1" y="11"/>
                </a:cxn>
                <a:cxn ang="0">
                  <a:pos x="1" y="12"/>
                </a:cxn>
                <a:cxn ang="0">
                  <a:pos x="2" y="13"/>
                </a:cxn>
                <a:cxn ang="0">
                  <a:pos x="4" y="13"/>
                </a:cxn>
                <a:cxn ang="0">
                  <a:pos x="5" y="13"/>
                </a:cxn>
                <a:cxn ang="0">
                  <a:pos x="7" y="12"/>
                </a:cxn>
                <a:cxn ang="0">
                  <a:pos x="8" y="10"/>
                </a:cxn>
                <a:cxn ang="0">
                  <a:pos x="8" y="9"/>
                </a:cxn>
                <a:cxn ang="0">
                  <a:pos x="8" y="8"/>
                </a:cxn>
                <a:cxn ang="0">
                  <a:pos x="7" y="7"/>
                </a:cxn>
                <a:cxn ang="0">
                  <a:pos x="7" y="5"/>
                </a:cxn>
                <a:cxn ang="0">
                  <a:pos x="5" y="4"/>
                </a:cxn>
                <a:cxn ang="0">
                  <a:pos x="3" y="1"/>
                </a:cxn>
                <a:cxn ang="0">
                  <a:pos x="2" y="0"/>
                </a:cxn>
              </a:cxnLst>
              <a:rect l="0" t="0" r="r" b="b"/>
              <a:pathLst>
                <a:path w="8" h="13">
                  <a:moveTo>
                    <a:pt x="2" y="0"/>
                  </a:moveTo>
                  <a:lnTo>
                    <a:pt x="2" y="3"/>
                  </a:lnTo>
                  <a:lnTo>
                    <a:pt x="1" y="5"/>
                  </a:lnTo>
                  <a:lnTo>
                    <a:pt x="1" y="7"/>
                  </a:lnTo>
                  <a:lnTo>
                    <a:pt x="0" y="9"/>
                  </a:lnTo>
                  <a:lnTo>
                    <a:pt x="1" y="11"/>
                  </a:lnTo>
                  <a:lnTo>
                    <a:pt x="1" y="11"/>
                  </a:lnTo>
                  <a:lnTo>
                    <a:pt x="1" y="12"/>
                  </a:lnTo>
                  <a:lnTo>
                    <a:pt x="2" y="13"/>
                  </a:lnTo>
                  <a:lnTo>
                    <a:pt x="4" y="13"/>
                  </a:lnTo>
                  <a:lnTo>
                    <a:pt x="5" y="13"/>
                  </a:lnTo>
                  <a:lnTo>
                    <a:pt x="7" y="12"/>
                  </a:lnTo>
                  <a:lnTo>
                    <a:pt x="8" y="10"/>
                  </a:lnTo>
                  <a:lnTo>
                    <a:pt x="8" y="9"/>
                  </a:lnTo>
                  <a:lnTo>
                    <a:pt x="8" y="8"/>
                  </a:lnTo>
                  <a:lnTo>
                    <a:pt x="7" y="7"/>
                  </a:lnTo>
                  <a:lnTo>
                    <a:pt x="7" y="5"/>
                  </a:lnTo>
                  <a:lnTo>
                    <a:pt x="5" y="4"/>
                  </a:lnTo>
                  <a:lnTo>
                    <a:pt x="3" y="1"/>
                  </a:lnTo>
                  <a:lnTo>
                    <a:pt x="2" y="0"/>
                  </a:ln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54" name="Freeform 50"/>
            <p:cNvSpPr>
              <a:spLocks/>
            </p:cNvSpPr>
            <p:nvPr/>
          </p:nvSpPr>
          <p:spPr bwMode="gray">
            <a:xfrm>
              <a:off x="3708" y="2555"/>
              <a:ext cx="50" cy="79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2" y="3"/>
                </a:cxn>
                <a:cxn ang="0">
                  <a:pos x="1" y="5"/>
                </a:cxn>
                <a:cxn ang="0">
                  <a:pos x="1" y="7"/>
                </a:cxn>
                <a:cxn ang="0">
                  <a:pos x="0" y="9"/>
                </a:cxn>
                <a:cxn ang="0">
                  <a:pos x="1" y="11"/>
                </a:cxn>
                <a:cxn ang="0">
                  <a:pos x="1" y="11"/>
                </a:cxn>
                <a:cxn ang="0">
                  <a:pos x="1" y="12"/>
                </a:cxn>
                <a:cxn ang="0">
                  <a:pos x="2" y="13"/>
                </a:cxn>
                <a:cxn ang="0">
                  <a:pos x="4" y="13"/>
                </a:cxn>
                <a:cxn ang="0">
                  <a:pos x="5" y="13"/>
                </a:cxn>
                <a:cxn ang="0">
                  <a:pos x="7" y="12"/>
                </a:cxn>
                <a:cxn ang="0">
                  <a:pos x="8" y="10"/>
                </a:cxn>
                <a:cxn ang="0">
                  <a:pos x="8" y="9"/>
                </a:cxn>
                <a:cxn ang="0">
                  <a:pos x="8" y="8"/>
                </a:cxn>
                <a:cxn ang="0">
                  <a:pos x="7" y="7"/>
                </a:cxn>
                <a:cxn ang="0">
                  <a:pos x="7" y="5"/>
                </a:cxn>
                <a:cxn ang="0">
                  <a:pos x="5" y="4"/>
                </a:cxn>
                <a:cxn ang="0">
                  <a:pos x="3" y="1"/>
                </a:cxn>
                <a:cxn ang="0">
                  <a:pos x="2" y="0"/>
                </a:cxn>
              </a:cxnLst>
              <a:rect l="0" t="0" r="r" b="b"/>
              <a:pathLst>
                <a:path w="8" h="13">
                  <a:moveTo>
                    <a:pt x="2" y="0"/>
                  </a:moveTo>
                  <a:lnTo>
                    <a:pt x="2" y="3"/>
                  </a:lnTo>
                  <a:lnTo>
                    <a:pt x="1" y="5"/>
                  </a:lnTo>
                  <a:lnTo>
                    <a:pt x="1" y="7"/>
                  </a:lnTo>
                  <a:lnTo>
                    <a:pt x="0" y="9"/>
                  </a:lnTo>
                  <a:lnTo>
                    <a:pt x="1" y="11"/>
                  </a:lnTo>
                  <a:lnTo>
                    <a:pt x="1" y="11"/>
                  </a:lnTo>
                  <a:lnTo>
                    <a:pt x="1" y="12"/>
                  </a:lnTo>
                  <a:lnTo>
                    <a:pt x="2" y="13"/>
                  </a:lnTo>
                  <a:lnTo>
                    <a:pt x="4" y="13"/>
                  </a:lnTo>
                  <a:lnTo>
                    <a:pt x="5" y="13"/>
                  </a:lnTo>
                  <a:lnTo>
                    <a:pt x="7" y="12"/>
                  </a:lnTo>
                  <a:lnTo>
                    <a:pt x="8" y="10"/>
                  </a:lnTo>
                  <a:lnTo>
                    <a:pt x="8" y="9"/>
                  </a:lnTo>
                  <a:lnTo>
                    <a:pt x="8" y="8"/>
                  </a:lnTo>
                  <a:lnTo>
                    <a:pt x="7" y="7"/>
                  </a:lnTo>
                  <a:lnTo>
                    <a:pt x="7" y="5"/>
                  </a:lnTo>
                  <a:lnTo>
                    <a:pt x="5" y="4"/>
                  </a:lnTo>
                  <a:lnTo>
                    <a:pt x="3" y="1"/>
                  </a:lnTo>
                  <a:lnTo>
                    <a:pt x="2" y="0"/>
                  </a:lnTo>
                </a:path>
              </a:pathLst>
            </a:custGeom>
            <a:noFill/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55" name="Freeform 51"/>
            <p:cNvSpPr>
              <a:spLocks/>
            </p:cNvSpPr>
            <p:nvPr/>
          </p:nvSpPr>
          <p:spPr bwMode="gray">
            <a:xfrm>
              <a:off x="3372" y="2747"/>
              <a:ext cx="144" cy="247"/>
            </a:xfrm>
            <a:custGeom>
              <a:avLst/>
              <a:gdLst/>
              <a:ahLst/>
              <a:cxnLst>
                <a:cxn ang="0">
                  <a:pos x="23" y="35"/>
                </a:cxn>
                <a:cxn ang="0">
                  <a:pos x="24" y="36"/>
                </a:cxn>
                <a:cxn ang="0">
                  <a:pos x="18" y="26"/>
                </a:cxn>
                <a:cxn ang="0">
                  <a:pos x="10" y="13"/>
                </a:cxn>
                <a:cxn ang="0">
                  <a:pos x="7" y="5"/>
                </a:cxn>
                <a:cxn ang="0">
                  <a:pos x="5" y="1"/>
                </a:cxn>
                <a:cxn ang="0">
                  <a:pos x="5" y="1"/>
                </a:cxn>
                <a:cxn ang="0">
                  <a:pos x="4" y="1"/>
                </a:cxn>
                <a:cxn ang="0">
                  <a:pos x="3" y="0"/>
                </a:cxn>
                <a:cxn ang="0">
                  <a:pos x="0" y="1"/>
                </a:cxn>
                <a:cxn ang="0">
                  <a:pos x="2" y="8"/>
                </a:cxn>
                <a:cxn ang="0">
                  <a:pos x="3" y="16"/>
                </a:cxn>
                <a:cxn ang="0">
                  <a:pos x="10" y="26"/>
                </a:cxn>
                <a:cxn ang="0">
                  <a:pos x="12" y="31"/>
                </a:cxn>
                <a:cxn ang="0">
                  <a:pos x="13" y="35"/>
                </a:cxn>
                <a:cxn ang="0">
                  <a:pos x="18" y="41"/>
                </a:cxn>
                <a:cxn ang="0">
                  <a:pos x="21" y="40"/>
                </a:cxn>
              </a:cxnLst>
              <a:rect l="0" t="0" r="r" b="b"/>
              <a:pathLst>
                <a:path w="24" h="41">
                  <a:moveTo>
                    <a:pt x="23" y="35"/>
                  </a:moveTo>
                  <a:lnTo>
                    <a:pt x="24" y="36"/>
                  </a:lnTo>
                  <a:lnTo>
                    <a:pt x="18" y="26"/>
                  </a:lnTo>
                  <a:lnTo>
                    <a:pt x="10" y="13"/>
                  </a:lnTo>
                  <a:lnTo>
                    <a:pt x="7" y="5"/>
                  </a:lnTo>
                  <a:lnTo>
                    <a:pt x="5" y="1"/>
                  </a:lnTo>
                  <a:lnTo>
                    <a:pt x="5" y="1"/>
                  </a:lnTo>
                  <a:lnTo>
                    <a:pt x="4" y="1"/>
                  </a:lnTo>
                  <a:lnTo>
                    <a:pt x="3" y="0"/>
                  </a:lnTo>
                  <a:lnTo>
                    <a:pt x="0" y="1"/>
                  </a:lnTo>
                  <a:lnTo>
                    <a:pt x="2" y="8"/>
                  </a:lnTo>
                  <a:lnTo>
                    <a:pt x="3" y="16"/>
                  </a:lnTo>
                  <a:lnTo>
                    <a:pt x="10" y="26"/>
                  </a:lnTo>
                  <a:lnTo>
                    <a:pt x="12" y="31"/>
                  </a:lnTo>
                  <a:lnTo>
                    <a:pt x="13" y="35"/>
                  </a:lnTo>
                  <a:lnTo>
                    <a:pt x="18" y="41"/>
                  </a:lnTo>
                  <a:lnTo>
                    <a:pt x="21" y="40"/>
                  </a:lnTo>
                </a:path>
              </a:pathLst>
            </a:custGeom>
            <a:noFill/>
            <a:ln w="0">
              <a:solidFill>
                <a:srgbClr val="8E6034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56" name="Freeform 52"/>
            <p:cNvSpPr>
              <a:spLocks/>
            </p:cNvSpPr>
            <p:nvPr/>
          </p:nvSpPr>
          <p:spPr bwMode="gray">
            <a:xfrm>
              <a:off x="3499" y="2916"/>
              <a:ext cx="294" cy="108"/>
            </a:xfrm>
            <a:custGeom>
              <a:avLst/>
              <a:gdLst/>
              <a:ahLst/>
              <a:cxnLst>
                <a:cxn ang="0">
                  <a:pos x="13" y="12"/>
                </a:cxn>
                <a:cxn ang="0">
                  <a:pos x="9" y="13"/>
                </a:cxn>
                <a:cxn ang="0">
                  <a:pos x="3" y="16"/>
                </a:cxn>
                <a:cxn ang="0">
                  <a:pos x="0" y="12"/>
                </a:cxn>
                <a:cxn ang="0">
                  <a:pos x="4" y="4"/>
                </a:cxn>
                <a:cxn ang="0">
                  <a:pos x="20" y="0"/>
                </a:cxn>
                <a:cxn ang="0">
                  <a:pos x="31" y="1"/>
                </a:cxn>
                <a:cxn ang="0">
                  <a:pos x="43" y="8"/>
                </a:cxn>
                <a:cxn ang="0">
                  <a:pos x="49" y="13"/>
                </a:cxn>
                <a:cxn ang="0">
                  <a:pos x="47" y="16"/>
                </a:cxn>
                <a:cxn ang="0">
                  <a:pos x="44" y="18"/>
                </a:cxn>
                <a:cxn ang="0">
                  <a:pos x="42" y="18"/>
                </a:cxn>
                <a:cxn ang="0">
                  <a:pos x="35" y="16"/>
                </a:cxn>
                <a:cxn ang="0">
                  <a:pos x="13" y="12"/>
                </a:cxn>
              </a:cxnLst>
              <a:rect l="0" t="0" r="r" b="b"/>
              <a:pathLst>
                <a:path w="49" h="18">
                  <a:moveTo>
                    <a:pt x="13" y="12"/>
                  </a:moveTo>
                  <a:lnTo>
                    <a:pt x="9" y="13"/>
                  </a:lnTo>
                  <a:lnTo>
                    <a:pt x="3" y="16"/>
                  </a:lnTo>
                  <a:lnTo>
                    <a:pt x="0" y="12"/>
                  </a:lnTo>
                  <a:lnTo>
                    <a:pt x="4" y="4"/>
                  </a:lnTo>
                  <a:lnTo>
                    <a:pt x="20" y="0"/>
                  </a:lnTo>
                  <a:lnTo>
                    <a:pt x="31" y="1"/>
                  </a:lnTo>
                  <a:lnTo>
                    <a:pt x="43" y="8"/>
                  </a:lnTo>
                  <a:lnTo>
                    <a:pt x="49" y="13"/>
                  </a:lnTo>
                  <a:lnTo>
                    <a:pt x="47" y="16"/>
                  </a:lnTo>
                  <a:lnTo>
                    <a:pt x="44" y="18"/>
                  </a:lnTo>
                  <a:lnTo>
                    <a:pt x="42" y="18"/>
                  </a:lnTo>
                  <a:lnTo>
                    <a:pt x="35" y="16"/>
                  </a:lnTo>
                  <a:lnTo>
                    <a:pt x="13" y="12"/>
                  </a:lnTo>
                </a:path>
              </a:pathLst>
            </a:custGeom>
            <a:solidFill>
              <a:srgbClr val="F1C8B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57" name="Freeform 53"/>
            <p:cNvSpPr>
              <a:spLocks/>
            </p:cNvSpPr>
            <p:nvPr/>
          </p:nvSpPr>
          <p:spPr bwMode="gray">
            <a:xfrm>
              <a:off x="3499" y="2916"/>
              <a:ext cx="294" cy="108"/>
            </a:xfrm>
            <a:custGeom>
              <a:avLst/>
              <a:gdLst/>
              <a:ahLst/>
              <a:cxnLst>
                <a:cxn ang="0">
                  <a:pos x="13" y="12"/>
                </a:cxn>
                <a:cxn ang="0">
                  <a:pos x="9" y="13"/>
                </a:cxn>
                <a:cxn ang="0">
                  <a:pos x="3" y="16"/>
                </a:cxn>
                <a:cxn ang="0">
                  <a:pos x="0" y="12"/>
                </a:cxn>
                <a:cxn ang="0">
                  <a:pos x="4" y="4"/>
                </a:cxn>
                <a:cxn ang="0">
                  <a:pos x="20" y="0"/>
                </a:cxn>
                <a:cxn ang="0">
                  <a:pos x="31" y="1"/>
                </a:cxn>
                <a:cxn ang="0">
                  <a:pos x="43" y="8"/>
                </a:cxn>
                <a:cxn ang="0">
                  <a:pos x="49" y="13"/>
                </a:cxn>
                <a:cxn ang="0">
                  <a:pos x="47" y="16"/>
                </a:cxn>
                <a:cxn ang="0">
                  <a:pos x="44" y="18"/>
                </a:cxn>
                <a:cxn ang="0">
                  <a:pos x="42" y="18"/>
                </a:cxn>
                <a:cxn ang="0">
                  <a:pos x="35" y="16"/>
                </a:cxn>
                <a:cxn ang="0">
                  <a:pos x="13" y="12"/>
                </a:cxn>
              </a:cxnLst>
              <a:rect l="0" t="0" r="r" b="b"/>
              <a:pathLst>
                <a:path w="49" h="18">
                  <a:moveTo>
                    <a:pt x="13" y="12"/>
                  </a:moveTo>
                  <a:lnTo>
                    <a:pt x="9" y="13"/>
                  </a:lnTo>
                  <a:lnTo>
                    <a:pt x="3" y="16"/>
                  </a:lnTo>
                  <a:lnTo>
                    <a:pt x="0" y="12"/>
                  </a:lnTo>
                  <a:lnTo>
                    <a:pt x="4" y="4"/>
                  </a:lnTo>
                  <a:lnTo>
                    <a:pt x="20" y="0"/>
                  </a:lnTo>
                  <a:lnTo>
                    <a:pt x="31" y="1"/>
                  </a:lnTo>
                  <a:lnTo>
                    <a:pt x="43" y="8"/>
                  </a:lnTo>
                  <a:lnTo>
                    <a:pt x="49" y="13"/>
                  </a:lnTo>
                  <a:lnTo>
                    <a:pt x="47" y="16"/>
                  </a:lnTo>
                  <a:lnTo>
                    <a:pt x="44" y="18"/>
                  </a:lnTo>
                  <a:lnTo>
                    <a:pt x="42" y="18"/>
                  </a:lnTo>
                  <a:lnTo>
                    <a:pt x="35" y="16"/>
                  </a:lnTo>
                  <a:lnTo>
                    <a:pt x="13" y="12"/>
                  </a:lnTo>
                </a:path>
              </a:pathLst>
            </a:custGeom>
            <a:noFill/>
            <a:ln w="0">
              <a:solidFill>
                <a:srgbClr val="F1C8B2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58" name="Freeform 54"/>
            <p:cNvSpPr>
              <a:spLocks/>
            </p:cNvSpPr>
            <p:nvPr/>
          </p:nvSpPr>
          <p:spPr bwMode="gray">
            <a:xfrm>
              <a:off x="3499" y="2916"/>
              <a:ext cx="294" cy="108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4" y="4"/>
                </a:cxn>
                <a:cxn ang="0">
                  <a:pos x="20" y="0"/>
                </a:cxn>
                <a:cxn ang="0">
                  <a:pos x="31" y="1"/>
                </a:cxn>
                <a:cxn ang="0">
                  <a:pos x="43" y="8"/>
                </a:cxn>
                <a:cxn ang="0">
                  <a:pos x="49" y="13"/>
                </a:cxn>
                <a:cxn ang="0">
                  <a:pos x="48" y="16"/>
                </a:cxn>
                <a:cxn ang="0">
                  <a:pos x="44" y="18"/>
                </a:cxn>
                <a:cxn ang="0">
                  <a:pos x="42" y="18"/>
                </a:cxn>
                <a:cxn ang="0">
                  <a:pos x="35" y="16"/>
                </a:cxn>
              </a:cxnLst>
              <a:rect l="0" t="0" r="r" b="b"/>
              <a:pathLst>
                <a:path w="49" h="18">
                  <a:moveTo>
                    <a:pt x="0" y="12"/>
                  </a:moveTo>
                  <a:lnTo>
                    <a:pt x="4" y="4"/>
                  </a:lnTo>
                  <a:lnTo>
                    <a:pt x="20" y="0"/>
                  </a:lnTo>
                  <a:lnTo>
                    <a:pt x="31" y="1"/>
                  </a:lnTo>
                  <a:lnTo>
                    <a:pt x="43" y="8"/>
                  </a:lnTo>
                  <a:lnTo>
                    <a:pt x="49" y="13"/>
                  </a:lnTo>
                  <a:lnTo>
                    <a:pt x="48" y="16"/>
                  </a:lnTo>
                  <a:lnTo>
                    <a:pt x="44" y="18"/>
                  </a:lnTo>
                  <a:lnTo>
                    <a:pt x="42" y="18"/>
                  </a:lnTo>
                  <a:lnTo>
                    <a:pt x="35" y="16"/>
                  </a:lnTo>
                </a:path>
              </a:pathLst>
            </a:custGeom>
            <a:noFill/>
            <a:ln w="0">
              <a:solidFill>
                <a:srgbClr val="8E6034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59" name="Freeform 55"/>
            <p:cNvSpPr>
              <a:spLocks/>
            </p:cNvSpPr>
            <p:nvPr/>
          </p:nvSpPr>
          <p:spPr bwMode="gray">
            <a:xfrm>
              <a:off x="3727" y="2958"/>
              <a:ext cx="66" cy="60"/>
            </a:xfrm>
            <a:custGeom>
              <a:avLst/>
              <a:gdLst/>
              <a:ahLst/>
              <a:cxnLst>
                <a:cxn ang="0">
                  <a:pos x="10" y="9"/>
                </a:cxn>
                <a:cxn ang="0">
                  <a:pos x="11" y="6"/>
                </a:cxn>
                <a:cxn ang="0">
                  <a:pos x="4" y="1"/>
                </a:cxn>
                <a:cxn ang="0">
                  <a:pos x="2" y="0"/>
                </a:cxn>
                <a:cxn ang="0">
                  <a:pos x="1" y="0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8" y="10"/>
                </a:cxn>
                <a:cxn ang="0">
                  <a:pos x="10" y="9"/>
                </a:cxn>
              </a:cxnLst>
              <a:rect l="0" t="0" r="r" b="b"/>
              <a:pathLst>
                <a:path w="11" h="10">
                  <a:moveTo>
                    <a:pt x="10" y="9"/>
                  </a:moveTo>
                  <a:lnTo>
                    <a:pt x="11" y="6"/>
                  </a:lnTo>
                  <a:lnTo>
                    <a:pt x="4" y="1"/>
                  </a:lnTo>
                  <a:lnTo>
                    <a:pt x="2" y="0"/>
                  </a:lnTo>
                  <a:lnTo>
                    <a:pt x="1" y="0"/>
                  </a:lnTo>
                  <a:lnTo>
                    <a:pt x="0" y="3"/>
                  </a:lnTo>
                  <a:lnTo>
                    <a:pt x="0" y="5"/>
                  </a:lnTo>
                  <a:lnTo>
                    <a:pt x="8" y="10"/>
                  </a:lnTo>
                  <a:lnTo>
                    <a:pt x="10" y="9"/>
                  </a:lnTo>
                </a:path>
              </a:pathLst>
            </a:custGeom>
            <a:solidFill>
              <a:srgbClr val="FDC8B1"/>
            </a:solidFill>
            <a:ln w="0">
              <a:solidFill>
                <a:srgbClr val="FBC88D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60" name="Freeform 56"/>
            <p:cNvSpPr>
              <a:spLocks/>
            </p:cNvSpPr>
            <p:nvPr/>
          </p:nvSpPr>
          <p:spPr bwMode="gray">
            <a:xfrm>
              <a:off x="3727" y="2958"/>
              <a:ext cx="66" cy="60"/>
            </a:xfrm>
            <a:custGeom>
              <a:avLst/>
              <a:gdLst/>
              <a:ahLst/>
              <a:cxnLst>
                <a:cxn ang="0">
                  <a:pos x="10" y="9"/>
                </a:cxn>
                <a:cxn ang="0">
                  <a:pos x="11" y="6"/>
                </a:cxn>
                <a:cxn ang="0">
                  <a:pos x="4" y="1"/>
                </a:cxn>
                <a:cxn ang="0">
                  <a:pos x="2" y="0"/>
                </a:cxn>
                <a:cxn ang="0">
                  <a:pos x="1" y="0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8" y="10"/>
                </a:cxn>
                <a:cxn ang="0">
                  <a:pos x="10" y="9"/>
                </a:cxn>
              </a:cxnLst>
              <a:rect l="0" t="0" r="r" b="b"/>
              <a:pathLst>
                <a:path w="11" h="10">
                  <a:moveTo>
                    <a:pt x="10" y="9"/>
                  </a:moveTo>
                  <a:lnTo>
                    <a:pt x="11" y="6"/>
                  </a:lnTo>
                  <a:lnTo>
                    <a:pt x="4" y="1"/>
                  </a:lnTo>
                  <a:lnTo>
                    <a:pt x="2" y="0"/>
                  </a:lnTo>
                  <a:lnTo>
                    <a:pt x="1" y="0"/>
                  </a:lnTo>
                  <a:lnTo>
                    <a:pt x="0" y="3"/>
                  </a:lnTo>
                  <a:lnTo>
                    <a:pt x="0" y="5"/>
                  </a:lnTo>
                  <a:lnTo>
                    <a:pt x="8" y="10"/>
                  </a:lnTo>
                  <a:lnTo>
                    <a:pt x="10" y="9"/>
                  </a:lnTo>
                </a:path>
              </a:pathLst>
            </a:custGeom>
            <a:noFill/>
            <a:ln w="0">
              <a:solidFill>
                <a:srgbClr val="F99E7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61" name="Freeform 57"/>
            <p:cNvSpPr>
              <a:spLocks/>
            </p:cNvSpPr>
            <p:nvPr/>
          </p:nvSpPr>
          <p:spPr bwMode="gray">
            <a:xfrm>
              <a:off x="3487" y="2988"/>
              <a:ext cx="294" cy="153"/>
            </a:xfrm>
            <a:custGeom>
              <a:avLst/>
              <a:gdLst/>
              <a:ahLst/>
              <a:cxnLst>
                <a:cxn ang="0">
                  <a:pos x="2" y="25"/>
                </a:cxn>
                <a:cxn ang="0">
                  <a:pos x="0" y="22"/>
                </a:cxn>
                <a:cxn ang="0">
                  <a:pos x="1" y="10"/>
                </a:cxn>
                <a:cxn ang="0">
                  <a:pos x="4" y="6"/>
                </a:cxn>
                <a:cxn ang="0">
                  <a:pos x="6" y="2"/>
                </a:cxn>
                <a:cxn ang="0">
                  <a:pos x="11" y="1"/>
                </a:cxn>
                <a:cxn ang="0">
                  <a:pos x="20" y="0"/>
                </a:cxn>
                <a:cxn ang="0">
                  <a:pos x="26" y="0"/>
                </a:cxn>
                <a:cxn ang="0">
                  <a:pos x="33" y="1"/>
                </a:cxn>
                <a:cxn ang="0">
                  <a:pos x="39" y="5"/>
                </a:cxn>
                <a:cxn ang="0">
                  <a:pos x="49" y="14"/>
                </a:cxn>
                <a:cxn ang="0">
                  <a:pos x="49" y="17"/>
                </a:cxn>
                <a:cxn ang="0">
                  <a:pos x="48" y="18"/>
                </a:cxn>
                <a:cxn ang="0">
                  <a:pos x="46" y="19"/>
                </a:cxn>
                <a:cxn ang="0">
                  <a:pos x="44" y="18"/>
                </a:cxn>
                <a:cxn ang="0">
                  <a:pos x="37" y="14"/>
                </a:cxn>
                <a:cxn ang="0">
                  <a:pos x="28" y="12"/>
                </a:cxn>
                <a:cxn ang="0">
                  <a:pos x="17" y="12"/>
                </a:cxn>
                <a:cxn ang="0">
                  <a:pos x="13" y="12"/>
                </a:cxn>
                <a:cxn ang="0">
                  <a:pos x="16" y="12"/>
                </a:cxn>
                <a:cxn ang="0">
                  <a:pos x="16" y="18"/>
                </a:cxn>
                <a:cxn ang="0">
                  <a:pos x="16" y="24"/>
                </a:cxn>
                <a:cxn ang="0">
                  <a:pos x="16" y="24"/>
                </a:cxn>
                <a:cxn ang="0">
                  <a:pos x="2" y="25"/>
                </a:cxn>
              </a:cxnLst>
              <a:rect l="0" t="0" r="r" b="b"/>
              <a:pathLst>
                <a:path w="49" h="25">
                  <a:moveTo>
                    <a:pt x="2" y="25"/>
                  </a:moveTo>
                  <a:lnTo>
                    <a:pt x="0" y="22"/>
                  </a:lnTo>
                  <a:lnTo>
                    <a:pt x="1" y="10"/>
                  </a:lnTo>
                  <a:lnTo>
                    <a:pt x="4" y="6"/>
                  </a:lnTo>
                  <a:lnTo>
                    <a:pt x="6" y="2"/>
                  </a:lnTo>
                  <a:lnTo>
                    <a:pt x="11" y="1"/>
                  </a:lnTo>
                  <a:lnTo>
                    <a:pt x="20" y="0"/>
                  </a:lnTo>
                  <a:lnTo>
                    <a:pt x="26" y="0"/>
                  </a:lnTo>
                  <a:lnTo>
                    <a:pt x="33" y="1"/>
                  </a:lnTo>
                  <a:lnTo>
                    <a:pt x="39" y="5"/>
                  </a:lnTo>
                  <a:lnTo>
                    <a:pt x="49" y="14"/>
                  </a:lnTo>
                  <a:lnTo>
                    <a:pt x="49" y="17"/>
                  </a:lnTo>
                  <a:lnTo>
                    <a:pt x="48" y="18"/>
                  </a:lnTo>
                  <a:lnTo>
                    <a:pt x="46" y="19"/>
                  </a:lnTo>
                  <a:lnTo>
                    <a:pt x="44" y="18"/>
                  </a:lnTo>
                  <a:lnTo>
                    <a:pt x="37" y="14"/>
                  </a:lnTo>
                  <a:lnTo>
                    <a:pt x="28" y="12"/>
                  </a:lnTo>
                  <a:lnTo>
                    <a:pt x="17" y="12"/>
                  </a:lnTo>
                  <a:lnTo>
                    <a:pt x="13" y="12"/>
                  </a:lnTo>
                  <a:lnTo>
                    <a:pt x="16" y="12"/>
                  </a:lnTo>
                  <a:lnTo>
                    <a:pt x="16" y="18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2" y="25"/>
                  </a:lnTo>
                </a:path>
              </a:pathLst>
            </a:custGeom>
            <a:solidFill>
              <a:srgbClr val="F1C8B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62" name="Freeform 58"/>
            <p:cNvSpPr>
              <a:spLocks/>
            </p:cNvSpPr>
            <p:nvPr/>
          </p:nvSpPr>
          <p:spPr bwMode="gray">
            <a:xfrm>
              <a:off x="3487" y="2988"/>
              <a:ext cx="294" cy="153"/>
            </a:xfrm>
            <a:custGeom>
              <a:avLst/>
              <a:gdLst/>
              <a:ahLst/>
              <a:cxnLst>
                <a:cxn ang="0">
                  <a:pos x="2" y="25"/>
                </a:cxn>
                <a:cxn ang="0">
                  <a:pos x="0" y="22"/>
                </a:cxn>
                <a:cxn ang="0">
                  <a:pos x="1" y="10"/>
                </a:cxn>
                <a:cxn ang="0">
                  <a:pos x="4" y="6"/>
                </a:cxn>
                <a:cxn ang="0">
                  <a:pos x="6" y="2"/>
                </a:cxn>
                <a:cxn ang="0">
                  <a:pos x="11" y="1"/>
                </a:cxn>
                <a:cxn ang="0">
                  <a:pos x="20" y="0"/>
                </a:cxn>
                <a:cxn ang="0">
                  <a:pos x="26" y="0"/>
                </a:cxn>
                <a:cxn ang="0">
                  <a:pos x="33" y="1"/>
                </a:cxn>
                <a:cxn ang="0">
                  <a:pos x="39" y="5"/>
                </a:cxn>
                <a:cxn ang="0">
                  <a:pos x="49" y="14"/>
                </a:cxn>
                <a:cxn ang="0">
                  <a:pos x="49" y="17"/>
                </a:cxn>
                <a:cxn ang="0">
                  <a:pos x="48" y="18"/>
                </a:cxn>
                <a:cxn ang="0">
                  <a:pos x="46" y="19"/>
                </a:cxn>
                <a:cxn ang="0">
                  <a:pos x="44" y="18"/>
                </a:cxn>
                <a:cxn ang="0">
                  <a:pos x="37" y="14"/>
                </a:cxn>
                <a:cxn ang="0">
                  <a:pos x="28" y="12"/>
                </a:cxn>
                <a:cxn ang="0">
                  <a:pos x="17" y="12"/>
                </a:cxn>
                <a:cxn ang="0">
                  <a:pos x="13" y="12"/>
                </a:cxn>
                <a:cxn ang="0">
                  <a:pos x="16" y="12"/>
                </a:cxn>
                <a:cxn ang="0">
                  <a:pos x="16" y="18"/>
                </a:cxn>
                <a:cxn ang="0">
                  <a:pos x="16" y="24"/>
                </a:cxn>
                <a:cxn ang="0">
                  <a:pos x="16" y="24"/>
                </a:cxn>
                <a:cxn ang="0">
                  <a:pos x="2" y="25"/>
                </a:cxn>
              </a:cxnLst>
              <a:rect l="0" t="0" r="r" b="b"/>
              <a:pathLst>
                <a:path w="49" h="25">
                  <a:moveTo>
                    <a:pt x="2" y="25"/>
                  </a:moveTo>
                  <a:lnTo>
                    <a:pt x="0" y="22"/>
                  </a:lnTo>
                  <a:lnTo>
                    <a:pt x="1" y="10"/>
                  </a:lnTo>
                  <a:lnTo>
                    <a:pt x="4" y="6"/>
                  </a:lnTo>
                  <a:lnTo>
                    <a:pt x="6" y="2"/>
                  </a:lnTo>
                  <a:lnTo>
                    <a:pt x="11" y="1"/>
                  </a:lnTo>
                  <a:lnTo>
                    <a:pt x="20" y="0"/>
                  </a:lnTo>
                  <a:lnTo>
                    <a:pt x="26" y="0"/>
                  </a:lnTo>
                  <a:lnTo>
                    <a:pt x="33" y="1"/>
                  </a:lnTo>
                  <a:lnTo>
                    <a:pt x="39" y="5"/>
                  </a:lnTo>
                  <a:lnTo>
                    <a:pt x="49" y="14"/>
                  </a:lnTo>
                  <a:lnTo>
                    <a:pt x="49" y="17"/>
                  </a:lnTo>
                  <a:lnTo>
                    <a:pt x="48" y="18"/>
                  </a:lnTo>
                  <a:lnTo>
                    <a:pt x="46" y="19"/>
                  </a:lnTo>
                  <a:lnTo>
                    <a:pt x="44" y="18"/>
                  </a:lnTo>
                  <a:lnTo>
                    <a:pt x="37" y="14"/>
                  </a:lnTo>
                  <a:lnTo>
                    <a:pt x="28" y="12"/>
                  </a:lnTo>
                  <a:lnTo>
                    <a:pt x="17" y="12"/>
                  </a:lnTo>
                  <a:lnTo>
                    <a:pt x="13" y="12"/>
                  </a:lnTo>
                  <a:lnTo>
                    <a:pt x="16" y="12"/>
                  </a:lnTo>
                  <a:lnTo>
                    <a:pt x="16" y="18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2" y="25"/>
                  </a:lnTo>
                </a:path>
              </a:pathLst>
            </a:custGeom>
            <a:noFill/>
            <a:ln w="0">
              <a:solidFill>
                <a:srgbClr val="F1C8B2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63" name="Freeform 59"/>
            <p:cNvSpPr>
              <a:spLocks/>
            </p:cNvSpPr>
            <p:nvPr/>
          </p:nvSpPr>
          <p:spPr bwMode="gray">
            <a:xfrm>
              <a:off x="3487" y="2988"/>
              <a:ext cx="294" cy="153"/>
            </a:xfrm>
            <a:custGeom>
              <a:avLst/>
              <a:gdLst/>
              <a:ahLst/>
              <a:cxnLst>
                <a:cxn ang="0">
                  <a:pos x="2" y="25"/>
                </a:cxn>
                <a:cxn ang="0">
                  <a:pos x="0" y="22"/>
                </a:cxn>
                <a:cxn ang="0">
                  <a:pos x="1" y="10"/>
                </a:cxn>
                <a:cxn ang="0">
                  <a:pos x="4" y="6"/>
                </a:cxn>
                <a:cxn ang="0">
                  <a:pos x="6" y="2"/>
                </a:cxn>
                <a:cxn ang="0">
                  <a:pos x="11" y="1"/>
                </a:cxn>
                <a:cxn ang="0">
                  <a:pos x="20" y="0"/>
                </a:cxn>
                <a:cxn ang="0">
                  <a:pos x="26" y="0"/>
                </a:cxn>
                <a:cxn ang="0">
                  <a:pos x="33" y="1"/>
                </a:cxn>
                <a:cxn ang="0">
                  <a:pos x="39" y="5"/>
                </a:cxn>
                <a:cxn ang="0">
                  <a:pos x="49" y="14"/>
                </a:cxn>
                <a:cxn ang="0">
                  <a:pos x="49" y="17"/>
                </a:cxn>
                <a:cxn ang="0">
                  <a:pos x="48" y="18"/>
                </a:cxn>
                <a:cxn ang="0">
                  <a:pos x="46" y="19"/>
                </a:cxn>
                <a:cxn ang="0">
                  <a:pos x="44" y="18"/>
                </a:cxn>
                <a:cxn ang="0">
                  <a:pos x="37" y="14"/>
                </a:cxn>
                <a:cxn ang="0">
                  <a:pos x="28" y="12"/>
                </a:cxn>
                <a:cxn ang="0">
                  <a:pos x="17" y="12"/>
                </a:cxn>
                <a:cxn ang="0">
                  <a:pos x="13" y="12"/>
                </a:cxn>
                <a:cxn ang="0">
                  <a:pos x="16" y="12"/>
                </a:cxn>
                <a:cxn ang="0">
                  <a:pos x="16" y="18"/>
                </a:cxn>
                <a:cxn ang="0">
                  <a:pos x="16" y="24"/>
                </a:cxn>
                <a:cxn ang="0">
                  <a:pos x="16" y="24"/>
                </a:cxn>
              </a:cxnLst>
              <a:rect l="0" t="0" r="r" b="b"/>
              <a:pathLst>
                <a:path w="49" h="25">
                  <a:moveTo>
                    <a:pt x="2" y="25"/>
                  </a:moveTo>
                  <a:lnTo>
                    <a:pt x="0" y="22"/>
                  </a:lnTo>
                  <a:lnTo>
                    <a:pt x="1" y="10"/>
                  </a:lnTo>
                  <a:lnTo>
                    <a:pt x="4" y="6"/>
                  </a:lnTo>
                  <a:lnTo>
                    <a:pt x="6" y="2"/>
                  </a:lnTo>
                  <a:lnTo>
                    <a:pt x="11" y="1"/>
                  </a:lnTo>
                  <a:lnTo>
                    <a:pt x="20" y="0"/>
                  </a:lnTo>
                  <a:lnTo>
                    <a:pt x="26" y="0"/>
                  </a:lnTo>
                  <a:lnTo>
                    <a:pt x="33" y="1"/>
                  </a:lnTo>
                  <a:lnTo>
                    <a:pt x="39" y="5"/>
                  </a:lnTo>
                  <a:lnTo>
                    <a:pt x="49" y="14"/>
                  </a:lnTo>
                  <a:lnTo>
                    <a:pt x="49" y="17"/>
                  </a:lnTo>
                  <a:lnTo>
                    <a:pt x="48" y="18"/>
                  </a:lnTo>
                  <a:lnTo>
                    <a:pt x="46" y="19"/>
                  </a:lnTo>
                  <a:lnTo>
                    <a:pt x="44" y="18"/>
                  </a:lnTo>
                  <a:lnTo>
                    <a:pt x="37" y="14"/>
                  </a:lnTo>
                  <a:lnTo>
                    <a:pt x="28" y="12"/>
                  </a:lnTo>
                  <a:lnTo>
                    <a:pt x="17" y="12"/>
                  </a:lnTo>
                  <a:lnTo>
                    <a:pt x="13" y="12"/>
                  </a:lnTo>
                  <a:lnTo>
                    <a:pt x="16" y="12"/>
                  </a:lnTo>
                  <a:lnTo>
                    <a:pt x="16" y="18"/>
                  </a:lnTo>
                  <a:lnTo>
                    <a:pt x="16" y="24"/>
                  </a:lnTo>
                  <a:lnTo>
                    <a:pt x="16" y="24"/>
                  </a:lnTo>
                </a:path>
              </a:pathLst>
            </a:custGeom>
            <a:noFill/>
            <a:ln w="0">
              <a:solidFill>
                <a:srgbClr val="8E6034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64" name="Freeform 60"/>
            <p:cNvSpPr>
              <a:spLocks/>
            </p:cNvSpPr>
            <p:nvPr/>
          </p:nvSpPr>
          <p:spPr bwMode="gray">
            <a:xfrm>
              <a:off x="3396" y="2988"/>
              <a:ext cx="468" cy="558"/>
            </a:xfrm>
            <a:custGeom>
              <a:avLst/>
              <a:gdLst/>
              <a:ahLst/>
              <a:cxnLst>
                <a:cxn ang="0">
                  <a:pos x="57" y="17"/>
                </a:cxn>
                <a:cxn ang="0">
                  <a:pos x="55" y="22"/>
                </a:cxn>
                <a:cxn ang="0">
                  <a:pos x="54" y="24"/>
                </a:cxn>
                <a:cxn ang="0">
                  <a:pos x="50" y="22"/>
                </a:cxn>
                <a:cxn ang="0">
                  <a:pos x="47" y="19"/>
                </a:cxn>
                <a:cxn ang="0">
                  <a:pos x="41" y="12"/>
                </a:cxn>
                <a:cxn ang="0">
                  <a:pos x="37" y="12"/>
                </a:cxn>
                <a:cxn ang="0">
                  <a:pos x="32" y="12"/>
                </a:cxn>
                <a:cxn ang="0">
                  <a:pos x="30" y="16"/>
                </a:cxn>
                <a:cxn ang="0">
                  <a:pos x="30" y="20"/>
                </a:cxn>
                <a:cxn ang="0">
                  <a:pos x="25" y="23"/>
                </a:cxn>
                <a:cxn ang="0">
                  <a:pos x="20" y="24"/>
                </a:cxn>
                <a:cxn ang="0">
                  <a:pos x="12" y="20"/>
                </a:cxn>
                <a:cxn ang="0">
                  <a:pos x="8" y="24"/>
                </a:cxn>
                <a:cxn ang="0">
                  <a:pos x="12" y="21"/>
                </a:cxn>
                <a:cxn ang="0">
                  <a:pos x="11" y="14"/>
                </a:cxn>
                <a:cxn ang="0">
                  <a:pos x="16" y="10"/>
                </a:cxn>
                <a:cxn ang="0">
                  <a:pos x="19" y="6"/>
                </a:cxn>
                <a:cxn ang="0">
                  <a:pos x="21" y="2"/>
                </a:cxn>
                <a:cxn ang="0">
                  <a:pos x="20" y="1"/>
                </a:cxn>
                <a:cxn ang="0">
                  <a:pos x="19" y="0"/>
                </a:cxn>
                <a:cxn ang="0">
                  <a:pos x="18" y="0"/>
                </a:cxn>
                <a:cxn ang="0">
                  <a:pos x="19" y="0"/>
                </a:cxn>
                <a:cxn ang="0">
                  <a:pos x="20" y="1"/>
                </a:cxn>
                <a:cxn ang="0">
                  <a:pos x="20" y="1"/>
                </a:cxn>
                <a:cxn ang="0">
                  <a:pos x="21" y="3"/>
                </a:cxn>
                <a:cxn ang="0">
                  <a:pos x="16" y="6"/>
                </a:cxn>
                <a:cxn ang="0">
                  <a:pos x="14" y="8"/>
                </a:cxn>
                <a:cxn ang="0">
                  <a:pos x="11" y="6"/>
                </a:cxn>
                <a:cxn ang="0">
                  <a:pos x="11" y="4"/>
                </a:cxn>
                <a:cxn ang="0">
                  <a:pos x="18" y="0"/>
                </a:cxn>
                <a:cxn ang="0">
                  <a:pos x="9" y="3"/>
                </a:cxn>
                <a:cxn ang="0">
                  <a:pos x="2" y="8"/>
                </a:cxn>
                <a:cxn ang="0">
                  <a:pos x="0" y="12"/>
                </a:cxn>
                <a:cxn ang="0">
                  <a:pos x="0" y="25"/>
                </a:cxn>
                <a:cxn ang="0">
                  <a:pos x="4" y="33"/>
                </a:cxn>
                <a:cxn ang="0">
                  <a:pos x="7" y="38"/>
                </a:cxn>
                <a:cxn ang="0">
                  <a:pos x="10" y="42"/>
                </a:cxn>
                <a:cxn ang="0">
                  <a:pos x="14" y="47"/>
                </a:cxn>
                <a:cxn ang="0">
                  <a:pos x="18" y="51"/>
                </a:cxn>
                <a:cxn ang="0">
                  <a:pos x="31" y="65"/>
                </a:cxn>
                <a:cxn ang="0">
                  <a:pos x="37" y="70"/>
                </a:cxn>
                <a:cxn ang="0">
                  <a:pos x="42" y="93"/>
                </a:cxn>
                <a:cxn ang="0">
                  <a:pos x="78" y="93"/>
                </a:cxn>
                <a:cxn ang="0">
                  <a:pos x="72" y="64"/>
                </a:cxn>
                <a:cxn ang="0">
                  <a:pos x="76" y="53"/>
                </a:cxn>
                <a:cxn ang="0">
                  <a:pos x="76" y="46"/>
                </a:cxn>
                <a:cxn ang="0">
                  <a:pos x="75" y="39"/>
                </a:cxn>
                <a:cxn ang="0">
                  <a:pos x="70" y="27"/>
                </a:cxn>
                <a:cxn ang="0">
                  <a:pos x="67" y="17"/>
                </a:cxn>
                <a:cxn ang="0">
                  <a:pos x="67" y="13"/>
                </a:cxn>
                <a:cxn ang="0">
                  <a:pos x="65" y="8"/>
                </a:cxn>
                <a:cxn ang="0">
                  <a:pos x="61" y="12"/>
                </a:cxn>
                <a:cxn ang="0">
                  <a:pos x="61" y="12"/>
                </a:cxn>
                <a:cxn ang="0">
                  <a:pos x="61" y="12"/>
                </a:cxn>
                <a:cxn ang="0">
                  <a:pos x="64" y="14"/>
                </a:cxn>
                <a:cxn ang="0">
                  <a:pos x="64" y="17"/>
                </a:cxn>
                <a:cxn ang="0">
                  <a:pos x="63" y="18"/>
                </a:cxn>
                <a:cxn ang="0">
                  <a:pos x="61" y="19"/>
                </a:cxn>
                <a:cxn ang="0">
                  <a:pos x="59" y="18"/>
                </a:cxn>
                <a:cxn ang="0">
                  <a:pos x="57" y="17"/>
                </a:cxn>
                <a:cxn ang="0">
                  <a:pos x="57" y="17"/>
                </a:cxn>
              </a:cxnLst>
              <a:rect l="0" t="0" r="r" b="b"/>
              <a:pathLst>
                <a:path w="78" h="93">
                  <a:moveTo>
                    <a:pt x="57" y="17"/>
                  </a:moveTo>
                  <a:lnTo>
                    <a:pt x="55" y="22"/>
                  </a:lnTo>
                  <a:lnTo>
                    <a:pt x="54" y="24"/>
                  </a:lnTo>
                  <a:lnTo>
                    <a:pt x="50" y="22"/>
                  </a:lnTo>
                  <a:lnTo>
                    <a:pt x="47" y="19"/>
                  </a:lnTo>
                  <a:lnTo>
                    <a:pt x="41" y="12"/>
                  </a:lnTo>
                  <a:lnTo>
                    <a:pt x="37" y="12"/>
                  </a:lnTo>
                  <a:lnTo>
                    <a:pt x="32" y="12"/>
                  </a:lnTo>
                  <a:lnTo>
                    <a:pt x="30" y="16"/>
                  </a:lnTo>
                  <a:lnTo>
                    <a:pt x="30" y="20"/>
                  </a:lnTo>
                  <a:lnTo>
                    <a:pt x="25" y="23"/>
                  </a:lnTo>
                  <a:lnTo>
                    <a:pt x="20" y="24"/>
                  </a:lnTo>
                  <a:lnTo>
                    <a:pt x="12" y="20"/>
                  </a:lnTo>
                  <a:lnTo>
                    <a:pt x="8" y="24"/>
                  </a:lnTo>
                  <a:lnTo>
                    <a:pt x="12" y="21"/>
                  </a:lnTo>
                  <a:lnTo>
                    <a:pt x="11" y="14"/>
                  </a:lnTo>
                  <a:lnTo>
                    <a:pt x="16" y="10"/>
                  </a:lnTo>
                  <a:lnTo>
                    <a:pt x="19" y="6"/>
                  </a:lnTo>
                  <a:lnTo>
                    <a:pt x="21" y="2"/>
                  </a:lnTo>
                  <a:lnTo>
                    <a:pt x="20" y="1"/>
                  </a:lnTo>
                  <a:lnTo>
                    <a:pt x="19" y="0"/>
                  </a:lnTo>
                  <a:lnTo>
                    <a:pt x="18" y="0"/>
                  </a:lnTo>
                  <a:lnTo>
                    <a:pt x="19" y="0"/>
                  </a:lnTo>
                  <a:lnTo>
                    <a:pt x="20" y="1"/>
                  </a:lnTo>
                  <a:lnTo>
                    <a:pt x="20" y="1"/>
                  </a:lnTo>
                  <a:lnTo>
                    <a:pt x="21" y="3"/>
                  </a:lnTo>
                  <a:lnTo>
                    <a:pt x="16" y="6"/>
                  </a:lnTo>
                  <a:lnTo>
                    <a:pt x="14" y="8"/>
                  </a:lnTo>
                  <a:lnTo>
                    <a:pt x="11" y="6"/>
                  </a:lnTo>
                  <a:lnTo>
                    <a:pt x="11" y="4"/>
                  </a:lnTo>
                  <a:lnTo>
                    <a:pt x="18" y="0"/>
                  </a:lnTo>
                  <a:lnTo>
                    <a:pt x="9" y="3"/>
                  </a:lnTo>
                  <a:lnTo>
                    <a:pt x="2" y="8"/>
                  </a:lnTo>
                  <a:lnTo>
                    <a:pt x="0" y="12"/>
                  </a:lnTo>
                  <a:lnTo>
                    <a:pt x="0" y="25"/>
                  </a:lnTo>
                  <a:lnTo>
                    <a:pt x="4" y="33"/>
                  </a:lnTo>
                  <a:lnTo>
                    <a:pt x="7" y="38"/>
                  </a:lnTo>
                  <a:lnTo>
                    <a:pt x="10" y="42"/>
                  </a:lnTo>
                  <a:lnTo>
                    <a:pt x="14" y="47"/>
                  </a:lnTo>
                  <a:lnTo>
                    <a:pt x="18" y="51"/>
                  </a:lnTo>
                  <a:lnTo>
                    <a:pt x="31" y="65"/>
                  </a:lnTo>
                  <a:lnTo>
                    <a:pt x="37" y="70"/>
                  </a:lnTo>
                  <a:lnTo>
                    <a:pt x="42" y="93"/>
                  </a:lnTo>
                  <a:lnTo>
                    <a:pt x="78" y="93"/>
                  </a:lnTo>
                  <a:lnTo>
                    <a:pt x="72" y="64"/>
                  </a:lnTo>
                  <a:lnTo>
                    <a:pt x="76" y="53"/>
                  </a:lnTo>
                  <a:lnTo>
                    <a:pt x="76" y="46"/>
                  </a:lnTo>
                  <a:lnTo>
                    <a:pt x="75" y="39"/>
                  </a:lnTo>
                  <a:lnTo>
                    <a:pt x="70" y="27"/>
                  </a:lnTo>
                  <a:lnTo>
                    <a:pt x="67" y="17"/>
                  </a:lnTo>
                  <a:lnTo>
                    <a:pt x="67" y="13"/>
                  </a:lnTo>
                  <a:lnTo>
                    <a:pt x="65" y="8"/>
                  </a:lnTo>
                  <a:lnTo>
                    <a:pt x="61" y="12"/>
                  </a:lnTo>
                  <a:lnTo>
                    <a:pt x="61" y="12"/>
                  </a:lnTo>
                  <a:lnTo>
                    <a:pt x="61" y="12"/>
                  </a:lnTo>
                  <a:lnTo>
                    <a:pt x="64" y="14"/>
                  </a:lnTo>
                  <a:lnTo>
                    <a:pt x="64" y="17"/>
                  </a:lnTo>
                  <a:lnTo>
                    <a:pt x="63" y="18"/>
                  </a:lnTo>
                  <a:lnTo>
                    <a:pt x="61" y="19"/>
                  </a:lnTo>
                  <a:lnTo>
                    <a:pt x="59" y="18"/>
                  </a:lnTo>
                  <a:lnTo>
                    <a:pt x="57" y="17"/>
                  </a:lnTo>
                  <a:lnTo>
                    <a:pt x="57" y="17"/>
                  </a:lnTo>
                </a:path>
              </a:pathLst>
            </a:custGeom>
            <a:solidFill>
              <a:srgbClr val="F1C8B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65" name="Freeform 61"/>
            <p:cNvSpPr>
              <a:spLocks/>
            </p:cNvSpPr>
            <p:nvPr/>
          </p:nvSpPr>
          <p:spPr bwMode="gray">
            <a:xfrm>
              <a:off x="3396" y="2988"/>
              <a:ext cx="468" cy="558"/>
            </a:xfrm>
            <a:custGeom>
              <a:avLst/>
              <a:gdLst/>
              <a:ahLst/>
              <a:cxnLst>
                <a:cxn ang="0">
                  <a:pos x="57" y="17"/>
                </a:cxn>
                <a:cxn ang="0">
                  <a:pos x="55" y="22"/>
                </a:cxn>
                <a:cxn ang="0">
                  <a:pos x="54" y="24"/>
                </a:cxn>
                <a:cxn ang="0">
                  <a:pos x="50" y="22"/>
                </a:cxn>
                <a:cxn ang="0">
                  <a:pos x="47" y="19"/>
                </a:cxn>
                <a:cxn ang="0">
                  <a:pos x="41" y="12"/>
                </a:cxn>
                <a:cxn ang="0">
                  <a:pos x="37" y="12"/>
                </a:cxn>
                <a:cxn ang="0">
                  <a:pos x="32" y="12"/>
                </a:cxn>
                <a:cxn ang="0">
                  <a:pos x="30" y="16"/>
                </a:cxn>
                <a:cxn ang="0">
                  <a:pos x="30" y="20"/>
                </a:cxn>
                <a:cxn ang="0">
                  <a:pos x="25" y="23"/>
                </a:cxn>
                <a:cxn ang="0">
                  <a:pos x="20" y="24"/>
                </a:cxn>
                <a:cxn ang="0">
                  <a:pos x="12" y="20"/>
                </a:cxn>
                <a:cxn ang="0">
                  <a:pos x="8" y="24"/>
                </a:cxn>
                <a:cxn ang="0">
                  <a:pos x="12" y="21"/>
                </a:cxn>
                <a:cxn ang="0">
                  <a:pos x="11" y="14"/>
                </a:cxn>
                <a:cxn ang="0">
                  <a:pos x="16" y="10"/>
                </a:cxn>
                <a:cxn ang="0">
                  <a:pos x="19" y="6"/>
                </a:cxn>
                <a:cxn ang="0">
                  <a:pos x="21" y="2"/>
                </a:cxn>
                <a:cxn ang="0">
                  <a:pos x="20" y="1"/>
                </a:cxn>
                <a:cxn ang="0">
                  <a:pos x="19" y="0"/>
                </a:cxn>
                <a:cxn ang="0">
                  <a:pos x="18" y="0"/>
                </a:cxn>
                <a:cxn ang="0">
                  <a:pos x="19" y="0"/>
                </a:cxn>
                <a:cxn ang="0">
                  <a:pos x="20" y="1"/>
                </a:cxn>
                <a:cxn ang="0">
                  <a:pos x="20" y="1"/>
                </a:cxn>
                <a:cxn ang="0">
                  <a:pos x="21" y="3"/>
                </a:cxn>
                <a:cxn ang="0">
                  <a:pos x="16" y="6"/>
                </a:cxn>
                <a:cxn ang="0">
                  <a:pos x="14" y="8"/>
                </a:cxn>
                <a:cxn ang="0">
                  <a:pos x="11" y="6"/>
                </a:cxn>
                <a:cxn ang="0">
                  <a:pos x="11" y="4"/>
                </a:cxn>
                <a:cxn ang="0">
                  <a:pos x="18" y="0"/>
                </a:cxn>
                <a:cxn ang="0">
                  <a:pos x="9" y="3"/>
                </a:cxn>
                <a:cxn ang="0">
                  <a:pos x="2" y="8"/>
                </a:cxn>
                <a:cxn ang="0">
                  <a:pos x="0" y="12"/>
                </a:cxn>
                <a:cxn ang="0">
                  <a:pos x="0" y="25"/>
                </a:cxn>
                <a:cxn ang="0">
                  <a:pos x="4" y="33"/>
                </a:cxn>
                <a:cxn ang="0">
                  <a:pos x="7" y="38"/>
                </a:cxn>
                <a:cxn ang="0">
                  <a:pos x="10" y="42"/>
                </a:cxn>
                <a:cxn ang="0">
                  <a:pos x="14" y="47"/>
                </a:cxn>
                <a:cxn ang="0">
                  <a:pos x="18" y="51"/>
                </a:cxn>
                <a:cxn ang="0">
                  <a:pos x="31" y="65"/>
                </a:cxn>
                <a:cxn ang="0">
                  <a:pos x="37" y="70"/>
                </a:cxn>
                <a:cxn ang="0">
                  <a:pos x="42" y="93"/>
                </a:cxn>
                <a:cxn ang="0">
                  <a:pos x="78" y="93"/>
                </a:cxn>
                <a:cxn ang="0">
                  <a:pos x="72" y="64"/>
                </a:cxn>
                <a:cxn ang="0">
                  <a:pos x="76" y="53"/>
                </a:cxn>
                <a:cxn ang="0">
                  <a:pos x="76" y="46"/>
                </a:cxn>
                <a:cxn ang="0">
                  <a:pos x="75" y="39"/>
                </a:cxn>
                <a:cxn ang="0">
                  <a:pos x="70" y="27"/>
                </a:cxn>
                <a:cxn ang="0">
                  <a:pos x="67" y="17"/>
                </a:cxn>
                <a:cxn ang="0">
                  <a:pos x="67" y="13"/>
                </a:cxn>
                <a:cxn ang="0">
                  <a:pos x="65" y="8"/>
                </a:cxn>
                <a:cxn ang="0">
                  <a:pos x="61" y="12"/>
                </a:cxn>
                <a:cxn ang="0">
                  <a:pos x="61" y="12"/>
                </a:cxn>
                <a:cxn ang="0">
                  <a:pos x="61" y="12"/>
                </a:cxn>
                <a:cxn ang="0">
                  <a:pos x="64" y="14"/>
                </a:cxn>
                <a:cxn ang="0">
                  <a:pos x="64" y="17"/>
                </a:cxn>
                <a:cxn ang="0">
                  <a:pos x="63" y="18"/>
                </a:cxn>
                <a:cxn ang="0">
                  <a:pos x="61" y="19"/>
                </a:cxn>
                <a:cxn ang="0">
                  <a:pos x="59" y="18"/>
                </a:cxn>
                <a:cxn ang="0">
                  <a:pos x="57" y="17"/>
                </a:cxn>
                <a:cxn ang="0">
                  <a:pos x="57" y="17"/>
                </a:cxn>
              </a:cxnLst>
              <a:rect l="0" t="0" r="r" b="b"/>
              <a:pathLst>
                <a:path w="78" h="93">
                  <a:moveTo>
                    <a:pt x="57" y="17"/>
                  </a:moveTo>
                  <a:lnTo>
                    <a:pt x="55" y="22"/>
                  </a:lnTo>
                  <a:lnTo>
                    <a:pt x="54" y="24"/>
                  </a:lnTo>
                  <a:lnTo>
                    <a:pt x="50" y="22"/>
                  </a:lnTo>
                  <a:lnTo>
                    <a:pt x="47" y="19"/>
                  </a:lnTo>
                  <a:lnTo>
                    <a:pt x="41" y="12"/>
                  </a:lnTo>
                  <a:lnTo>
                    <a:pt x="37" y="12"/>
                  </a:lnTo>
                  <a:lnTo>
                    <a:pt x="32" y="12"/>
                  </a:lnTo>
                  <a:lnTo>
                    <a:pt x="30" y="16"/>
                  </a:lnTo>
                  <a:lnTo>
                    <a:pt x="30" y="20"/>
                  </a:lnTo>
                  <a:lnTo>
                    <a:pt x="25" y="23"/>
                  </a:lnTo>
                  <a:lnTo>
                    <a:pt x="20" y="24"/>
                  </a:lnTo>
                  <a:lnTo>
                    <a:pt x="12" y="20"/>
                  </a:lnTo>
                  <a:lnTo>
                    <a:pt x="8" y="24"/>
                  </a:lnTo>
                  <a:lnTo>
                    <a:pt x="12" y="21"/>
                  </a:lnTo>
                  <a:lnTo>
                    <a:pt x="11" y="14"/>
                  </a:lnTo>
                  <a:lnTo>
                    <a:pt x="16" y="10"/>
                  </a:lnTo>
                  <a:lnTo>
                    <a:pt x="19" y="6"/>
                  </a:lnTo>
                  <a:lnTo>
                    <a:pt x="21" y="2"/>
                  </a:lnTo>
                  <a:lnTo>
                    <a:pt x="20" y="1"/>
                  </a:lnTo>
                  <a:lnTo>
                    <a:pt x="19" y="0"/>
                  </a:lnTo>
                  <a:lnTo>
                    <a:pt x="18" y="0"/>
                  </a:lnTo>
                  <a:lnTo>
                    <a:pt x="19" y="0"/>
                  </a:lnTo>
                  <a:lnTo>
                    <a:pt x="20" y="1"/>
                  </a:lnTo>
                  <a:lnTo>
                    <a:pt x="20" y="1"/>
                  </a:lnTo>
                  <a:lnTo>
                    <a:pt x="21" y="3"/>
                  </a:lnTo>
                  <a:lnTo>
                    <a:pt x="16" y="6"/>
                  </a:lnTo>
                  <a:lnTo>
                    <a:pt x="14" y="8"/>
                  </a:lnTo>
                  <a:lnTo>
                    <a:pt x="11" y="6"/>
                  </a:lnTo>
                  <a:lnTo>
                    <a:pt x="11" y="4"/>
                  </a:lnTo>
                  <a:lnTo>
                    <a:pt x="18" y="0"/>
                  </a:lnTo>
                  <a:lnTo>
                    <a:pt x="9" y="3"/>
                  </a:lnTo>
                  <a:lnTo>
                    <a:pt x="2" y="8"/>
                  </a:lnTo>
                  <a:lnTo>
                    <a:pt x="0" y="12"/>
                  </a:lnTo>
                  <a:lnTo>
                    <a:pt x="0" y="25"/>
                  </a:lnTo>
                  <a:lnTo>
                    <a:pt x="4" y="33"/>
                  </a:lnTo>
                  <a:lnTo>
                    <a:pt x="7" y="38"/>
                  </a:lnTo>
                  <a:lnTo>
                    <a:pt x="10" y="42"/>
                  </a:lnTo>
                  <a:lnTo>
                    <a:pt x="14" y="47"/>
                  </a:lnTo>
                  <a:lnTo>
                    <a:pt x="18" y="51"/>
                  </a:lnTo>
                  <a:lnTo>
                    <a:pt x="31" y="65"/>
                  </a:lnTo>
                  <a:lnTo>
                    <a:pt x="37" y="70"/>
                  </a:lnTo>
                  <a:lnTo>
                    <a:pt x="42" y="93"/>
                  </a:lnTo>
                  <a:lnTo>
                    <a:pt x="78" y="93"/>
                  </a:lnTo>
                  <a:lnTo>
                    <a:pt x="72" y="64"/>
                  </a:lnTo>
                  <a:lnTo>
                    <a:pt x="76" y="53"/>
                  </a:lnTo>
                  <a:lnTo>
                    <a:pt x="76" y="46"/>
                  </a:lnTo>
                  <a:lnTo>
                    <a:pt x="75" y="39"/>
                  </a:lnTo>
                  <a:lnTo>
                    <a:pt x="70" y="27"/>
                  </a:lnTo>
                  <a:lnTo>
                    <a:pt x="67" y="17"/>
                  </a:lnTo>
                  <a:lnTo>
                    <a:pt x="67" y="13"/>
                  </a:lnTo>
                  <a:lnTo>
                    <a:pt x="65" y="8"/>
                  </a:lnTo>
                  <a:lnTo>
                    <a:pt x="61" y="12"/>
                  </a:lnTo>
                  <a:lnTo>
                    <a:pt x="61" y="12"/>
                  </a:lnTo>
                  <a:lnTo>
                    <a:pt x="61" y="12"/>
                  </a:lnTo>
                  <a:lnTo>
                    <a:pt x="64" y="14"/>
                  </a:lnTo>
                  <a:lnTo>
                    <a:pt x="64" y="17"/>
                  </a:lnTo>
                  <a:lnTo>
                    <a:pt x="63" y="18"/>
                  </a:lnTo>
                  <a:lnTo>
                    <a:pt x="61" y="19"/>
                  </a:lnTo>
                  <a:lnTo>
                    <a:pt x="59" y="18"/>
                  </a:lnTo>
                  <a:lnTo>
                    <a:pt x="57" y="17"/>
                  </a:lnTo>
                  <a:lnTo>
                    <a:pt x="57" y="17"/>
                  </a:lnTo>
                </a:path>
              </a:pathLst>
            </a:custGeom>
            <a:noFill/>
            <a:ln w="0">
              <a:solidFill>
                <a:srgbClr val="F1C8B2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66" name="Freeform 62"/>
            <p:cNvSpPr>
              <a:spLocks/>
            </p:cNvSpPr>
            <p:nvPr/>
          </p:nvSpPr>
          <p:spPr bwMode="gray">
            <a:xfrm>
              <a:off x="3396" y="2988"/>
              <a:ext cx="468" cy="564"/>
            </a:xfrm>
            <a:custGeom>
              <a:avLst/>
              <a:gdLst/>
              <a:ahLst/>
              <a:cxnLst>
                <a:cxn ang="0">
                  <a:pos x="57" y="17"/>
                </a:cxn>
                <a:cxn ang="0">
                  <a:pos x="55" y="23"/>
                </a:cxn>
                <a:cxn ang="0">
                  <a:pos x="54" y="24"/>
                </a:cxn>
                <a:cxn ang="0">
                  <a:pos x="50" y="22"/>
                </a:cxn>
                <a:cxn ang="0">
                  <a:pos x="47" y="19"/>
                </a:cxn>
                <a:cxn ang="0">
                  <a:pos x="41" y="12"/>
                </a:cxn>
                <a:cxn ang="0">
                  <a:pos x="37" y="12"/>
                </a:cxn>
                <a:cxn ang="0">
                  <a:pos x="32" y="12"/>
                </a:cxn>
                <a:cxn ang="0">
                  <a:pos x="30" y="17"/>
                </a:cxn>
                <a:cxn ang="0">
                  <a:pos x="30" y="21"/>
                </a:cxn>
                <a:cxn ang="0">
                  <a:pos x="25" y="23"/>
                </a:cxn>
                <a:cxn ang="0">
                  <a:pos x="19" y="24"/>
                </a:cxn>
                <a:cxn ang="0">
                  <a:pos x="12" y="21"/>
                </a:cxn>
                <a:cxn ang="0">
                  <a:pos x="8" y="24"/>
                </a:cxn>
                <a:cxn ang="0">
                  <a:pos x="12" y="21"/>
                </a:cxn>
                <a:cxn ang="0">
                  <a:pos x="11" y="14"/>
                </a:cxn>
                <a:cxn ang="0">
                  <a:pos x="16" y="10"/>
                </a:cxn>
                <a:cxn ang="0">
                  <a:pos x="19" y="6"/>
                </a:cxn>
                <a:cxn ang="0">
                  <a:pos x="21" y="3"/>
                </a:cxn>
                <a:cxn ang="0">
                  <a:pos x="20" y="1"/>
                </a:cxn>
                <a:cxn ang="0">
                  <a:pos x="19" y="0"/>
                </a:cxn>
                <a:cxn ang="0">
                  <a:pos x="18" y="0"/>
                </a:cxn>
                <a:cxn ang="0">
                  <a:pos x="19" y="0"/>
                </a:cxn>
                <a:cxn ang="0">
                  <a:pos x="20" y="1"/>
                </a:cxn>
                <a:cxn ang="0">
                  <a:pos x="20" y="2"/>
                </a:cxn>
                <a:cxn ang="0">
                  <a:pos x="21" y="3"/>
                </a:cxn>
                <a:cxn ang="0">
                  <a:pos x="16" y="6"/>
                </a:cxn>
                <a:cxn ang="0">
                  <a:pos x="14" y="8"/>
                </a:cxn>
                <a:cxn ang="0">
                  <a:pos x="11" y="6"/>
                </a:cxn>
                <a:cxn ang="0">
                  <a:pos x="11" y="4"/>
                </a:cxn>
                <a:cxn ang="0">
                  <a:pos x="18" y="0"/>
                </a:cxn>
                <a:cxn ang="0">
                  <a:pos x="9" y="3"/>
                </a:cxn>
                <a:cxn ang="0">
                  <a:pos x="2" y="8"/>
                </a:cxn>
                <a:cxn ang="0">
                  <a:pos x="0" y="12"/>
                </a:cxn>
                <a:cxn ang="0">
                  <a:pos x="0" y="25"/>
                </a:cxn>
                <a:cxn ang="0">
                  <a:pos x="4" y="34"/>
                </a:cxn>
                <a:cxn ang="0">
                  <a:pos x="7" y="38"/>
                </a:cxn>
                <a:cxn ang="0">
                  <a:pos x="10" y="42"/>
                </a:cxn>
                <a:cxn ang="0">
                  <a:pos x="14" y="47"/>
                </a:cxn>
                <a:cxn ang="0">
                  <a:pos x="18" y="51"/>
                </a:cxn>
                <a:cxn ang="0">
                  <a:pos x="31" y="66"/>
                </a:cxn>
                <a:cxn ang="0">
                  <a:pos x="37" y="71"/>
                </a:cxn>
                <a:cxn ang="0">
                  <a:pos x="42" y="94"/>
                </a:cxn>
                <a:cxn ang="0">
                  <a:pos x="78" y="94"/>
                </a:cxn>
                <a:cxn ang="0">
                  <a:pos x="72" y="64"/>
                </a:cxn>
                <a:cxn ang="0">
                  <a:pos x="75" y="53"/>
                </a:cxn>
                <a:cxn ang="0">
                  <a:pos x="76" y="46"/>
                </a:cxn>
                <a:cxn ang="0">
                  <a:pos x="75" y="39"/>
                </a:cxn>
                <a:cxn ang="0">
                  <a:pos x="70" y="27"/>
                </a:cxn>
                <a:cxn ang="0">
                  <a:pos x="67" y="17"/>
                </a:cxn>
                <a:cxn ang="0">
                  <a:pos x="67" y="13"/>
                </a:cxn>
                <a:cxn ang="0">
                  <a:pos x="65" y="8"/>
                </a:cxn>
                <a:cxn ang="0">
                  <a:pos x="61" y="12"/>
                </a:cxn>
                <a:cxn ang="0">
                  <a:pos x="61" y="12"/>
                </a:cxn>
                <a:cxn ang="0">
                  <a:pos x="61" y="12"/>
                </a:cxn>
                <a:cxn ang="0">
                  <a:pos x="64" y="14"/>
                </a:cxn>
                <a:cxn ang="0">
                  <a:pos x="64" y="17"/>
                </a:cxn>
                <a:cxn ang="0">
                  <a:pos x="63" y="18"/>
                </a:cxn>
                <a:cxn ang="0">
                  <a:pos x="61" y="19"/>
                </a:cxn>
                <a:cxn ang="0">
                  <a:pos x="59" y="18"/>
                </a:cxn>
                <a:cxn ang="0">
                  <a:pos x="57" y="17"/>
                </a:cxn>
              </a:cxnLst>
              <a:rect l="0" t="0" r="r" b="b"/>
              <a:pathLst>
                <a:path w="78" h="94">
                  <a:moveTo>
                    <a:pt x="57" y="17"/>
                  </a:moveTo>
                  <a:lnTo>
                    <a:pt x="55" y="23"/>
                  </a:lnTo>
                  <a:lnTo>
                    <a:pt x="54" y="24"/>
                  </a:lnTo>
                  <a:lnTo>
                    <a:pt x="50" y="22"/>
                  </a:lnTo>
                  <a:lnTo>
                    <a:pt x="47" y="19"/>
                  </a:lnTo>
                  <a:lnTo>
                    <a:pt x="41" y="12"/>
                  </a:lnTo>
                  <a:lnTo>
                    <a:pt x="37" y="12"/>
                  </a:lnTo>
                  <a:lnTo>
                    <a:pt x="32" y="12"/>
                  </a:lnTo>
                  <a:lnTo>
                    <a:pt x="30" y="17"/>
                  </a:lnTo>
                  <a:lnTo>
                    <a:pt x="30" y="21"/>
                  </a:lnTo>
                  <a:lnTo>
                    <a:pt x="25" y="23"/>
                  </a:lnTo>
                  <a:lnTo>
                    <a:pt x="19" y="24"/>
                  </a:lnTo>
                  <a:lnTo>
                    <a:pt x="12" y="21"/>
                  </a:lnTo>
                  <a:lnTo>
                    <a:pt x="8" y="24"/>
                  </a:lnTo>
                  <a:lnTo>
                    <a:pt x="12" y="21"/>
                  </a:lnTo>
                  <a:lnTo>
                    <a:pt x="11" y="14"/>
                  </a:lnTo>
                  <a:lnTo>
                    <a:pt x="16" y="10"/>
                  </a:lnTo>
                  <a:lnTo>
                    <a:pt x="19" y="6"/>
                  </a:lnTo>
                  <a:lnTo>
                    <a:pt x="21" y="3"/>
                  </a:lnTo>
                  <a:lnTo>
                    <a:pt x="20" y="1"/>
                  </a:lnTo>
                  <a:lnTo>
                    <a:pt x="19" y="0"/>
                  </a:lnTo>
                  <a:lnTo>
                    <a:pt x="18" y="0"/>
                  </a:lnTo>
                  <a:lnTo>
                    <a:pt x="19" y="0"/>
                  </a:lnTo>
                  <a:lnTo>
                    <a:pt x="20" y="1"/>
                  </a:lnTo>
                  <a:lnTo>
                    <a:pt x="20" y="2"/>
                  </a:lnTo>
                  <a:lnTo>
                    <a:pt x="21" y="3"/>
                  </a:lnTo>
                  <a:lnTo>
                    <a:pt x="16" y="6"/>
                  </a:lnTo>
                  <a:lnTo>
                    <a:pt x="14" y="8"/>
                  </a:lnTo>
                  <a:lnTo>
                    <a:pt x="11" y="6"/>
                  </a:lnTo>
                  <a:lnTo>
                    <a:pt x="11" y="4"/>
                  </a:lnTo>
                  <a:lnTo>
                    <a:pt x="18" y="0"/>
                  </a:lnTo>
                  <a:lnTo>
                    <a:pt x="9" y="3"/>
                  </a:lnTo>
                  <a:lnTo>
                    <a:pt x="2" y="8"/>
                  </a:lnTo>
                  <a:lnTo>
                    <a:pt x="0" y="12"/>
                  </a:lnTo>
                  <a:lnTo>
                    <a:pt x="0" y="25"/>
                  </a:lnTo>
                  <a:lnTo>
                    <a:pt x="4" y="34"/>
                  </a:lnTo>
                  <a:lnTo>
                    <a:pt x="7" y="38"/>
                  </a:lnTo>
                  <a:lnTo>
                    <a:pt x="10" y="42"/>
                  </a:lnTo>
                  <a:lnTo>
                    <a:pt x="14" y="47"/>
                  </a:lnTo>
                  <a:lnTo>
                    <a:pt x="18" y="51"/>
                  </a:lnTo>
                  <a:lnTo>
                    <a:pt x="31" y="66"/>
                  </a:lnTo>
                  <a:lnTo>
                    <a:pt x="37" y="71"/>
                  </a:lnTo>
                  <a:lnTo>
                    <a:pt x="42" y="94"/>
                  </a:lnTo>
                  <a:lnTo>
                    <a:pt x="78" y="94"/>
                  </a:lnTo>
                  <a:lnTo>
                    <a:pt x="72" y="64"/>
                  </a:lnTo>
                  <a:lnTo>
                    <a:pt x="75" y="53"/>
                  </a:lnTo>
                  <a:lnTo>
                    <a:pt x="76" y="46"/>
                  </a:lnTo>
                  <a:lnTo>
                    <a:pt x="75" y="39"/>
                  </a:lnTo>
                  <a:lnTo>
                    <a:pt x="70" y="27"/>
                  </a:lnTo>
                  <a:lnTo>
                    <a:pt x="67" y="17"/>
                  </a:lnTo>
                  <a:lnTo>
                    <a:pt x="67" y="13"/>
                  </a:lnTo>
                  <a:lnTo>
                    <a:pt x="65" y="8"/>
                  </a:lnTo>
                  <a:lnTo>
                    <a:pt x="61" y="12"/>
                  </a:lnTo>
                  <a:lnTo>
                    <a:pt x="61" y="12"/>
                  </a:lnTo>
                  <a:lnTo>
                    <a:pt x="61" y="12"/>
                  </a:lnTo>
                  <a:lnTo>
                    <a:pt x="64" y="14"/>
                  </a:lnTo>
                  <a:lnTo>
                    <a:pt x="64" y="17"/>
                  </a:lnTo>
                  <a:lnTo>
                    <a:pt x="63" y="18"/>
                  </a:lnTo>
                  <a:lnTo>
                    <a:pt x="61" y="19"/>
                  </a:lnTo>
                  <a:lnTo>
                    <a:pt x="59" y="18"/>
                  </a:lnTo>
                  <a:lnTo>
                    <a:pt x="57" y="17"/>
                  </a:lnTo>
                </a:path>
              </a:pathLst>
            </a:custGeom>
            <a:noFill/>
            <a:ln w="0">
              <a:solidFill>
                <a:srgbClr val="8E6034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67" name="Freeform 63"/>
            <p:cNvSpPr>
              <a:spLocks/>
            </p:cNvSpPr>
            <p:nvPr/>
          </p:nvSpPr>
          <p:spPr bwMode="gray">
            <a:xfrm>
              <a:off x="3462" y="2988"/>
              <a:ext cx="59" cy="48"/>
            </a:xfrm>
            <a:custGeom>
              <a:avLst/>
              <a:gdLst/>
              <a:ahLst/>
              <a:cxnLst>
                <a:cxn ang="0">
                  <a:pos x="10" y="3"/>
                </a:cxn>
                <a:cxn ang="0">
                  <a:pos x="6" y="6"/>
                </a:cxn>
                <a:cxn ang="0">
                  <a:pos x="3" y="8"/>
                </a:cxn>
                <a:cxn ang="0">
                  <a:pos x="1" y="7"/>
                </a:cxn>
                <a:cxn ang="0">
                  <a:pos x="0" y="6"/>
                </a:cxn>
                <a:cxn ang="0">
                  <a:pos x="0" y="4"/>
                </a:cxn>
                <a:cxn ang="0">
                  <a:pos x="7" y="0"/>
                </a:cxn>
                <a:cxn ang="0">
                  <a:pos x="8" y="0"/>
                </a:cxn>
                <a:cxn ang="0">
                  <a:pos x="9" y="1"/>
                </a:cxn>
                <a:cxn ang="0">
                  <a:pos x="10" y="3"/>
                </a:cxn>
              </a:cxnLst>
              <a:rect l="0" t="0" r="r" b="b"/>
              <a:pathLst>
                <a:path w="10" h="8">
                  <a:moveTo>
                    <a:pt x="10" y="3"/>
                  </a:moveTo>
                  <a:lnTo>
                    <a:pt x="6" y="6"/>
                  </a:lnTo>
                  <a:lnTo>
                    <a:pt x="3" y="8"/>
                  </a:lnTo>
                  <a:lnTo>
                    <a:pt x="1" y="7"/>
                  </a:lnTo>
                  <a:lnTo>
                    <a:pt x="0" y="6"/>
                  </a:lnTo>
                  <a:lnTo>
                    <a:pt x="0" y="4"/>
                  </a:lnTo>
                  <a:lnTo>
                    <a:pt x="7" y="0"/>
                  </a:lnTo>
                  <a:lnTo>
                    <a:pt x="8" y="0"/>
                  </a:lnTo>
                  <a:lnTo>
                    <a:pt x="9" y="1"/>
                  </a:lnTo>
                  <a:lnTo>
                    <a:pt x="10" y="3"/>
                  </a:lnTo>
                </a:path>
              </a:pathLst>
            </a:custGeom>
            <a:solidFill>
              <a:srgbClr val="FDC8B1"/>
            </a:solidFill>
            <a:ln w="0">
              <a:solidFill>
                <a:srgbClr val="FA9E9A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68" name="Freeform 64"/>
            <p:cNvSpPr>
              <a:spLocks/>
            </p:cNvSpPr>
            <p:nvPr/>
          </p:nvSpPr>
          <p:spPr bwMode="gray">
            <a:xfrm>
              <a:off x="3462" y="2988"/>
              <a:ext cx="59" cy="48"/>
            </a:xfrm>
            <a:custGeom>
              <a:avLst/>
              <a:gdLst/>
              <a:ahLst/>
              <a:cxnLst>
                <a:cxn ang="0">
                  <a:pos x="10" y="3"/>
                </a:cxn>
                <a:cxn ang="0">
                  <a:pos x="6" y="6"/>
                </a:cxn>
                <a:cxn ang="0">
                  <a:pos x="3" y="8"/>
                </a:cxn>
                <a:cxn ang="0">
                  <a:pos x="1" y="7"/>
                </a:cxn>
                <a:cxn ang="0">
                  <a:pos x="0" y="6"/>
                </a:cxn>
                <a:cxn ang="0">
                  <a:pos x="0" y="4"/>
                </a:cxn>
                <a:cxn ang="0">
                  <a:pos x="7" y="0"/>
                </a:cxn>
                <a:cxn ang="0">
                  <a:pos x="8" y="0"/>
                </a:cxn>
                <a:cxn ang="0">
                  <a:pos x="9" y="1"/>
                </a:cxn>
                <a:cxn ang="0">
                  <a:pos x="10" y="3"/>
                </a:cxn>
              </a:cxnLst>
              <a:rect l="0" t="0" r="r" b="b"/>
              <a:pathLst>
                <a:path w="10" h="8">
                  <a:moveTo>
                    <a:pt x="10" y="3"/>
                  </a:moveTo>
                  <a:lnTo>
                    <a:pt x="6" y="6"/>
                  </a:lnTo>
                  <a:lnTo>
                    <a:pt x="3" y="8"/>
                  </a:lnTo>
                  <a:lnTo>
                    <a:pt x="1" y="7"/>
                  </a:lnTo>
                  <a:lnTo>
                    <a:pt x="0" y="6"/>
                  </a:lnTo>
                  <a:lnTo>
                    <a:pt x="0" y="4"/>
                  </a:lnTo>
                  <a:lnTo>
                    <a:pt x="7" y="0"/>
                  </a:lnTo>
                  <a:lnTo>
                    <a:pt x="8" y="0"/>
                  </a:lnTo>
                  <a:lnTo>
                    <a:pt x="9" y="1"/>
                  </a:lnTo>
                  <a:lnTo>
                    <a:pt x="10" y="3"/>
                  </a:lnTo>
                </a:path>
              </a:pathLst>
            </a:custGeom>
            <a:noFill/>
            <a:ln w="0">
              <a:solidFill>
                <a:srgbClr val="F99E7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69" name="Freeform 65"/>
            <p:cNvSpPr>
              <a:spLocks/>
            </p:cNvSpPr>
            <p:nvPr/>
          </p:nvSpPr>
          <p:spPr bwMode="gray">
            <a:xfrm>
              <a:off x="3678" y="3180"/>
              <a:ext cx="71" cy="16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5"/>
                </a:cxn>
                <a:cxn ang="0">
                  <a:pos x="3" y="13"/>
                </a:cxn>
                <a:cxn ang="0">
                  <a:pos x="6" y="21"/>
                </a:cxn>
                <a:cxn ang="0">
                  <a:pos x="12" y="27"/>
                </a:cxn>
              </a:cxnLst>
              <a:rect l="0" t="0" r="r" b="b"/>
              <a:pathLst>
                <a:path w="12" h="27">
                  <a:moveTo>
                    <a:pt x="0" y="0"/>
                  </a:moveTo>
                  <a:lnTo>
                    <a:pt x="0" y="5"/>
                  </a:lnTo>
                  <a:lnTo>
                    <a:pt x="3" y="13"/>
                  </a:lnTo>
                  <a:lnTo>
                    <a:pt x="6" y="21"/>
                  </a:lnTo>
                  <a:lnTo>
                    <a:pt x="12" y="27"/>
                  </a:lnTo>
                </a:path>
              </a:pathLst>
            </a:custGeom>
            <a:noFill/>
            <a:ln w="0">
              <a:solidFill>
                <a:srgbClr val="8E6034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70" name="Freeform 66"/>
            <p:cNvSpPr>
              <a:spLocks/>
            </p:cNvSpPr>
            <p:nvPr/>
          </p:nvSpPr>
          <p:spPr bwMode="gray">
            <a:xfrm>
              <a:off x="3714" y="3030"/>
              <a:ext cx="66" cy="66"/>
            </a:xfrm>
            <a:custGeom>
              <a:avLst/>
              <a:gdLst/>
              <a:ahLst/>
              <a:cxnLst>
                <a:cxn ang="0">
                  <a:pos x="11" y="10"/>
                </a:cxn>
                <a:cxn ang="0">
                  <a:pos x="11" y="7"/>
                </a:cxn>
                <a:cxn ang="0">
                  <a:pos x="11" y="7"/>
                </a:cxn>
                <a:cxn ang="0">
                  <a:pos x="11" y="7"/>
                </a:cxn>
                <a:cxn ang="0">
                  <a:pos x="10" y="6"/>
                </a:cxn>
                <a:cxn ang="0">
                  <a:pos x="10" y="5"/>
                </a:cxn>
                <a:cxn ang="0">
                  <a:pos x="8" y="4"/>
                </a:cxn>
                <a:cxn ang="0">
                  <a:pos x="4" y="1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1" y="2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10" y="11"/>
                </a:cxn>
                <a:cxn ang="0">
                  <a:pos x="11" y="10"/>
                </a:cxn>
              </a:cxnLst>
              <a:rect l="0" t="0" r="r" b="b"/>
              <a:pathLst>
                <a:path w="11" h="11">
                  <a:moveTo>
                    <a:pt x="11" y="10"/>
                  </a:moveTo>
                  <a:lnTo>
                    <a:pt x="11" y="7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10" y="6"/>
                  </a:lnTo>
                  <a:lnTo>
                    <a:pt x="10" y="5"/>
                  </a:lnTo>
                  <a:lnTo>
                    <a:pt x="8" y="4"/>
                  </a:lnTo>
                  <a:lnTo>
                    <a:pt x="4" y="1"/>
                  </a:lnTo>
                  <a:lnTo>
                    <a:pt x="3" y="0"/>
                  </a:lnTo>
                  <a:lnTo>
                    <a:pt x="1" y="1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10" y="11"/>
                  </a:lnTo>
                  <a:lnTo>
                    <a:pt x="11" y="10"/>
                  </a:lnTo>
                </a:path>
              </a:pathLst>
            </a:custGeom>
            <a:solidFill>
              <a:srgbClr val="FDC8B1"/>
            </a:solidFill>
            <a:ln w="0">
              <a:solidFill>
                <a:srgbClr val="FA9E9A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71" name="Freeform 67"/>
            <p:cNvSpPr>
              <a:spLocks/>
            </p:cNvSpPr>
            <p:nvPr/>
          </p:nvSpPr>
          <p:spPr bwMode="gray">
            <a:xfrm>
              <a:off x="3714" y="3030"/>
              <a:ext cx="66" cy="66"/>
            </a:xfrm>
            <a:custGeom>
              <a:avLst/>
              <a:gdLst/>
              <a:ahLst/>
              <a:cxnLst>
                <a:cxn ang="0">
                  <a:pos x="11" y="10"/>
                </a:cxn>
                <a:cxn ang="0">
                  <a:pos x="11" y="7"/>
                </a:cxn>
                <a:cxn ang="0">
                  <a:pos x="11" y="7"/>
                </a:cxn>
                <a:cxn ang="0">
                  <a:pos x="11" y="7"/>
                </a:cxn>
                <a:cxn ang="0">
                  <a:pos x="10" y="6"/>
                </a:cxn>
                <a:cxn ang="0">
                  <a:pos x="10" y="5"/>
                </a:cxn>
                <a:cxn ang="0">
                  <a:pos x="8" y="4"/>
                </a:cxn>
                <a:cxn ang="0">
                  <a:pos x="4" y="1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1" y="2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10" y="11"/>
                </a:cxn>
                <a:cxn ang="0">
                  <a:pos x="11" y="10"/>
                </a:cxn>
              </a:cxnLst>
              <a:rect l="0" t="0" r="r" b="b"/>
              <a:pathLst>
                <a:path w="11" h="11">
                  <a:moveTo>
                    <a:pt x="11" y="10"/>
                  </a:moveTo>
                  <a:lnTo>
                    <a:pt x="11" y="7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10" y="6"/>
                  </a:lnTo>
                  <a:lnTo>
                    <a:pt x="10" y="5"/>
                  </a:lnTo>
                  <a:lnTo>
                    <a:pt x="8" y="4"/>
                  </a:lnTo>
                  <a:lnTo>
                    <a:pt x="4" y="1"/>
                  </a:lnTo>
                  <a:lnTo>
                    <a:pt x="3" y="0"/>
                  </a:lnTo>
                  <a:lnTo>
                    <a:pt x="1" y="1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10" y="11"/>
                  </a:lnTo>
                  <a:lnTo>
                    <a:pt x="11" y="10"/>
                  </a:lnTo>
                </a:path>
              </a:pathLst>
            </a:custGeom>
            <a:noFill/>
            <a:ln w="0">
              <a:solidFill>
                <a:srgbClr val="F99E7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72" name="Freeform 68"/>
            <p:cNvSpPr>
              <a:spLocks/>
            </p:cNvSpPr>
            <p:nvPr/>
          </p:nvSpPr>
          <p:spPr bwMode="gray">
            <a:xfrm>
              <a:off x="3708" y="2555"/>
              <a:ext cx="50" cy="79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2" y="3"/>
                </a:cxn>
                <a:cxn ang="0">
                  <a:pos x="1" y="5"/>
                </a:cxn>
                <a:cxn ang="0">
                  <a:pos x="1" y="7"/>
                </a:cxn>
                <a:cxn ang="0">
                  <a:pos x="0" y="9"/>
                </a:cxn>
                <a:cxn ang="0">
                  <a:pos x="1" y="11"/>
                </a:cxn>
                <a:cxn ang="0">
                  <a:pos x="1" y="11"/>
                </a:cxn>
                <a:cxn ang="0">
                  <a:pos x="1" y="12"/>
                </a:cxn>
                <a:cxn ang="0">
                  <a:pos x="2" y="13"/>
                </a:cxn>
                <a:cxn ang="0">
                  <a:pos x="4" y="13"/>
                </a:cxn>
                <a:cxn ang="0">
                  <a:pos x="5" y="13"/>
                </a:cxn>
                <a:cxn ang="0">
                  <a:pos x="7" y="12"/>
                </a:cxn>
                <a:cxn ang="0">
                  <a:pos x="8" y="10"/>
                </a:cxn>
                <a:cxn ang="0">
                  <a:pos x="8" y="9"/>
                </a:cxn>
                <a:cxn ang="0">
                  <a:pos x="8" y="8"/>
                </a:cxn>
                <a:cxn ang="0">
                  <a:pos x="7" y="7"/>
                </a:cxn>
                <a:cxn ang="0">
                  <a:pos x="7" y="5"/>
                </a:cxn>
                <a:cxn ang="0">
                  <a:pos x="5" y="4"/>
                </a:cxn>
                <a:cxn ang="0">
                  <a:pos x="3" y="1"/>
                </a:cxn>
              </a:cxnLst>
              <a:rect l="0" t="0" r="r" b="b"/>
              <a:pathLst>
                <a:path w="8" h="13">
                  <a:moveTo>
                    <a:pt x="2" y="0"/>
                  </a:moveTo>
                  <a:lnTo>
                    <a:pt x="2" y="3"/>
                  </a:lnTo>
                  <a:lnTo>
                    <a:pt x="1" y="5"/>
                  </a:lnTo>
                  <a:lnTo>
                    <a:pt x="1" y="7"/>
                  </a:lnTo>
                  <a:lnTo>
                    <a:pt x="0" y="9"/>
                  </a:lnTo>
                  <a:lnTo>
                    <a:pt x="1" y="11"/>
                  </a:lnTo>
                  <a:lnTo>
                    <a:pt x="1" y="11"/>
                  </a:lnTo>
                  <a:lnTo>
                    <a:pt x="1" y="12"/>
                  </a:lnTo>
                  <a:lnTo>
                    <a:pt x="2" y="13"/>
                  </a:lnTo>
                  <a:lnTo>
                    <a:pt x="4" y="13"/>
                  </a:lnTo>
                  <a:lnTo>
                    <a:pt x="5" y="13"/>
                  </a:lnTo>
                  <a:lnTo>
                    <a:pt x="7" y="12"/>
                  </a:lnTo>
                  <a:lnTo>
                    <a:pt x="8" y="10"/>
                  </a:lnTo>
                  <a:lnTo>
                    <a:pt x="8" y="9"/>
                  </a:lnTo>
                  <a:lnTo>
                    <a:pt x="8" y="8"/>
                  </a:lnTo>
                  <a:lnTo>
                    <a:pt x="7" y="7"/>
                  </a:lnTo>
                  <a:lnTo>
                    <a:pt x="7" y="5"/>
                  </a:lnTo>
                  <a:lnTo>
                    <a:pt x="5" y="4"/>
                  </a:lnTo>
                  <a:lnTo>
                    <a:pt x="3" y="1"/>
                  </a:lnTo>
                </a:path>
              </a:pathLst>
            </a:custGeom>
            <a:noFill/>
            <a:ln w="0">
              <a:solidFill>
                <a:srgbClr val="23282B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73" name="Freeform 69"/>
            <p:cNvSpPr>
              <a:spLocks/>
            </p:cNvSpPr>
            <p:nvPr/>
          </p:nvSpPr>
          <p:spPr bwMode="gray">
            <a:xfrm>
              <a:off x="3372" y="2472"/>
              <a:ext cx="120" cy="60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1" y="3"/>
                </a:cxn>
                <a:cxn ang="0">
                  <a:pos x="1" y="3"/>
                </a:cxn>
                <a:cxn ang="0">
                  <a:pos x="4" y="3"/>
                </a:cxn>
                <a:cxn ang="0">
                  <a:pos x="6" y="3"/>
                </a:cxn>
                <a:cxn ang="0">
                  <a:pos x="8" y="4"/>
                </a:cxn>
                <a:cxn ang="0">
                  <a:pos x="9" y="4"/>
                </a:cxn>
                <a:cxn ang="0">
                  <a:pos x="11" y="3"/>
                </a:cxn>
                <a:cxn ang="0">
                  <a:pos x="13" y="3"/>
                </a:cxn>
                <a:cxn ang="0">
                  <a:pos x="15" y="2"/>
                </a:cxn>
                <a:cxn ang="0">
                  <a:pos x="17" y="1"/>
                </a:cxn>
                <a:cxn ang="0">
                  <a:pos x="18" y="1"/>
                </a:cxn>
                <a:cxn ang="0">
                  <a:pos x="18" y="0"/>
                </a:cxn>
                <a:cxn ang="0">
                  <a:pos x="19" y="0"/>
                </a:cxn>
                <a:cxn ang="0">
                  <a:pos x="19" y="0"/>
                </a:cxn>
                <a:cxn ang="0">
                  <a:pos x="20" y="0"/>
                </a:cxn>
                <a:cxn ang="0">
                  <a:pos x="20" y="1"/>
                </a:cxn>
                <a:cxn ang="0">
                  <a:pos x="20" y="1"/>
                </a:cxn>
                <a:cxn ang="0">
                  <a:pos x="20" y="1"/>
                </a:cxn>
                <a:cxn ang="0">
                  <a:pos x="20" y="2"/>
                </a:cxn>
                <a:cxn ang="0">
                  <a:pos x="19" y="3"/>
                </a:cxn>
                <a:cxn ang="0">
                  <a:pos x="19" y="4"/>
                </a:cxn>
                <a:cxn ang="0">
                  <a:pos x="19" y="5"/>
                </a:cxn>
                <a:cxn ang="0">
                  <a:pos x="18" y="5"/>
                </a:cxn>
                <a:cxn ang="0">
                  <a:pos x="18" y="6"/>
                </a:cxn>
                <a:cxn ang="0">
                  <a:pos x="16" y="7"/>
                </a:cxn>
                <a:cxn ang="0">
                  <a:pos x="14" y="9"/>
                </a:cxn>
                <a:cxn ang="0">
                  <a:pos x="14" y="9"/>
                </a:cxn>
                <a:cxn ang="0">
                  <a:pos x="13" y="10"/>
                </a:cxn>
                <a:cxn ang="0">
                  <a:pos x="12" y="10"/>
                </a:cxn>
                <a:cxn ang="0">
                  <a:pos x="11" y="10"/>
                </a:cxn>
                <a:cxn ang="0">
                  <a:pos x="10" y="10"/>
                </a:cxn>
                <a:cxn ang="0">
                  <a:pos x="9" y="10"/>
                </a:cxn>
                <a:cxn ang="0">
                  <a:pos x="9" y="10"/>
                </a:cxn>
                <a:cxn ang="0">
                  <a:pos x="8" y="10"/>
                </a:cxn>
                <a:cxn ang="0">
                  <a:pos x="7" y="10"/>
                </a:cxn>
                <a:cxn ang="0">
                  <a:pos x="6" y="9"/>
                </a:cxn>
                <a:cxn ang="0">
                  <a:pos x="5" y="9"/>
                </a:cxn>
                <a:cxn ang="0">
                  <a:pos x="5" y="9"/>
                </a:cxn>
                <a:cxn ang="0">
                  <a:pos x="4" y="8"/>
                </a:cxn>
                <a:cxn ang="0">
                  <a:pos x="3" y="8"/>
                </a:cxn>
                <a:cxn ang="0">
                  <a:pos x="2" y="7"/>
                </a:cxn>
                <a:cxn ang="0">
                  <a:pos x="2" y="7"/>
                </a:cxn>
                <a:cxn ang="0">
                  <a:pos x="1" y="6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0" y="3"/>
                </a:cxn>
                <a:cxn ang="0">
                  <a:pos x="0" y="3"/>
                </a:cxn>
              </a:cxnLst>
              <a:rect l="0" t="0" r="r" b="b"/>
              <a:pathLst>
                <a:path w="20" h="10">
                  <a:moveTo>
                    <a:pt x="0" y="3"/>
                  </a:moveTo>
                  <a:lnTo>
                    <a:pt x="1" y="3"/>
                  </a:lnTo>
                  <a:lnTo>
                    <a:pt x="1" y="3"/>
                  </a:lnTo>
                  <a:lnTo>
                    <a:pt x="4" y="3"/>
                  </a:lnTo>
                  <a:lnTo>
                    <a:pt x="6" y="3"/>
                  </a:lnTo>
                  <a:lnTo>
                    <a:pt x="8" y="4"/>
                  </a:lnTo>
                  <a:lnTo>
                    <a:pt x="9" y="4"/>
                  </a:lnTo>
                  <a:lnTo>
                    <a:pt x="11" y="3"/>
                  </a:lnTo>
                  <a:lnTo>
                    <a:pt x="13" y="3"/>
                  </a:lnTo>
                  <a:lnTo>
                    <a:pt x="15" y="2"/>
                  </a:lnTo>
                  <a:lnTo>
                    <a:pt x="17" y="1"/>
                  </a:lnTo>
                  <a:lnTo>
                    <a:pt x="18" y="1"/>
                  </a:lnTo>
                  <a:lnTo>
                    <a:pt x="18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20" y="0"/>
                  </a:lnTo>
                  <a:lnTo>
                    <a:pt x="20" y="1"/>
                  </a:lnTo>
                  <a:lnTo>
                    <a:pt x="20" y="1"/>
                  </a:lnTo>
                  <a:lnTo>
                    <a:pt x="20" y="1"/>
                  </a:lnTo>
                  <a:lnTo>
                    <a:pt x="20" y="2"/>
                  </a:lnTo>
                  <a:lnTo>
                    <a:pt x="19" y="3"/>
                  </a:lnTo>
                  <a:lnTo>
                    <a:pt x="19" y="4"/>
                  </a:lnTo>
                  <a:lnTo>
                    <a:pt x="19" y="5"/>
                  </a:lnTo>
                  <a:lnTo>
                    <a:pt x="18" y="5"/>
                  </a:lnTo>
                  <a:lnTo>
                    <a:pt x="18" y="6"/>
                  </a:lnTo>
                  <a:lnTo>
                    <a:pt x="16" y="7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3" y="10"/>
                  </a:lnTo>
                  <a:lnTo>
                    <a:pt x="12" y="10"/>
                  </a:lnTo>
                  <a:lnTo>
                    <a:pt x="11" y="10"/>
                  </a:lnTo>
                  <a:lnTo>
                    <a:pt x="10" y="10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8" y="10"/>
                  </a:lnTo>
                  <a:lnTo>
                    <a:pt x="7" y="10"/>
                  </a:lnTo>
                  <a:lnTo>
                    <a:pt x="6" y="9"/>
                  </a:lnTo>
                  <a:lnTo>
                    <a:pt x="5" y="9"/>
                  </a:lnTo>
                  <a:lnTo>
                    <a:pt x="5" y="9"/>
                  </a:lnTo>
                  <a:lnTo>
                    <a:pt x="4" y="8"/>
                  </a:lnTo>
                  <a:lnTo>
                    <a:pt x="3" y="8"/>
                  </a:lnTo>
                  <a:lnTo>
                    <a:pt x="2" y="7"/>
                  </a:lnTo>
                  <a:lnTo>
                    <a:pt x="2" y="7"/>
                  </a:lnTo>
                  <a:lnTo>
                    <a:pt x="1" y="6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3"/>
                  </a:lnTo>
                  <a:lnTo>
                    <a:pt x="0" y="3"/>
                  </a:lnTo>
                </a:path>
              </a:pathLst>
            </a:custGeom>
            <a:solidFill>
              <a:srgbClr val="93422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74" name="Freeform 70"/>
            <p:cNvSpPr>
              <a:spLocks/>
            </p:cNvSpPr>
            <p:nvPr/>
          </p:nvSpPr>
          <p:spPr bwMode="gray">
            <a:xfrm>
              <a:off x="3372" y="2472"/>
              <a:ext cx="120" cy="60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1" y="3"/>
                </a:cxn>
                <a:cxn ang="0">
                  <a:pos x="1" y="3"/>
                </a:cxn>
                <a:cxn ang="0">
                  <a:pos x="4" y="3"/>
                </a:cxn>
                <a:cxn ang="0">
                  <a:pos x="6" y="3"/>
                </a:cxn>
                <a:cxn ang="0">
                  <a:pos x="8" y="4"/>
                </a:cxn>
                <a:cxn ang="0">
                  <a:pos x="9" y="4"/>
                </a:cxn>
                <a:cxn ang="0">
                  <a:pos x="11" y="3"/>
                </a:cxn>
                <a:cxn ang="0">
                  <a:pos x="13" y="3"/>
                </a:cxn>
                <a:cxn ang="0">
                  <a:pos x="15" y="2"/>
                </a:cxn>
                <a:cxn ang="0">
                  <a:pos x="17" y="1"/>
                </a:cxn>
                <a:cxn ang="0">
                  <a:pos x="18" y="1"/>
                </a:cxn>
                <a:cxn ang="0">
                  <a:pos x="18" y="0"/>
                </a:cxn>
                <a:cxn ang="0">
                  <a:pos x="19" y="0"/>
                </a:cxn>
                <a:cxn ang="0">
                  <a:pos x="19" y="0"/>
                </a:cxn>
                <a:cxn ang="0">
                  <a:pos x="20" y="0"/>
                </a:cxn>
                <a:cxn ang="0">
                  <a:pos x="20" y="1"/>
                </a:cxn>
                <a:cxn ang="0">
                  <a:pos x="20" y="1"/>
                </a:cxn>
                <a:cxn ang="0">
                  <a:pos x="20" y="1"/>
                </a:cxn>
                <a:cxn ang="0">
                  <a:pos x="20" y="2"/>
                </a:cxn>
                <a:cxn ang="0">
                  <a:pos x="19" y="3"/>
                </a:cxn>
                <a:cxn ang="0">
                  <a:pos x="19" y="4"/>
                </a:cxn>
                <a:cxn ang="0">
                  <a:pos x="19" y="5"/>
                </a:cxn>
                <a:cxn ang="0">
                  <a:pos x="18" y="5"/>
                </a:cxn>
                <a:cxn ang="0">
                  <a:pos x="18" y="6"/>
                </a:cxn>
                <a:cxn ang="0">
                  <a:pos x="16" y="7"/>
                </a:cxn>
                <a:cxn ang="0">
                  <a:pos x="14" y="9"/>
                </a:cxn>
                <a:cxn ang="0">
                  <a:pos x="14" y="9"/>
                </a:cxn>
                <a:cxn ang="0">
                  <a:pos x="13" y="10"/>
                </a:cxn>
                <a:cxn ang="0">
                  <a:pos x="12" y="10"/>
                </a:cxn>
                <a:cxn ang="0">
                  <a:pos x="11" y="10"/>
                </a:cxn>
                <a:cxn ang="0">
                  <a:pos x="10" y="10"/>
                </a:cxn>
                <a:cxn ang="0">
                  <a:pos x="9" y="10"/>
                </a:cxn>
                <a:cxn ang="0">
                  <a:pos x="9" y="10"/>
                </a:cxn>
                <a:cxn ang="0">
                  <a:pos x="8" y="10"/>
                </a:cxn>
                <a:cxn ang="0">
                  <a:pos x="7" y="10"/>
                </a:cxn>
                <a:cxn ang="0">
                  <a:pos x="6" y="9"/>
                </a:cxn>
                <a:cxn ang="0">
                  <a:pos x="5" y="9"/>
                </a:cxn>
                <a:cxn ang="0">
                  <a:pos x="5" y="9"/>
                </a:cxn>
                <a:cxn ang="0">
                  <a:pos x="4" y="8"/>
                </a:cxn>
                <a:cxn ang="0">
                  <a:pos x="3" y="8"/>
                </a:cxn>
                <a:cxn ang="0">
                  <a:pos x="2" y="7"/>
                </a:cxn>
                <a:cxn ang="0">
                  <a:pos x="2" y="7"/>
                </a:cxn>
                <a:cxn ang="0">
                  <a:pos x="1" y="6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0" y="3"/>
                </a:cxn>
                <a:cxn ang="0">
                  <a:pos x="0" y="3"/>
                </a:cxn>
              </a:cxnLst>
              <a:rect l="0" t="0" r="r" b="b"/>
              <a:pathLst>
                <a:path w="20" h="10">
                  <a:moveTo>
                    <a:pt x="0" y="3"/>
                  </a:moveTo>
                  <a:lnTo>
                    <a:pt x="1" y="3"/>
                  </a:lnTo>
                  <a:lnTo>
                    <a:pt x="1" y="3"/>
                  </a:lnTo>
                  <a:lnTo>
                    <a:pt x="4" y="3"/>
                  </a:lnTo>
                  <a:lnTo>
                    <a:pt x="6" y="3"/>
                  </a:lnTo>
                  <a:lnTo>
                    <a:pt x="8" y="4"/>
                  </a:lnTo>
                  <a:lnTo>
                    <a:pt x="9" y="4"/>
                  </a:lnTo>
                  <a:lnTo>
                    <a:pt x="11" y="3"/>
                  </a:lnTo>
                  <a:lnTo>
                    <a:pt x="13" y="3"/>
                  </a:lnTo>
                  <a:lnTo>
                    <a:pt x="15" y="2"/>
                  </a:lnTo>
                  <a:lnTo>
                    <a:pt x="17" y="1"/>
                  </a:lnTo>
                  <a:lnTo>
                    <a:pt x="18" y="1"/>
                  </a:lnTo>
                  <a:lnTo>
                    <a:pt x="18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20" y="0"/>
                  </a:lnTo>
                  <a:lnTo>
                    <a:pt x="20" y="1"/>
                  </a:lnTo>
                  <a:lnTo>
                    <a:pt x="20" y="1"/>
                  </a:lnTo>
                  <a:lnTo>
                    <a:pt x="20" y="1"/>
                  </a:lnTo>
                  <a:lnTo>
                    <a:pt x="20" y="2"/>
                  </a:lnTo>
                  <a:lnTo>
                    <a:pt x="19" y="3"/>
                  </a:lnTo>
                  <a:lnTo>
                    <a:pt x="19" y="4"/>
                  </a:lnTo>
                  <a:lnTo>
                    <a:pt x="19" y="5"/>
                  </a:lnTo>
                  <a:lnTo>
                    <a:pt x="18" y="5"/>
                  </a:lnTo>
                  <a:lnTo>
                    <a:pt x="18" y="6"/>
                  </a:lnTo>
                  <a:lnTo>
                    <a:pt x="16" y="7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3" y="10"/>
                  </a:lnTo>
                  <a:lnTo>
                    <a:pt x="12" y="10"/>
                  </a:lnTo>
                  <a:lnTo>
                    <a:pt x="11" y="10"/>
                  </a:lnTo>
                  <a:lnTo>
                    <a:pt x="10" y="10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8" y="10"/>
                  </a:lnTo>
                  <a:lnTo>
                    <a:pt x="7" y="10"/>
                  </a:lnTo>
                  <a:lnTo>
                    <a:pt x="6" y="9"/>
                  </a:lnTo>
                  <a:lnTo>
                    <a:pt x="5" y="9"/>
                  </a:lnTo>
                  <a:lnTo>
                    <a:pt x="5" y="9"/>
                  </a:lnTo>
                  <a:lnTo>
                    <a:pt x="4" y="8"/>
                  </a:lnTo>
                  <a:lnTo>
                    <a:pt x="3" y="8"/>
                  </a:lnTo>
                  <a:lnTo>
                    <a:pt x="2" y="7"/>
                  </a:lnTo>
                  <a:lnTo>
                    <a:pt x="2" y="7"/>
                  </a:lnTo>
                  <a:lnTo>
                    <a:pt x="1" y="6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3"/>
                  </a:lnTo>
                  <a:lnTo>
                    <a:pt x="0" y="3"/>
                  </a:lnTo>
                </a:path>
              </a:pathLst>
            </a:custGeom>
            <a:noFill/>
            <a:ln w="0">
              <a:solidFill>
                <a:srgbClr val="93422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75" name="Freeform 71"/>
            <p:cNvSpPr>
              <a:spLocks/>
            </p:cNvSpPr>
            <p:nvPr/>
          </p:nvSpPr>
          <p:spPr bwMode="gray">
            <a:xfrm>
              <a:off x="3499" y="2731"/>
              <a:ext cx="259" cy="167"/>
            </a:xfrm>
            <a:custGeom>
              <a:avLst/>
              <a:gdLst/>
              <a:ahLst/>
              <a:cxnLst>
                <a:cxn ang="0">
                  <a:pos x="35" y="22"/>
                </a:cxn>
                <a:cxn ang="0">
                  <a:pos x="32" y="19"/>
                </a:cxn>
                <a:cxn ang="0">
                  <a:pos x="29" y="16"/>
                </a:cxn>
                <a:cxn ang="0">
                  <a:pos x="26" y="13"/>
                </a:cxn>
                <a:cxn ang="0">
                  <a:pos x="22" y="11"/>
                </a:cxn>
                <a:cxn ang="0">
                  <a:pos x="20" y="11"/>
                </a:cxn>
                <a:cxn ang="0">
                  <a:pos x="18" y="11"/>
                </a:cxn>
                <a:cxn ang="0">
                  <a:pos x="16" y="12"/>
                </a:cxn>
                <a:cxn ang="0">
                  <a:pos x="14" y="12"/>
                </a:cxn>
                <a:cxn ang="0">
                  <a:pos x="13" y="13"/>
                </a:cxn>
                <a:cxn ang="0">
                  <a:pos x="11" y="15"/>
                </a:cxn>
                <a:cxn ang="0">
                  <a:pos x="9" y="18"/>
                </a:cxn>
                <a:cxn ang="0">
                  <a:pos x="8" y="20"/>
                </a:cxn>
                <a:cxn ang="0">
                  <a:pos x="7" y="23"/>
                </a:cxn>
                <a:cxn ang="0">
                  <a:pos x="7" y="26"/>
                </a:cxn>
                <a:cxn ang="0">
                  <a:pos x="6" y="28"/>
                </a:cxn>
                <a:cxn ang="0">
                  <a:pos x="5" y="28"/>
                </a:cxn>
                <a:cxn ang="0">
                  <a:pos x="3" y="28"/>
                </a:cxn>
                <a:cxn ang="0">
                  <a:pos x="2" y="28"/>
                </a:cxn>
                <a:cxn ang="0">
                  <a:pos x="1" y="27"/>
                </a:cxn>
                <a:cxn ang="0">
                  <a:pos x="0" y="26"/>
                </a:cxn>
                <a:cxn ang="0">
                  <a:pos x="1" y="21"/>
                </a:cxn>
                <a:cxn ang="0">
                  <a:pos x="3" y="17"/>
                </a:cxn>
                <a:cxn ang="0">
                  <a:pos x="5" y="12"/>
                </a:cxn>
                <a:cxn ang="0">
                  <a:pos x="7" y="8"/>
                </a:cxn>
                <a:cxn ang="0">
                  <a:pos x="10" y="4"/>
                </a:cxn>
                <a:cxn ang="0">
                  <a:pos x="13" y="1"/>
                </a:cxn>
                <a:cxn ang="0">
                  <a:pos x="15" y="0"/>
                </a:cxn>
                <a:cxn ang="0">
                  <a:pos x="17" y="0"/>
                </a:cxn>
                <a:cxn ang="0">
                  <a:pos x="19" y="0"/>
                </a:cxn>
                <a:cxn ang="0">
                  <a:pos x="21" y="0"/>
                </a:cxn>
                <a:cxn ang="0">
                  <a:pos x="24" y="1"/>
                </a:cxn>
                <a:cxn ang="0">
                  <a:pos x="27" y="3"/>
                </a:cxn>
                <a:cxn ang="0">
                  <a:pos x="31" y="5"/>
                </a:cxn>
                <a:cxn ang="0">
                  <a:pos x="34" y="7"/>
                </a:cxn>
                <a:cxn ang="0">
                  <a:pos x="36" y="10"/>
                </a:cxn>
                <a:cxn ang="0">
                  <a:pos x="39" y="13"/>
                </a:cxn>
                <a:cxn ang="0">
                  <a:pos x="41" y="16"/>
                </a:cxn>
                <a:cxn ang="0">
                  <a:pos x="43" y="19"/>
                </a:cxn>
                <a:cxn ang="0">
                  <a:pos x="43" y="21"/>
                </a:cxn>
                <a:cxn ang="0">
                  <a:pos x="43" y="22"/>
                </a:cxn>
                <a:cxn ang="0">
                  <a:pos x="43" y="24"/>
                </a:cxn>
                <a:cxn ang="0">
                  <a:pos x="42" y="24"/>
                </a:cxn>
                <a:cxn ang="0">
                  <a:pos x="42" y="25"/>
                </a:cxn>
                <a:cxn ang="0">
                  <a:pos x="40" y="25"/>
                </a:cxn>
                <a:cxn ang="0">
                  <a:pos x="39" y="25"/>
                </a:cxn>
                <a:cxn ang="0">
                  <a:pos x="38" y="25"/>
                </a:cxn>
                <a:cxn ang="0">
                  <a:pos x="37" y="24"/>
                </a:cxn>
              </a:cxnLst>
              <a:rect l="0" t="0" r="r" b="b"/>
              <a:pathLst>
                <a:path w="43" h="28">
                  <a:moveTo>
                    <a:pt x="37" y="24"/>
                  </a:moveTo>
                  <a:lnTo>
                    <a:pt x="35" y="22"/>
                  </a:lnTo>
                  <a:lnTo>
                    <a:pt x="34" y="20"/>
                  </a:lnTo>
                  <a:lnTo>
                    <a:pt x="32" y="19"/>
                  </a:lnTo>
                  <a:lnTo>
                    <a:pt x="31" y="17"/>
                  </a:lnTo>
                  <a:lnTo>
                    <a:pt x="29" y="16"/>
                  </a:lnTo>
                  <a:lnTo>
                    <a:pt x="27" y="14"/>
                  </a:lnTo>
                  <a:lnTo>
                    <a:pt x="26" y="13"/>
                  </a:lnTo>
                  <a:lnTo>
                    <a:pt x="23" y="12"/>
                  </a:lnTo>
                  <a:lnTo>
                    <a:pt x="22" y="11"/>
                  </a:lnTo>
                  <a:lnTo>
                    <a:pt x="21" y="11"/>
                  </a:lnTo>
                  <a:lnTo>
                    <a:pt x="20" y="11"/>
                  </a:lnTo>
                  <a:lnTo>
                    <a:pt x="19" y="11"/>
                  </a:lnTo>
                  <a:lnTo>
                    <a:pt x="18" y="11"/>
                  </a:lnTo>
                  <a:lnTo>
                    <a:pt x="17" y="11"/>
                  </a:lnTo>
                  <a:lnTo>
                    <a:pt x="16" y="12"/>
                  </a:lnTo>
                  <a:lnTo>
                    <a:pt x="15" y="12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3" y="13"/>
                  </a:lnTo>
                  <a:lnTo>
                    <a:pt x="12" y="14"/>
                  </a:lnTo>
                  <a:lnTo>
                    <a:pt x="11" y="15"/>
                  </a:lnTo>
                  <a:lnTo>
                    <a:pt x="10" y="16"/>
                  </a:lnTo>
                  <a:lnTo>
                    <a:pt x="9" y="18"/>
                  </a:lnTo>
                  <a:lnTo>
                    <a:pt x="9" y="19"/>
                  </a:lnTo>
                  <a:lnTo>
                    <a:pt x="8" y="20"/>
                  </a:lnTo>
                  <a:lnTo>
                    <a:pt x="8" y="22"/>
                  </a:lnTo>
                  <a:lnTo>
                    <a:pt x="7" y="23"/>
                  </a:lnTo>
                  <a:lnTo>
                    <a:pt x="7" y="24"/>
                  </a:lnTo>
                  <a:lnTo>
                    <a:pt x="7" y="26"/>
                  </a:lnTo>
                  <a:lnTo>
                    <a:pt x="6" y="27"/>
                  </a:lnTo>
                  <a:lnTo>
                    <a:pt x="6" y="28"/>
                  </a:lnTo>
                  <a:lnTo>
                    <a:pt x="5" y="28"/>
                  </a:lnTo>
                  <a:lnTo>
                    <a:pt x="5" y="28"/>
                  </a:lnTo>
                  <a:lnTo>
                    <a:pt x="4" y="2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1" y="27"/>
                  </a:lnTo>
                  <a:lnTo>
                    <a:pt x="1" y="27"/>
                  </a:lnTo>
                  <a:lnTo>
                    <a:pt x="0" y="26"/>
                  </a:lnTo>
                  <a:lnTo>
                    <a:pt x="1" y="24"/>
                  </a:lnTo>
                  <a:lnTo>
                    <a:pt x="1" y="21"/>
                  </a:lnTo>
                  <a:lnTo>
                    <a:pt x="2" y="19"/>
                  </a:lnTo>
                  <a:lnTo>
                    <a:pt x="3" y="17"/>
                  </a:lnTo>
                  <a:lnTo>
                    <a:pt x="3" y="15"/>
                  </a:lnTo>
                  <a:lnTo>
                    <a:pt x="5" y="12"/>
                  </a:lnTo>
                  <a:lnTo>
                    <a:pt x="6" y="10"/>
                  </a:lnTo>
                  <a:lnTo>
                    <a:pt x="7" y="8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1" y="2"/>
                  </a:lnTo>
                  <a:lnTo>
                    <a:pt x="13" y="1"/>
                  </a:lnTo>
                  <a:lnTo>
                    <a:pt x="14" y="1"/>
                  </a:lnTo>
                  <a:lnTo>
                    <a:pt x="15" y="0"/>
                  </a:lnTo>
                  <a:lnTo>
                    <a:pt x="16" y="0"/>
                  </a:lnTo>
                  <a:lnTo>
                    <a:pt x="17" y="0"/>
                  </a:lnTo>
                  <a:lnTo>
                    <a:pt x="18" y="0"/>
                  </a:lnTo>
                  <a:lnTo>
                    <a:pt x="19" y="0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2" y="1"/>
                  </a:lnTo>
                  <a:lnTo>
                    <a:pt x="24" y="1"/>
                  </a:lnTo>
                  <a:lnTo>
                    <a:pt x="26" y="2"/>
                  </a:lnTo>
                  <a:lnTo>
                    <a:pt x="27" y="3"/>
                  </a:lnTo>
                  <a:lnTo>
                    <a:pt x="29" y="4"/>
                  </a:lnTo>
                  <a:lnTo>
                    <a:pt x="31" y="5"/>
                  </a:lnTo>
                  <a:lnTo>
                    <a:pt x="32" y="6"/>
                  </a:lnTo>
                  <a:lnTo>
                    <a:pt x="34" y="7"/>
                  </a:lnTo>
                  <a:lnTo>
                    <a:pt x="35" y="8"/>
                  </a:lnTo>
                  <a:lnTo>
                    <a:pt x="36" y="10"/>
                  </a:lnTo>
                  <a:lnTo>
                    <a:pt x="38" y="11"/>
                  </a:lnTo>
                  <a:lnTo>
                    <a:pt x="39" y="13"/>
                  </a:lnTo>
                  <a:lnTo>
                    <a:pt x="40" y="14"/>
                  </a:lnTo>
                  <a:lnTo>
                    <a:pt x="41" y="16"/>
                  </a:lnTo>
                  <a:lnTo>
                    <a:pt x="42" y="17"/>
                  </a:lnTo>
                  <a:lnTo>
                    <a:pt x="43" y="19"/>
                  </a:lnTo>
                  <a:lnTo>
                    <a:pt x="43" y="21"/>
                  </a:lnTo>
                  <a:lnTo>
                    <a:pt x="43" y="21"/>
                  </a:lnTo>
                  <a:lnTo>
                    <a:pt x="43" y="22"/>
                  </a:lnTo>
                  <a:lnTo>
                    <a:pt x="43" y="22"/>
                  </a:lnTo>
                  <a:lnTo>
                    <a:pt x="43" y="23"/>
                  </a:lnTo>
                  <a:lnTo>
                    <a:pt x="43" y="24"/>
                  </a:lnTo>
                  <a:lnTo>
                    <a:pt x="43" y="24"/>
                  </a:lnTo>
                  <a:lnTo>
                    <a:pt x="42" y="24"/>
                  </a:lnTo>
                  <a:lnTo>
                    <a:pt x="42" y="25"/>
                  </a:lnTo>
                  <a:lnTo>
                    <a:pt x="42" y="25"/>
                  </a:lnTo>
                  <a:lnTo>
                    <a:pt x="41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39" y="25"/>
                  </a:lnTo>
                  <a:lnTo>
                    <a:pt x="39" y="25"/>
                  </a:lnTo>
                  <a:lnTo>
                    <a:pt x="38" y="25"/>
                  </a:lnTo>
                  <a:lnTo>
                    <a:pt x="38" y="25"/>
                  </a:lnTo>
                  <a:lnTo>
                    <a:pt x="37" y="24"/>
                  </a:lnTo>
                  <a:lnTo>
                    <a:pt x="37" y="24"/>
                  </a:lnTo>
                </a:path>
              </a:pathLst>
            </a:custGeom>
            <a:solidFill>
              <a:srgbClr val="93422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76" name="Freeform 72"/>
            <p:cNvSpPr>
              <a:spLocks/>
            </p:cNvSpPr>
            <p:nvPr/>
          </p:nvSpPr>
          <p:spPr bwMode="gray">
            <a:xfrm>
              <a:off x="3708" y="2862"/>
              <a:ext cx="12" cy="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1" y="0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</a:path>
              </a:pathLst>
            </a:custGeom>
            <a:solidFill>
              <a:srgbClr val="93422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77" name="Freeform 73"/>
            <p:cNvSpPr>
              <a:spLocks/>
            </p:cNvSpPr>
            <p:nvPr/>
          </p:nvSpPr>
          <p:spPr bwMode="gray">
            <a:xfrm>
              <a:off x="3702" y="2850"/>
              <a:ext cx="12" cy="12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1"/>
                </a:cxn>
                <a:cxn ang="0">
                  <a:pos x="1" y="2"/>
                </a:cxn>
                <a:cxn ang="0">
                  <a:pos x="2" y="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lnTo>
                    <a:pt x="0" y="1"/>
                  </a:lnTo>
                  <a:lnTo>
                    <a:pt x="1" y="2"/>
                  </a:lnTo>
                  <a:lnTo>
                    <a:pt x="2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solidFill>
              <a:srgbClr val="93422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78" name="Freeform 74"/>
            <p:cNvSpPr>
              <a:spLocks/>
            </p:cNvSpPr>
            <p:nvPr/>
          </p:nvSpPr>
          <p:spPr bwMode="gray">
            <a:xfrm>
              <a:off x="3690" y="2843"/>
              <a:ext cx="12" cy="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2" y="2"/>
                </a:cxn>
                <a:cxn ang="0">
                  <a:pos x="2" y="1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2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solidFill>
              <a:srgbClr val="93422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79" name="Freeform 75"/>
            <p:cNvSpPr>
              <a:spLocks/>
            </p:cNvSpPr>
            <p:nvPr/>
          </p:nvSpPr>
          <p:spPr bwMode="gray">
            <a:xfrm>
              <a:off x="3683" y="2832"/>
              <a:ext cx="7" cy="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lnTo>
                    <a:pt x="0" y="0"/>
                  </a:lnTo>
                  <a:lnTo>
                    <a:pt x="1" y="2"/>
                  </a:lnTo>
                  <a:lnTo>
                    <a:pt x="1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solidFill>
              <a:srgbClr val="93422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80" name="Freeform 76"/>
            <p:cNvSpPr>
              <a:spLocks/>
            </p:cNvSpPr>
            <p:nvPr/>
          </p:nvSpPr>
          <p:spPr bwMode="gray">
            <a:xfrm>
              <a:off x="3673" y="2820"/>
              <a:ext cx="11" cy="12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1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0" y="1"/>
                </a:cxn>
                <a:cxn ang="0">
                  <a:pos x="0" y="0"/>
                </a:cxn>
                <a:cxn ang="0">
                  <a:pos x="0" y="1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lnTo>
                    <a:pt x="0" y="1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solidFill>
              <a:srgbClr val="93422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81" name="Freeform 77"/>
            <p:cNvSpPr>
              <a:spLocks/>
            </p:cNvSpPr>
            <p:nvPr/>
          </p:nvSpPr>
          <p:spPr bwMode="gray">
            <a:xfrm>
              <a:off x="3660" y="2814"/>
              <a:ext cx="12" cy="13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1"/>
                </a:cxn>
                <a:cxn ang="0">
                  <a:pos x="2" y="2"/>
                </a:cxn>
                <a:cxn ang="0">
                  <a:pos x="2" y="1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0" y="1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lnTo>
                    <a:pt x="0" y="1"/>
                  </a:lnTo>
                  <a:lnTo>
                    <a:pt x="2" y="2"/>
                  </a:lnTo>
                  <a:lnTo>
                    <a:pt x="2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</a:path>
              </a:pathLst>
            </a:custGeom>
            <a:solidFill>
              <a:srgbClr val="93422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82" name="Freeform 78"/>
            <p:cNvSpPr>
              <a:spLocks/>
            </p:cNvSpPr>
            <p:nvPr/>
          </p:nvSpPr>
          <p:spPr bwMode="gray">
            <a:xfrm>
              <a:off x="3648" y="2808"/>
              <a:ext cx="12" cy="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2" y="2"/>
                </a:cxn>
                <a:cxn ang="0">
                  <a:pos x="2" y="1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1" y="0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2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</a:path>
              </a:pathLst>
            </a:custGeom>
            <a:solidFill>
              <a:srgbClr val="93422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83" name="Freeform 79"/>
            <p:cNvSpPr>
              <a:spLocks/>
            </p:cNvSpPr>
            <p:nvPr/>
          </p:nvSpPr>
          <p:spPr bwMode="gray">
            <a:xfrm>
              <a:off x="3636" y="2802"/>
              <a:ext cx="18" cy="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2" y="1"/>
                </a:cxn>
                <a:cxn ang="0">
                  <a:pos x="3" y="1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" h="1">
                  <a:moveTo>
                    <a:pt x="0" y="0"/>
                  </a:moveTo>
                  <a:lnTo>
                    <a:pt x="0" y="0"/>
                  </a:lnTo>
                  <a:lnTo>
                    <a:pt x="2" y="1"/>
                  </a:lnTo>
                  <a:lnTo>
                    <a:pt x="3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solidFill>
              <a:srgbClr val="93422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84" name="Freeform 80"/>
            <p:cNvSpPr>
              <a:spLocks/>
            </p:cNvSpPr>
            <p:nvPr/>
          </p:nvSpPr>
          <p:spPr bwMode="gray">
            <a:xfrm>
              <a:off x="3629" y="2795"/>
              <a:ext cx="7" cy="5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solidFill>
              <a:srgbClr val="93422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85" name="Freeform 81"/>
            <p:cNvSpPr>
              <a:spLocks/>
            </p:cNvSpPr>
            <p:nvPr/>
          </p:nvSpPr>
          <p:spPr bwMode="gray">
            <a:xfrm>
              <a:off x="3624" y="2795"/>
              <a:ext cx="5" cy="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1" y="1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  <a:lnTo>
                    <a:pt x="1" y="1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solidFill>
              <a:srgbClr val="93422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86" name="Freeform 82"/>
            <p:cNvSpPr>
              <a:spLocks/>
            </p:cNvSpPr>
            <p:nvPr/>
          </p:nvSpPr>
          <p:spPr bwMode="gray">
            <a:xfrm>
              <a:off x="3619" y="2795"/>
              <a:ext cx="5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solidFill>
              <a:srgbClr val="93422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87" name="Freeform 83"/>
            <p:cNvSpPr>
              <a:spLocks/>
            </p:cNvSpPr>
            <p:nvPr/>
          </p:nvSpPr>
          <p:spPr bwMode="gray">
            <a:xfrm>
              <a:off x="3612" y="2795"/>
              <a:ext cx="7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solidFill>
              <a:srgbClr val="93422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88" name="Freeform 84"/>
            <p:cNvSpPr>
              <a:spLocks/>
            </p:cNvSpPr>
            <p:nvPr/>
          </p:nvSpPr>
          <p:spPr bwMode="gray">
            <a:xfrm>
              <a:off x="3607" y="2795"/>
              <a:ext cx="5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solidFill>
              <a:srgbClr val="93422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89" name="Freeform 85"/>
            <p:cNvSpPr>
              <a:spLocks/>
            </p:cNvSpPr>
            <p:nvPr/>
          </p:nvSpPr>
          <p:spPr bwMode="gray">
            <a:xfrm>
              <a:off x="3594" y="2795"/>
              <a:ext cx="12" cy="5"/>
            </a:xfrm>
            <a:custGeom>
              <a:avLst/>
              <a:gdLst/>
              <a:ahLst/>
              <a:cxnLst>
                <a:cxn ang="0">
                  <a:pos x="1" y="1"/>
                </a:cxn>
                <a:cxn ang="0">
                  <a:pos x="1" y="1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0" y="0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lnTo>
                    <a:pt x="1" y="1"/>
                  </a:lnTo>
                  <a:lnTo>
                    <a:pt x="2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solidFill>
              <a:srgbClr val="93422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90" name="Freeform 86"/>
            <p:cNvSpPr>
              <a:spLocks/>
            </p:cNvSpPr>
            <p:nvPr/>
          </p:nvSpPr>
          <p:spPr bwMode="gray">
            <a:xfrm>
              <a:off x="3594" y="2795"/>
              <a:ext cx="4" cy="5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1"/>
                </a:cxn>
                <a:cxn ang="0">
                  <a:pos x="1" y="1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lnTo>
                    <a:pt x="1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solidFill>
              <a:srgbClr val="93422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91" name="Freeform 87"/>
            <p:cNvSpPr>
              <a:spLocks/>
            </p:cNvSpPr>
            <p:nvPr/>
          </p:nvSpPr>
          <p:spPr bwMode="gray">
            <a:xfrm>
              <a:off x="3588" y="2795"/>
              <a:ext cx="7" cy="5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1"/>
                </a:cxn>
                <a:cxn ang="0">
                  <a:pos x="1" y="1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0" y="1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</a:path>
              </a:pathLst>
            </a:custGeom>
            <a:solidFill>
              <a:srgbClr val="93422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92" name="Freeform 88"/>
            <p:cNvSpPr>
              <a:spLocks/>
            </p:cNvSpPr>
            <p:nvPr/>
          </p:nvSpPr>
          <p:spPr bwMode="gray">
            <a:xfrm>
              <a:off x="3582" y="2802"/>
              <a:ext cx="5" cy="6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0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0" y="0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0"/>
                  </a:lnTo>
                </a:path>
              </a:pathLst>
            </a:custGeom>
            <a:solidFill>
              <a:srgbClr val="93422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93" name="Freeform 89"/>
            <p:cNvSpPr>
              <a:spLocks/>
            </p:cNvSpPr>
            <p:nvPr/>
          </p:nvSpPr>
          <p:spPr bwMode="gray">
            <a:xfrm>
              <a:off x="3582" y="2802"/>
              <a:ext cx="1" cy="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solidFill>
              <a:srgbClr val="93422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94" name="Freeform 90"/>
            <p:cNvSpPr>
              <a:spLocks/>
            </p:cNvSpPr>
            <p:nvPr/>
          </p:nvSpPr>
          <p:spPr bwMode="gray">
            <a:xfrm>
              <a:off x="3576" y="2802"/>
              <a:ext cx="8" cy="6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1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0" y="1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</a:path>
              </a:pathLst>
            </a:custGeom>
            <a:solidFill>
              <a:srgbClr val="93422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95" name="Freeform 91"/>
            <p:cNvSpPr>
              <a:spLocks/>
            </p:cNvSpPr>
            <p:nvPr/>
          </p:nvSpPr>
          <p:spPr bwMode="gray">
            <a:xfrm>
              <a:off x="3570" y="2808"/>
              <a:ext cx="5" cy="12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0" y="2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0" y="1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lnTo>
                    <a:pt x="0" y="2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</a:path>
              </a:pathLst>
            </a:custGeom>
            <a:solidFill>
              <a:srgbClr val="93422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96" name="Freeform 92"/>
            <p:cNvSpPr>
              <a:spLocks/>
            </p:cNvSpPr>
            <p:nvPr/>
          </p:nvSpPr>
          <p:spPr bwMode="gray">
            <a:xfrm>
              <a:off x="3563" y="2814"/>
              <a:ext cx="7" cy="13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0" y="2"/>
                </a:cxn>
                <a:cxn ang="0">
                  <a:pos x="1" y="1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0" y="1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lnTo>
                    <a:pt x="0" y="2"/>
                  </a:lnTo>
                  <a:lnTo>
                    <a:pt x="1" y="1"/>
                  </a:lnTo>
                  <a:lnTo>
                    <a:pt x="1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</a:path>
              </a:pathLst>
            </a:custGeom>
            <a:solidFill>
              <a:srgbClr val="93422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97" name="Freeform 93"/>
            <p:cNvSpPr>
              <a:spLocks/>
            </p:cNvSpPr>
            <p:nvPr/>
          </p:nvSpPr>
          <p:spPr bwMode="gray">
            <a:xfrm>
              <a:off x="3558" y="2820"/>
              <a:ext cx="5" cy="12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0" y="2"/>
                </a:cxn>
                <a:cxn ang="0">
                  <a:pos x="1" y="1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0" y="1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lnTo>
                    <a:pt x="0" y="2"/>
                  </a:lnTo>
                  <a:lnTo>
                    <a:pt x="1" y="1"/>
                  </a:lnTo>
                  <a:lnTo>
                    <a:pt x="1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</a:path>
              </a:pathLst>
            </a:custGeom>
            <a:solidFill>
              <a:srgbClr val="93422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98" name="Freeform 94"/>
            <p:cNvSpPr>
              <a:spLocks/>
            </p:cNvSpPr>
            <p:nvPr/>
          </p:nvSpPr>
          <p:spPr bwMode="gray">
            <a:xfrm>
              <a:off x="3553" y="2827"/>
              <a:ext cx="5" cy="13"/>
            </a:xfrm>
            <a:custGeom>
              <a:avLst/>
              <a:gdLst/>
              <a:ahLst/>
              <a:cxnLst>
                <a:cxn ang="0">
                  <a:pos x="1" y="2"/>
                </a:cxn>
                <a:cxn ang="0">
                  <a:pos x="1" y="2"/>
                </a:cxn>
                <a:cxn ang="0">
                  <a:pos x="1" y="1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0" y="1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lnTo>
                    <a:pt x="1" y="2"/>
                  </a:lnTo>
                  <a:lnTo>
                    <a:pt x="1" y="1"/>
                  </a:lnTo>
                  <a:lnTo>
                    <a:pt x="1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</a:path>
              </a:pathLst>
            </a:custGeom>
            <a:solidFill>
              <a:srgbClr val="93422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99" name="Freeform 95"/>
            <p:cNvSpPr>
              <a:spLocks/>
            </p:cNvSpPr>
            <p:nvPr/>
          </p:nvSpPr>
          <p:spPr bwMode="gray">
            <a:xfrm>
              <a:off x="3553" y="2832"/>
              <a:ext cx="5" cy="12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0" y="2"/>
                </a:cxn>
                <a:cxn ang="0">
                  <a:pos x="1" y="1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2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lnTo>
                    <a:pt x="0" y="2"/>
                  </a:lnTo>
                  <a:lnTo>
                    <a:pt x="1" y="1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</a:path>
              </a:pathLst>
            </a:custGeom>
            <a:solidFill>
              <a:srgbClr val="93422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00" name="Freeform 96"/>
            <p:cNvSpPr>
              <a:spLocks/>
            </p:cNvSpPr>
            <p:nvPr/>
          </p:nvSpPr>
          <p:spPr bwMode="gray">
            <a:xfrm>
              <a:off x="3546" y="2843"/>
              <a:ext cx="7" cy="4"/>
            </a:xfrm>
            <a:custGeom>
              <a:avLst/>
              <a:gdLst/>
              <a:ahLst/>
              <a:cxnLst>
                <a:cxn ang="0">
                  <a:pos x="1" y="1"/>
                </a:cxn>
                <a:cxn ang="0">
                  <a:pos x="1" y="1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0" y="1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</a:path>
              </a:pathLst>
            </a:custGeom>
            <a:solidFill>
              <a:srgbClr val="93422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01" name="Freeform 97"/>
            <p:cNvSpPr>
              <a:spLocks/>
            </p:cNvSpPr>
            <p:nvPr/>
          </p:nvSpPr>
          <p:spPr bwMode="gray">
            <a:xfrm>
              <a:off x="3540" y="2850"/>
              <a:ext cx="12" cy="12"/>
            </a:xfrm>
            <a:custGeom>
              <a:avLst/>
              <a:gdLst/>
              <a:ahLst/>
              <a:cxnLst>
                <a:cxn ang="0">
                  <a:pos x="1" y="2"/>
                </a:cxn>
                <a:cxn ang="0">
                  <a:pos x="1" y="2"/>
                </a:cxn>
                <a:cxn ang="0">
                  <a:pos x="2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0" y="1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lnTo>
                    <a:pt x="1" y="2"/>
                  </a:lnTo>
                  <a:lnTo>
                    <a:pt x="2" y="0"/>
                  </a:lnTo>
                  <a:lnTo>
                    <a:pt x="1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</a:path>
              </a:pathLst>
            </a:custGeom>
            <a:solidFill>
              <a:srgbClr val="93422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02" name="Freeform 98"/>
            <p:cNvSpPr>
              <a:spLocks/>
            </p:cNvSpPr>
            <p:nvPr/>
          </p:nvSpPr>
          <p:spPr bwMode="gray">
            <a:xfrm>
              <a:off x="3540" y="2856"/>
              <a:ext cx="4" cy="12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0" y="2"/>
                </a:cxn>
                <a:cxn ang="0">
                  <a:pos x="1" y="1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2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lnTo>
                    <a:pt x="0" y="2"/>
                  </a:lnTo>
                  <a:lnTo>
                    <a:pt x="1" y="1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</a:path>
              </a:pathLst>
            </a:custGeom>
            <a:solidFill>
              <a:srgbClr val="93422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03" name="Freeform 99"/>
            <p:cNvSpPr>
              <a:spLocks/>
            </p:cNvSpPr>
            <p:nvPr/>
          </p:nvSpPr>
          <p:spPr bwMode="gray">
            <a:xfrm>
              <a:off x="3540" y="2868"/>
              <a:ext cx="0" cy="12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0" y="1"/>
                </a:cxn>
              </a:cxnLst>
              <a:rect l="0" t="0" r="r" b="b"/>
              <a:pathLst>
                <a:path h="2">
                  <a:moveTo>
                    <a:pt x="0" y="1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</a:path>
              </a:pathLst>
            </a:custGeom>
            <a:solidFill>
              <a:srgbClr val="93422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04" name="Freeform 100"/>
            <p:cNvSpPr>
              <a:spLocks/>
            </p:cNvSpPr>
            <p:nvPr/>
          </p:nvSpPr>
          <p:spPr bwMode="gray">
            <a:xfrm>
              <a:off x="3540" y="2875"/>
              <a:ext cx="0" cy="13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0" y="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2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</a:path>
              </a:pathLst>
            </a:custGeom>
            <a:solidFill>
              <a:srgbClr val="93422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05" name="Freeform 101"/>
            <p:cNvSpPr>
              <a:spLocks/>
            </p:cNvSpPr>
            <p:nvPr/>
          </p:nvSpPr>
          <p:spPr bwMode="gray">
            <a:xfrm>
              <a:off x="3534" y="2886"/>
              <a:ext cx="7" cy="5"/>
            </a:xfrm>
            <a:custGeom>
              <a:avLst/>
              <a:gdLst/>
              <a:ahLst/>
              <a:cxnLst>
                <a:cxn ang="0">
                  <a:pos x="1" y="1"/>
                </a:cxn>
                <a:cxn ang="0">
                  <a:pos x="1" y="1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</a:path>
              </a:pathLst>
            </a:custGeom>
            <a:solidFill>
              <a:srgbClr val="93422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06" name="Freeform 102"/>
            <p:cNvSpPr>
              <a:spLocks/>
            </p:cNvSpPr>
            <p:nvPr/>
          </p:nvSpPr>
          <p:spPr bwMode="gray">
            <a:xfrm>
              <a:off x="3534" y="2891"/>
              <a:ext cx="7" cy="4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1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0" y="1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</a:path>
              </a:pathLst>
            </a:custGeom>
            <a:solidFill>
              <a:srgbClr val="93422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07" name="Freeform 103"/>
            <p:cNvSpPr>
              <a:spLocks/>
            </p:cNvSpPr>
            <p:nvPr/>
          </p:nvSpPr>
          <p:spPr bwMode="gray">
            <a:xfrm>
              <a:off x="3528" y="2891"/>
              <a:ext cx="4" cy="4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1"/>
                </a:cxn>
                <a:cxn ang="0">
                  <a:pos x="1" y="1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0" y="1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</a:path>
              </a:pathLst>
            </a:custGeom>
            <a:solidFill>
              <a:srgbClr val="93422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08" name="Freeform 104"/>
            <p:cNvSpPr>
              <a:spLocks/>
            </p:cNvSpPr>
            <p:nvPr/>
          </p:nvSpPr>
          <p:spPr bwMode="gray">
            <a:xfrm>
              <a:off x="3528" y="2898"/>
              <a:ext cx="1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solidFill>
              <a:srgbClr val="93422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09" name="Freeform 105"/>
            <p:cNvSpPr>
              <a:spLocks/>
            </p:cNvSpPr>
            <p:nvPr/>
          </p:nvSpPr>
          <p:spPr bwMode="gray">
            <a:xfrm>
              <a:off x="3522" y="2898"/>
              <a:ext cx="8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solidFill>
              <a:srgbClr val="93422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10" name="Freeform 106"/>
            <p:cNvSpPr>
              <a:spLocks/>
            </p:cNvSpPr>
            <p:nvPr/>
          </p:nvSpPr>
          <p:spPr bwMode="gray">
            <a:xfrm>
              <a:off x="3516" y="2898"/>
              <a:ext cx="5" cy="6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1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0" y="1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</a:path>
              </a:pathLst>
            </a:custGeom>
            <a:solidFill>
              <a:srgbClr val="93422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11" name="Freeform 107"/>
            <p:cNvSpPr>
              <a:spLocks/>
            </p:cNvSpPr>
            <p:nvPr/>
          </p:nvSpPr>
          <p:spPr bwMode="gray">
            <a:xfrm>
              <a:off x="3516" y="2898"/>
              <a:ext cx="1" cy="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1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lnTo>
                    <a:pt x="0" y="0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solidFill>
              <a:srgbClr val="93422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12" name="Freeform 108"/>
            <p:cNvSpPr>
              <a:spLocks/>
            </p:cNvSpPr>
            <p:nvPr/>
          </p:nvSpPr>
          <p:spPr bwMode="gray">
            <a:xfrm>
              <a:off x="3509" y="2898"/>
              <a:ext cx="7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solidFill>
              <a:srgbClr val="93422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13" name="Freeform 109"/>
            <p:cNvSpPr>
              <a:spLocks/>
            </p:cNvSpPr>
            <p:nvPr/>
          </p:nvSpPr>
          <p:spPr bwMode="gray">
            <a:xfrm>
              <a:off x="3509" y="2898"/>
              <a:ext cx="0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solidFill>
              <a:srgbClr val="93422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14" name="Freeform 110"/>
            <p:cNvSpPr>
              <a:spLocks/>
            </p:cNvSpPr>
            <p:nvPr/>
          </p:nvSpPr>
          <p:spPr bwMode="gray">
            <a:xfrm>
              <a:off x="3504" y="2891"/>
              <a:ext cx="5" cy="4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0" y="1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</a:path>
              </a:pathLst>
            </a:custGeom>
            <a:solidFill>
              <a:srgbClr val="93422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15" name="Freeform 111"/>
            <p:cNvSpPr>
              <a:spLocks/>
            </p:cNvSpPr>
            <p:nvPr/>
          </p:nvSpPr>
          <p:spPr bwMode="gray">
            <a:xfrm>
              <a:off x="3499" y="2891"/>
              <a:ext cx="5" cy="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0"/>
                </a:cxn>
                <a:cxn ang="0">
                  <a:pos x="1" y="1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" y="0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1" y="0"/>
                  </a:lnTo>
                  <a:lnTo>
                    <a:pt x="1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0"/>
                  </a:lnTo>
                </a:path>
              </a:pathLst>
            </a:custGeom>
            <a:solidFill>
              <a:srgbClr val="93422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16" name="Freeform 112"/>
            <p:cNvSpPr>
              <a:spLocks/>
            </p:cNvSpPr>
            <p:nvPr/>
          </p:nvSpPr>
          <p:spPr bwMode="gray">
            <a:xfrm>
              <a:off x="3499" y="2886"/>
              <a:ext cx="5" cy="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1"/>
                </a:cxn>
                <a:cxn ang="0">
                  <a:pos x="1" y="1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  <a:lnTo>
                    <a:pt x="0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solidFill>
              <a:srgbClr val="93422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17" name="Freeform 113"/>
            <p:cNvSpPr>
              <a:spLocks/>
            </p:cNvSpPr>
            <p:nvPr/>
          </p:nvSpPr>
          <p:spPr bwMode="gray">
            <a:xfrm>
              <a:off x="3499" y="2875"/>
              <a:ext cx="5" cy="13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1" y="2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1" y="0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lnTo>
                    <a:pt x="1" y="0"/>
                  </a:lnTo>
                  <a:lnTo>
                    <a:pt x="0" y="2"/>
                  </a:lnTo>
                  <a:lnTo>
                    <a:pt x="1" y="2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</a:path>
              </a:pathLst>
            </a:custGeom>
            <a:solidFill>
              <a:srgbClr val="93422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18" name="Freeform 114"/>
            <p:cNvSpPr>
              <a:spLocks/>
            </p:cNvSpPr>
            <p:nvPr/>
          </p:nvSpPr>
          <p:spPr bwMode="gray">
            <a:xfrm>
              <a:off x="3504" y="2856"/>
              <a:ext cx="5" cy="1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0" y="3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solidFill>
              <a:srgbClr val="93422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19" name="Freeform 115"/>
            <p:cNvSpPr>
              <a:spLocks/>
            </p:cNvSpPr>
            <p:nvPr/>
          </p:nvSpPr>
          <p:spPr bwMode="gray">
            <a:xfrm>
              <a:off x="3504" y="2843"/>
              <a:ext cx="5" cy="13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1" y="2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1" y="0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lnTo>
                    <a:pt x="1" y="0"/>
                  </a:lnTo>
                  <a:lnTo>
                    <a:pt x="0" y="2"/>
                  </a:lnTo>
                  <a:lnTo>
                    <a:pt x="1" y="2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</a:path>
              </a:pathLst>
            </a:custGeom>
            <a:solidFill>
              <a:srgbClr val="93422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20" name="Freeform 116"/>
            <p:cNvSpPr>
              <a:spLocks/>
            </p:cNvSpPr>
            <p:nvPr/>
          </p:nvSpPr>
          <p:spPr bwMode="gray">
            <a:xfrm>
              <a:off x="3509" y="2832"/>
              <a:ext cx="7" cy="12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1" y="0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lnTo>
                    <a:pt x="1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</a:path>
              </a:pathLst>
            </a:custGeom>
            <a:solidFill>
              <a:srgbClr val="93422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21" name="Freeform 117"/>
            <p:cNvSpPr>
              <a:spLocks/>
            </p:cNvSpPr>
            <p:nvPr/>
          </p:nvSpPr>
          <p:spPr bwMode="gray">
            <a:xfrm>
              <a:off x="3516" y="2814"/>
              <a:ext cx="5" cy="1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0" y="3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1" y="1"/>
                  </a:lnTo>
                  <a:lnTo>
                    <a:pt x="1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solidFill>
              <a:srgbClr val="93422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22" name="Freeform 118"/>
            <p:cNvSpPr>
              <a:spLocks/>
            </p:cNvSpPr>
            <p:nvPr/>
          </p:nvSpPr>
          <p:spPr bwMode="gray">
            <a:xfrm>
              <a:off x="3516" y="2802"/>
              <a:ext cx="12" cy="18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1" y="3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1" y="0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lnTo>
                    <a:pt x="1" y="0"/>
                  </a:lnTo>
                  <a:lnTo>
                    <a:pt x="0" y="2"/>
                  </a:lnTo>
                  <a:lnTo>
                    <a:pt x="1" y="3"/>
                  </a:lnTo>
                  <a:lnTo>
                    <a:pt x="2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</a:path>
              </a:pathLst>
            </a:custGeom>
            <a:solidFill>
              <a:srgbClr val="93422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23" name="Freeform 119"/>
            <p:cNvSpPr>
              <a:spLocks/>
            </p:cNvSpPr>
            <p:nvPr/>
          </p:nvSpPr>
          <p:spPr bwMode="gray">
            <a:xfrm>
              <a:off x="3522" y="2790"/>
              <a:ext cx="12" cy="12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1" y="2"/>
                </a:cxn>
                <a:cxn ang="0">
                  <a:pos x="2" y="0"/>
                </a:cxn>
                <a:cxn ang="0">
                  <a:pos x="2" y="0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lnTo>
                    <a:pt x="1" y="0"/>
                  </a:lnTo>
                  <a:lnTo>
                    <a:pt x="0" y="2"/>
                  </a:lnTo>
                  <a:lnTo>
                    <a:pt x="1" y="2"/>
                  </a:lnTo>
                  <a:lnTo>
                    <a:pt x="2" y="0"/>
                  </a:lnTo>
                  <a:lnTo>
                    <a:pt x="2" y="0"/>
                  </a:lnTo>
                </a:path>
              </a:pathLst>
            </a:custGeom>
            <a:solidFill>
              <a:srgbClr val="93422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24" name="Freeform 120"/>
            <p:cNvSpPr>
              <a:spLocks/>
            </p:cNvSpPr>
            <p:nvPr/>
          </p:nvSpPr>
          <p:spPr bwMode="gray">
            <a:xfrm>
              <a:off x="3528" y="2779"/>
              <a:ext cx="12" cy="13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1" y="2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1" y="0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lnTo>
                    <a:pt x="1" y="0"/>
                  </a:lnTo>
                  <a:lnTo>
                    <a:pt x="0" y="2"/>
                  </a:lnTo>
                  <a:lnTo>
                    <a:pt x="1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</a:path>
              </a:pathLst>
            </a:custGeom>
            <a:solidFill>
              <a:srgbClr val="93422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25" name="Freeform 121"/>
            <p:cNvSpPr>
              <a:spLocks/>
            </p:cNvSpPr>
            <p:nvPr/>
          </p:nvSpPr>
          <p:spPr bwMode="gray">
            <a:xfrm>
              <a:off x="3534" y="2766"/>
              <a:ext cx="12" cy="13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1" y="2"/>
                </a:cxn>
                <a:cxn ang="0">
                  <a:pos x="2" y="0"/>
                </a:cxn>
                <a:cxn ang="0">
                  <a:pos x="2" y="0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2" y="0"/>
                  </a:lnTo>
                  <a:lnTo>
                    <a:pt x="0" y="2"/>
                  </a:lnTo>
                  <a:lnTo>
                    <a:pt x="1" y="2"/>
                  </a:lnTo>
                  <a:lnTo>
                    <a:pt x="2" y="0"/>
                  </a:lnTo>
                  <a:lnTo>
                    <a:pt x="2" y="0"/>
                  </a:lnTo>
                </a:path>
              </a:pathLst>
            </a:custGeom>
            <a:solidFill>
              <a:srgbClr val="93422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26" name="Freeform 122"/>
            <p:cNvSpPr>
              <a:spLocks/>
            </p:cNvSpPr>
            <p:nvPr/>
          </p:nvSpPr>
          <p:spPr bwMode="gray">
            <a:xfrm>
              <a:off x="3546" y="2747"/>
              <a:ext cx="12" cy="18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2" y="0"/>
                </a:cxn>
                <a:cxn ang="0">
                  <a:pos x="0" y="3"/>
                </a:cxn>
                <a:cxn ang="0">
                  <a:pos x="0" y="3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2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</a:path>
              </a:pathLst>
            </a:custGeom>
            <a:solidFill>
              <a:srgbClr val="93422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27" name="Freeform 123"/>
            <p:cNvSpPr>
              <a:spLocks/>
            </p:cNvSpPr>
            <p:nvPr/>
          </p:nvSpPr>
          <p:spPr bwMode="gray">
            <a:xfrm>
              <a:off x="3558" y="2742"/>
              <a:ext cx="5" cy="12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2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1" y="0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lnTo>
                    <a:pt x="1" y="0"/>
                  </a:lnTo>
                  <a:lnTo>
                    <a:pt x="0" y="1"/>
                  </a:lnTo>
                  <a:lnTo>
                    <a:pt x="0" y="2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</a:path>
              </a:pathLst>
            </a:custGeom>
            <a:solidFill>
              <a:srgbClr val="93422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28" name="Freeform 124"/>
            <p:cNvSpPr>
              <a:spLocks/>
            </p:cNvSpPr>
            <p:nvPr/>
          </p:nvSpPr>
          <p:spPr bwMode="gray">
            <a:xfrm>
              <a:off x="3563" y="2736"/>
              <a:ext cx="12" cy="12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2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1" y="0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lnTo>
                    <a:pt x="1" y="0"/>
                  </a:lnTo>
                  <a:lnTo>
                    <a:pt x="0" y="1"/>
                  </a:lnTo>
                  <a:lnTo>
                    <a:pt x="0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</a:path>
              </a:pathLst>
            </a:custGeom>
            <a:solidFill>
              <a:srgbClr val="93422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29" name="Freeform 125"/>
            <p:cNvSpPr>
              <a:spLocks/>
            </p:cNvSpPr>
            <p:nvPr/>
          </p:nvSpPr>
          <p:spPr bwMode="gray">
            <a:xfrm>
              <a:off x="3570" y="2731"/>
              <a:ext cx="12" cy="5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1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1" y="0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lnTo>
                    <a:pt x="1" y="0"/>
                  </a:lnTo>
                  <a:lnTo>
                    <a:pt x="0" y="1"/>
                  </a:lnTo>
                  <a:lnTo>
                    <a:pt x="1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</a:path>
              </a:pathLst>
            </a:custGeom>
            <a:solidFill>
              <a:srgbClr val="93422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30" name="Freeform 126"/>
            <p:cNvSpPr>
              <a:spLocks/>
            </p:cNvSpPr>
            <p:nvPr/>
          </p:nvSpPr>
          <p:spPr bwMode="gray">
            <a:xfrm>
              <a:off x="3576" y="2731"/>
              <a:ext cx="12" cy="5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1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1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</a:path>
              </a:pathLst>
            </a:custGeom>
            <a:solidFill>
              <a:srgbClr val="93422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31" name="Freeform 127"/>
            <p:cNvSpPr>
              <a:spLocks/>
            </p:cNvSpPr>
            <p:nvPr/>
          </p:nvSpPr>
          <p:spPr bwMode="gray">
            <a:xfrm>
              <a:off x="3588" y="2731"/>
              <a:ext cx="7" cy="5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0" y="1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1" y="0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</a:path>
              </a:pathLst>
            </a:custGeom>
            <a:solidFill>
              <a:srgbClr val="93422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32" name="Freeform 128"/>
            <p:cNvSpPr>
              <a:spLocks/>
            </p:cNvSpPr>
            <p:nvPr/>
          </p:nvSpPr>
          <p:spPr bwMode="gray">
            <a:xfrm>
              <a:off x="3594" y="2731"/>
              <a:ext cx="4" cy="0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1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</a:path>
              </a:pathLst>
            </a:custGeom>
            <a:solidFill>
              <a:srgbClr val="93422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33" name="Freeform 129"/>
            <p:cNvSpPr>
              <a:spLocks/>
            </p:cNvSpPr>
            <p:nvPr/>
          </p:nvSpPr>
          <p:spPr bwMode="gray">
            <a:xfrm>
              <a:off x="3600" y="2731"/>
              <a:ext cx="7" cy="0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1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</a:path>
              </a:pathLst>
            </a:custGeom>
            <a:solidFill>
              <a:srgbClr val="93422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34" name="Freeform 130"/>
            <p:cNvSpPr>
              <a:spLocks/>
            </p:cNvSpPr>
            <p:nvPr/>
          </p:nvSpPr>
          <p:spPr bwMode="gray">
            <a:xfrm>
              <a:off x="3607" y="2731"/>
              <a:ext cx="12" cy="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2" y="0"/>
                </a:cxn>
                <a:cxn ang="0">
                  <a:pos x="1" y="0"/>
                </a:cxn>
                <a:cxn ang="0">
                  <a:pos x="1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1" y="0"/>
                  </a:lnTo>
                </a:path>
              </a:pathLst>
            </a:custGeom>
            <a:solidFill>
              <a:srgbClr val="93422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35" name="Freeform 131"/>
            <p:cNvSpPr>
              <a:spLocks/>
            </p:cNvSpPr>
            <p:nvPr/>
          </p:nvSpPr>
          <p:spPr bwMode="gray">
            <a:xfrm>
              <a:off x="3612" y="2731"/>
              <a:ext cx="18" cy="5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2" y="0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2" y="1"/>
                </a:cxn>
                <a:cxn ang="0">
                  <a:pos x="2" y="0"/>
                </a:cxn>
                <a:cxn ang="0">
                  <a:pos x="2" y="1"/>
                </a:cxn>
                <a:cxn ang="0">
                  <a:pos x="3" y="1"/>
                </a:cxn>
                <a:cxn ang="0">
                  <a:pos x="2" y="0"/>
                </a:cxn>
              </a:cxnLst>
              <a:rect l="0" t="0" r="r" b="b"/>
              <a:pathLst>
                <a:path w="3" h="1">
                  <a:moveTo>
                    <a:pt x="1" y="0"/>
                  </a:moveTo>
                  <a:lnTo>
                    <a:pt x="2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2" y="1"/>
                  </a:lnTo>
                  <a:lnTo>
                    <a:pt x="2" y="0"/>
                  </a:lnTo>
                  <a:lnTo>
                    <a:pt x="2" y="1"/>
                  </a:lnTo>
                  <a:lnTo>
                    <a:pt x="3" y="1"/>
                  </a:lnTo>
                  <a:lnTo>
                    <a:pt x="2" y="0"/>
                  </a:lnTo>
                </a:path>
              </a:pathLst>
            </a:custGeom>
            <a:solidFill>
              <a:srgbClr val="93422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36" name="Freeform 132"/>
            <p:cNvSpPr>
              <a:spLocks/>
            </p:cNvSpPr>
            <p:nvPr/>
          </p:nvSpPr>
          <p:spPr bwMode="gray">
            <a:xfrm>
              <a:off x="3619" y="2731"/>
              <a:ext cx="5" cy="0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solidFill>
              <a:srgbClr val="93422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37" name="Freeform 133"/>
            <p:cNvSpPr>
              <a:spLocks/>
            </p:cNvSpPr>
            <p:nvPr/>
          </p:nvSpPr>
          <p:spPr bwMode="gray">
            <a:xfrm>
              <a:off x="3619" y="2731"/>
              <a:ext cx="11" cy="5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2" y="0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lnTo>
                    <a:pt x="2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</a:path>
              </a:pathLst>
            </a:custGeom>
            <a:solidFill>
              <a:srgbClr val="93422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38" name="Freeform 134"/>
            <p:cNvSpPr>
              <a:spLocks/>
            </p:cNvSpPr>
            <p:nvPr/>
          </p:nvSpPr>
          <p:spPr bwMode="gray">
            <a:xfrm>
              <a:off x="3629" y="2731"/>
              <a:ext cx="12" cy="5"/>
            </a:xfrm>
            <a:custGeom>
              <a:avLst/>
              <a:gdLst/>
              <a:ahLst/>
              <a:cxnLst>
                <a:cxn ang="0">
                  <a:pos x="2" y="1"/>
                </a:cxn>
                <a:cxn ang="0">
                  <a:pos x="2" y="1"/>
                </a:cxn>
                <a:cxn ang="0">
                  <a:pos x="0" y="0"/>
                </a:cxn>
                <a:cxn ang="0">
                  <a:pos x="0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</a:cxnLst>
              <a:rect l="0" t="0" r="r" b="b"/>
              <a:pathLst>
                <a:path w="2" h="1">
                  <a:moveTo>
                    <a:pt x="2" y="1"/>
                  </a:moveTo>
                  <a:lnTo>
                    <a:pt x="2" y="1"/>
                  </a:lnTo>
                  <a:lnTo>
                    <a:pt x="0" y="0"/>
                  </a:lnTo>
                  <a:lnTo>
                    <a:pt x="0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</a:path>
              </a:pathLst>
            </a:custGeom>
            <a:solidFill>
              <a:srgbClr val="93422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39" name="Freeform 135"/>
            <p:cNvSpPr>
              <a:spLocks/>
            </p:cNvSpPr>
            <p:nvPr/>
          </p:nvSpPr>
          <p:spPr bwMode="gray">
            <a:xfrm>
              <a:off x="3642" y="2736"/>
              <a:ext cx="12" cy="6"/>
            </a:xfrm>
            <a:custGeom>
              <a:avLst/>
              <a:gdLst/>
              <a:ahLst/>
              <a:cxnLst>
                <a:cxn ang="0">
                  <a:pos x="2" y="1"/>
                </a:cxn>
                <a:cxn ang="0">
                  <a:pos x="2" y="1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</a:cxnLst>
              <a:rect l="0" t="0" r="r" b="b"/>
              <a:pathLst>
                <a:path w="2" h="1">
                  <a:moveTo>
                    <a:pt x="2" y="1"/>
                  </a:moveTo>
                  <a:lnTo>
                    <a:pt x="2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</a:path>
              </a:pathLst>
            </a:custGeom>
            <a:solidFill>
              <a:srgbClr val="93422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40" name="Freeform 136"/>
            <p:cNvSpPr>
              <a:spLocks/>
            </p:cNvSpPr>
            <p:nvPr/>
          </p:nvSpPr>
          <p:spPr bwMode="gray">
            <a:xfrm>
              <a:off x="3654" y="2742"/>
              <a:ext cx="12" cy="5"/>
            </a:xfrm>
            <a:custGeom>
              <a:avLst/>
              <a:gdLst/>
              <a:ahLst/>
              <a:cxnLst>
                <a:cxn ang="0">
                  <a:pos x="2" y="1"/>
                </a:cxn>
                <a:cxn ang="0">
                  <a:pos x="2" y="1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</a:cxnLst>
              <a:rect l="0" t="0" r="r" b="b"/>
              <a:pathLst>
                <a:path w="2" h="1">
                  <a:moveTo>
                    <a:pt x="2" y="1"/>
                  </a:moveTo>
                  <a:lnTo>
                    <a:pt x="2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</a:path>
              </a:pathLst>
            </a:custGeom>
            <a:solidFill>
              <a:srgbClr val="93422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41" name="Freeform 137"/>
            <p:cNvSpPr>
              <a:spLocks/>
            </p:cNvSpPr>
            <p:nvPr/>
          </p:nvSpPr>
          <p:spPr bwMode="gray">
            <a:xfrm>
              <a:off x="3660" y="2747"/>
              <a:ext cx="12" cy="5"/>
            </a:xfrm>
            <a:custGeom>
              <a:avLst/>
              <a:gdLst/>
              <a:ahLst/>
              <a:cxnLst>
                <a:cxn ang="0">
                  <a:pos x="2" y="1"/>
                </a:cxn>
                <a:cxn ang="0">
                  <a:pos x="2" y="1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</a:cxnLst>
              <a:rect l="0" t="0" r="r" b="b"/>
              <a:pathLst>
                <a:path w="2" h="1">
                  <a:moveTo>
                    <a:pt x="2" y="1"/>
                  </a:moveTo>
                  <a:lnTo>
                    <a:pt x="2" y="1"/>
                  </a:lnTo>
                  <a:lnTo>
                    <a:pt x="1" y="0"/>
                  </a:lnTo>
                  <a:lnTo>
                    <a:pt x="0" y="0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</a:path>
              </a:pathLst>
            </a:custGeom>
            <a:solidFill>
              <a:srgbClr val="93422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42" name="Freeform 138"/>
            <p:cNvSpPr>
              <a:spLocks/>
            </p:cNvSpPr>
            <p:nvPr/>
          </p:nvSpPr>
          <p:spPr bwMode="gray">
            <a:xfrm>
              <a:off x="3673" y="2754"/>
              <a:ext cx="11" cy="6"/>
            </a:xfrm>
            <a:custGeom>
              <a:avLst/>
              <a:gdLst/>
              <a:ahLst/>
              <a:cxnLst>
                <a:cxn ang="0">
                  <a:pos x="2" y="1"/>
                </a:cxn>
                <a:cxn ang="0">
                  <a:pos x="2" y="1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</a:cxnLst>
              <a:rect l="0" t="0" r="r" b="b"/>
              <a:pathLst>
                <a:path w="2" h="1">
                  <a:moveTo>
                    <a:pt x="2" y="1"/>
                  </a:moveTo>
                  <a:lnTo>
                    <a:pt x="2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</a:path>
              </a:pathLst>
            </a:custGeom>
            <a:solidFill>
              <a:srgbClr val="93422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43" name="Freeform 139"/>
            <p:cNvSpPr>
              <a:spLocks/>
            </p:cNvSpPr>
            <p:nvPr/>
          </p:nvSpPr>
          <p:spPr bwMode="gray">
            <a:xfrm>
              <a:off x="3683" y="2760"/>
              <a:ext cx="7" cy="5"/>
            </a:xfrm>
            <a:custGeom>
              <a:avLst/>
              <a:gdLst/>
              <a:ahLst/>
              <a:cxnLst>
                <a:cxn ang="0">
                  <a:pos x="1" y="1"/>
                </a:cxn>
                <a:cxn ang="0">
                  <a:pos x="1" y="1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</a:path>
              </a:pathLst>
            </a:custGeom>
            <a:solidFill>
              <a:srgbClr val="93422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44" name="Freeform 140"/>
            <p:cNvSpPr>
              <a:spLocks/>
            </p:cNvSpPr>
            <p:nvPr/>
          </p:nvSpPr>
          <p:spPr bwMode="gray">
            <a:xfrm>
              <a:off x="3690" y="2766"/>
              <a:ext cx="12" cy="6"/>
            </a:xfrm>
            <a:custGeom>
              <a:avLst/>
              <a:gdLst/>
              <a:ahLst/>
              <a:cxnLst>
                <a:cxn ang="0">
                  <a:pos x="2" y="1"/>
                </a:cxn>
                <a:cxn ang="0">
                  <a:pos x="2" y="1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</a:cxnLst>
              <a:rect l="0" t="0" r="r" b="b"/>
              <a:pathLst>
                <a:path w="2" h="1">
                  <a:moveTo>
                    <a:pt x="2" y="1"/>
                  </a:moveTo>
                  <a:lnTo>
                    <a:pt x="2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</a:path>
              </a:pathLst>
            </a:custGeom>
            <a:solidFill>
              <a:srgbClr val="93422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45" name="Freeform 141"/>
            <p:cNvSpPr>
              <a:spLocks/>
            </p:cNvSpPr>
            <p:nvPr/>
          </p:nvSpPr>
          <p:spPr bwMode="gray">
            <a:xfrm>
              <a:off x="3702" y="2772"/>
              <a:ext cx="5" cy="12"/>
            </a:xfrm>
            <a:custGeom>
              <a:avLst/>
              <a:gdLst/>
              <a:ahLst/>
              <a:cxnLst>
                <a:cxn ang="0">
                  <a:pos x="1" y="1"/>
                </a:cxn>
                <a:cxn ang="0">
                  <a:pos x="1" y="1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lnTo>
                    <a:pt x="1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</a:path>
              </a:pathLst>
            </a:custGeom>
            <a:solidFill>
              <a:srgbClr val="93422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46" name="Freeform 142"/>
            <p:cNvSpPr>
              <a:spLocks/>
            </p:cNvSpPr>
            <p:nvPr/>
          </p:nvSpPr>
          <p:spPr bwMode="gray">
            <a:xfrm>
              <a:off x="3708" y="2779"/>
              <a:ext cx="7" cy="13"/>
            </a:xfrm>
            <a:custGeom>
              <a:avLst/>
              <a:gdLst/>
              <a:ahLst/>
              <a:cxnLst>
                <a:cxn ang="0">
                  <a:pos x="1" y="2"/>
                </a:cxn>
                <a:cxn ang="0">
                  <a:pos x="1" y="2"/>
                </a:cxn>
                <a:cxn ang="0">
                  <a:pos x="0" y="0"/>
                </a:cxn>
                <a:cxn ang="0">
                  <a:pos x="0" y="1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lnTo>
                    <a:pt x="1" y="2"/>
                  </a:lnTo>
                  <a:lnTo>
                    <a:pt x="0" y="0"/>
                  </a:lnTo>
                  <a:lnTo>
                    <a:pt x="0" y="1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</a:path>
              </a:pathLst>
            </a:custGeom>
            <a:solidFill>
              <a:srgbClr val="93422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47" name="Freeform 143"/>
            <p:cNvSpPr>
              <a:spLocks/>
            </p:cNvSpPr>
            <p:nvPr/>
          </p:nvSpPr>
          <p:spPr bwMode="gray">
            <a:xfrm>
              <a:off x="3714" y="2790"/>
              <a:ext cx="12" cy="5"/>
            </a:xfrm>
            <a:custGeom>
              <a:avLst/>
              <a:gdLst/>
              <a:ahLst/>
              <a:cxnLst>
                <a:cxn ang="0">
                  <a:pos x="2" y="1"/>
                </a:cxn>
                <a:cxn ang="0">
                  <a:pos x="2" y="1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</a:cxnLst>
              <a:rect l="0" t="0" r="r" b="b"/>
              <a:pathLst>
                <a:path w="2" h="1">
                  <a:moveTo>
                    <a:pt x="2" y="1"/>
                  </a:moveTo>
                  <a:lnTo>
                    <a:pt x="2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</a:path>
              </a:pathLst>
            </a:custGeom>
            <a:solidFill>
              <a:srgbClr val="93422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48" name="Freeform 144"/>
            <p:cNvSpPr>
              <a:spLocks/>
            </p:cNvSpPr>
            <p:nvPr/>
          </p:nvSpPr>
          <p:spPr bwMode="gray">
            <a:xfrm>
              <a:off x="3727" y="2795"/>
              <a:ext cx="5" cy="13"/>
            </a:xfrm>
            <a:custGeom>
              <a:avLst/>
              <a:gdLst/>
              <a:ahLst/>
              <a:cxnLst>
                <a:cxn ang="0">
                  <a:pos x="1" y="1"/>
                </a:cxn>
                <a:cxn ang="0">
                  <a:pos x="1" y="1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lnTo>
                    <a:pt x="1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</a:path>
              </a:pathLst>
            </a:custGeom>
            <a:solidFill>
              <a:srgbClr val="93422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49" name="Freeform 145"/>
            <p:cNvSpPr>
              <a:spLocks/>
            </p:cNvSpPr>
            <p:nvPr/>
          </p:nvSpPr>
          <p:spPr bwMode="gray">
            <a:xfrm>
              <a:off x="3732" y="2802"/>
              <a:ext cx="7" cy="18"/>
            </a:xfrm>
            <a:custGeom>
              <a:avLst/>
              <a:gdLst/>
              <a:ahLst/>
              <a:cxnLst>
                <a:cxn ang="0">
                  <a:pos x="1" y="2"/>
                </a:cxn>
                <a:cxn ang="0">
                  <a:pos x="1" y="2"/>
                </a:cxn>
                <a:cxn ang="0">
                  <a:pos x="0" y="0"/>
                </a:cxn>
                <a:cxn ang="0">
                  <a:pos x="0" y="1"/>
                </a:cxn>
                <a:cxn ang="0">
                  <a:pos x="1" y="3"/>
                </a:cxn>
                <a:cxn ang="0">
                  <a:pos x="1" y="3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</a:cxnLst>
              <a:rect l="0" t="0" r="r" b="b"/>
              <a:pathLst>
                <a:path w="1" h="3">
                  <a:moveTo>
                    <a:pt x="1" y="2"/>
                  </a:moveTo>
                  <a:lnTo>
                    <a:pt x="1" y="2"/>
                  </a:lnTo>
                  <a:lnTo>
                    <a:pt x="0" y="0"/>
                  </a:lnTo>
                  <a:lnTo>
                    <a:pt x="0" y="1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</a:path>
              </a:pathLst>
            </a:custGeom>
            <a:solidFill>
              <a:srgbClr val="93422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50" name="Freeform 146"/>
            <p:cNvSpPr>
              <a:spLocks/>
            </p:cNvSpPr>
            <p:nvPr/>
          </p:nvSpPr>
          <p:spPr bwMode="gray">
            <a:xfrm>
              <a:off x="3739" y="2814"/>
              <a:ext cx="5" cy="13"/>
            </a:xfrm>
            <a:custGeom>
              <a:avLst/>
              <a:gdLst/>
              <a:ahLst/>
              <a:cxnLst>
                <a:cxn ang="0">
                  <a:pos x="1" y="2"/>
                </a:cxn>
                <a:cxn ang="0">
                  <a:pos x="1" y="2"/>
                </a:cxn>
                <a:cxn ang="0">
                  <a:pos x="0" y="0"/>
                </a:cxn>
                <a:cxn ang="0">
                  <a:pos x="0" y="1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lnTo>
                    <a:pt x="1" y="2"/>
                  </a:lnTo>
                  <a:lnTo>
                    <a:pt x="0" y="0"/>
                  </a:lnTo>
                  <a:lnTo>
                    <a:pt x="0" y="1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</a:path>
              </a:pathLst>
            </a:custGeom>
            <a:solidFill>
              <a:srgbClr val="93422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51" name="Freeform 147"/>
            <p:cNvSpPr>
              <a:spLocks/>
            </p:cNvSpPr>
            <p:nvPr/>
          </p:nvSpPr>
          <p:spPr bwMode="gray">
            <a:xfrm>
              <a:off x="3744" y="2827"/>
              <a:ext cx="5" cy="13"/>
            </a:xfrm>
            <a:custGeom>
              <a:avLst/>
              <a:gdLst/>
              <a:ahLst/>
              <a:cxnLst>
                <a:cxn ang="0">
                  <a:pos x="1" y="1"/>
                </a:cxn>
                <a:cxn ang="0">
                  <a:pos x="1" y="1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" y="2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lnTo>
                    <a:pt x="1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2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</a:path>
              </a:pathLst>
            </a:custGeom>
            <a:solidFill>
              <a:srgbClr val="93422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52" name="Freeform 148"/>
            <p:cNvSpPr>
              <a:spLocks/>
            </p:cNvSpPr>
            <p:nvPr/>
          </p:nvSpPr>
          <p:spPr bwMode="gray">
            <a:xfrm>
              <a:off x="3749" y="2832"/>
              <a:ext cx="7" cy="12"/>
            </a:xfrm>
            <a:custGeom>
              <a:avLst/>
              <a:gdLst/>
              <a:ahLst/>
              <a:cxnLst>
                <a:cxn ang="0">
                  <a:pos x="1" y="2"/>
                </a:cxn>
                <a:cxn ang="0">
                  <a:pos x="1" y="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lnTo>
                    <a:pt x="1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</a:path>
              </a:pathLst>
            </a:custGeom>
            <a:solidFill>
              <a:srgbClr val="93422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53" name="Freeform 149"/>
            <p:cNvSpPr>
              <a:spLocks/>
            </p:cNvSpPr>
            <p:nvPr/>
          </p:nvSpPr>
          <p:spPr bwMode="gray">
            <a:xfrm>
              <a:off x="3749" y="2843"/>
              <a:ext cx="7" cy="13"/>
            </a:xfrm>
            <a:custGeom>
              <a:avLst/>
              <a:gdLst/>
              <a:ahLst/>
              <a:cxnLst>
                <a:cxn ang="0">
                  <a:pos x="1" y="2"/>
                </a:cxn>
                <a:cxn ang="0">
                  <a:pos x="1" y="2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1" y="2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lnTo>
                    <a:pt x="1" y="2"/>
                  </a:lnTo>
                  <a:lnTo>
                    <a:pt x="1" y="0"/>
                  </a:lnTo>
                  <a:lnTo>
                    <a:pt x="0" y="0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</a:path>
              </a:pathLst>
            </a:custGeom>
            <a:solidFill>
              <a:srgbClr val="93422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54" name="Freeform 150"/>
            <p:cNvSpPr>
              <a:spLocks/>
            </p:cNvSpPr>
            <p:nvPr/>
          </p:nvSpPr>
          <p:spPr bwMode="gray">
            <a:xfrm>
              <a:off x="3756" y="2856"/>
              <a:ext cx="5" cy="0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1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</a:path>
              </a:pathLst>
            </a:custGeom>
            <a:solidFill>
              <a:srgbClr val="93422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55" name="Freeform 151"/>
            <p:cNvSpPr>
              <a:spLocks/>
            </p:cNvSpPr>
            <p:nvPr/>
          </p:nvSpPr>
          <p:spPr bwMode="gray">
            <a:xfrm>
              <a:off x="3756" y="2856"/>
              <a:ext cx="5" cy="5"/>
            </a:xfrm>
            <a:custGeom>
              <a:avLst/>
              <a:gdLst/>
              <a:ahLst/>
              <a:cxnLst>
                <a:cxn ang="0">
                  <a:pos x="1" y="1"/>
                </a:cxn>
                <a:cxn ang="0">
                  <a:pos x="1" y="1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0" y="1"/>
                </a:cxn>
                <a:cxn ang="0">
                  <a:pos x="0" y="1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</a:path>
              </a:pathLst>
            </a:custGeom>
            <a:solidFill>
              <a:srgbClr val="93422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56" name="Freeform 152"/>
            <p:cNvSpPr>
              <a:spLocks/>
            </p:cNvSpPr>
            <p:nvPr/>
          </p:nvSpPr>
          <p:spPr bwMode="gray">
            <a:xfrm>
              <a:off x="3756" y="2862"/>
              <a:ext cx="5" cy="1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1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</a:path>
              </a:pathLst>
            </a:custGeom>
            <a:solidFill>
              <a:srgbClr val="93422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57" name="Freeform 153"/>
            <p:cNvSpPr>
              <a:spLocks/>
            </p:cNvSpPr>
            <p:nvPr/>
          </p:nvSpPr>
          <p:spPr bwMode="gray">
            <a:xfrm>
              <a:off x="3756" y="2862"/>
              <a:ext cx="5" cy="6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1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0" y="1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</a:path>
              </a:pathLst>
            </a:custGeom>
            <a:solidFill>
              <a:srgbClr val="93422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58" name="Freeform 154"/>
            <p:cNvSpPr>
              <a:spLocks/>
            </p:cNvSpPr>
            <p:nvPr/>
          </p:nvSpPr>
          <p:spPr bwMode="gray">
            <a:xfrm>
              <a:off x="3756" y="2868"/>
              <a:ext cx="1" cy="6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1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0" y="1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lnTo>
                    <a:pt x="0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</a:path>
              </a:pathLst>
            </a:custGeom>
            <a:solidFill>
              <a:srgbClr val="93422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59" name="Freeform 155"/>
            <p:cNvSpPr>
              <a:spLocks/>
            </p:cNvSpPr>
            <p:nvPr/>
          </p:nvSpPr>
          <p:spPr bwMode="gray">
            <a:xfrm>
              <a:off x="3749" y="2868"/>
              <a:ext cx="7" cy="6"/>
            </a:xfrm>
            <a:custGeom>
              <a:avLst/>
              <a:gdLst/>
              <a:ahLst/>
              <a:cxnLst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</a:path>
              </a:pathLst>
            </a:custGeom>
            <a:solidFill>
              <a:srgbClr val="93422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60" name="Freeform 156"/>
            <p:cNvSpPr>
              <a:spLocks/>
            </p:cNvSpPr>
            <p:nvPr/>
          </p:nvSpPr>
          <p:spPr bwMode="gray">
            <a:xfrm>
              <a:off x="3749" y="2875"/>
              <a:ext cx="7" cy="5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1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0" y="1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</a:path>
              </a:pathLst>
            </a:custGeom>
            <a:solidFill>
              <a:srgbClr val="93422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61" name="Freeform 157"/>
            <p:cNvSpPr>
              <a:spLocks/>
            </p:cNvSpPr>
            <p:nvPr/>
          </p:nvSpPr>
          <p:spPr bwMode="gray">
            <a:xfrm>
              <a:off x="3749" y="2875"/>
              <a:ext cx="0" cy="5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solidFill>
              <a:srgbClr val="93422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62" name="Freeform 158"/>
            <p:cNvSpPr>
              <a:spLocks/>
            </p:cNvSpPr>
            <p:nvPr/>
          </p:nvSpPr>
          <p:spPr bwMode="gray">
            <a:xfrm>
              <a:off x="3749" y="2875"/>
              <a:ext cx="0" cy="5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0" y="0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0" y="1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</a:path>
              </a:pathLst>
            </a:custGeom>
            <a:solidFill>
              <a:srgbClr val="93422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63" name="Freeform 159"/>
            <p:cNvSpPr>
              <a:spLocks/>
            </p:cNvSpPr>
            <p:nvPr/>
          </p:nvSpPr>
          <p:spPr bwMode="gray">
            <a:xfrm>
              <a:off x="3744" y="2880"/>
              <a:ext cx="5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solidFill>
              <a:srgbClr val="93422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64" name="Freeform 160"/>
            <p:cNvSpPr>
              <a:spLocks/>
            </p:cNvSpPr>
            <p:nvPr/>
          </p:nvSpPr>
          <p:spPr bwMode="gray">
            <a:xfrm>
              <a:off x="3739" y="2880"/>
              <a:ext cx="5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solidFill>
              <a:srgbClr val="93422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65" name="Freeform 161"/>
            <p:cNvSpPr>
              <a:spLocks/>
            </p:cNvSpPr>
            <p:nvPr/>
          </p:nvSpPr>
          <p:spPr bwMode="gray">
            <a:xfrm>
              <a:off x="3739" y="2880"/>
              <a:ext cx="0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solidFill>
              <a:srgbClr val="93422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66" name="Freeform 162"/>
            <p:cNvSpPr>
              <a:spLocks/>
            </p:cNvSpPr>
            <p:nvPr/>
          </p:nvSpPr>
          <p:spPr bwMode="gray">
            <a:xfrm>
              <a:off x="3732" y="2880"/>
              <a:ext cx="7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solidFill>
              <a:srgbClr val="93422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67" name="Freeform 163"/>
            <p:cNvSpPr>
              <a:spLocks/>
            </p:cNvSpPr>
            <p:nvPr/>
          </p:nvSpPr>
          <p:spPr bwMode="gray">
            <a:xfrm>
              <a:off x="3732" y="2880"/>
              <a:ext cx="1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solidFill>
              <a:srgbClr val="93422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68" name="Freeform 164"/>
            <p:cNvSpPr>
              <a:spLocks/>
            </p:cNvSpPr>
            <p:nvPr/>
          </p:nvSpPr>
          <p:spPr bwMode="gray">
            <a:xfrm>
              <a:off x="3727" y="2880"/>
              <a:ext cx="5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solidFill>
              <a:srgbClr val="93422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69" name="Freeform 165"/>
            <p:cNvSpPr>
              <a:spLocks/>
            </p:cNvSpPr>
            <p:nvPr/>
          </p:nvSpPr>
          <p:spPr bwMode="gray">
            <a:xfrm>
              <a:off x="3727" y="2875"/>
              <a:ext cx="0" cy="5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0" y="1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</a:path>
              </a:pathLst>
            </a:custGeom>
            <a:solidFill>
              <a:srgbClr val="93422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70" name="Freeform 166"/>
            <p:cNvSpPr>
              <a:spLocks/>
            </p:cNvSpPr>
            <p:nvPr/>
          </p:nvSpPr>
          <p:spPr bwMode="gray">
            <a:xfrm>
              <a:off x="3720" y="2875"/>
              <a:ext cx="7" cy="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1" y="1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  <a:lnTo>
                    <a:pt x="1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solidFill>
              <a:srgbClr val="93422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71" name="Freeform 167"/>
            <p:cNvSpPr>
              <a:spLocks/>
            </p:cNvSpPr>
            <p:nvPr/>
          </p:nvSpPr>
          <p:spPr bwMode="gray">
            <a:xfrm>
              <a:off x="3720" y="2875"/>
              <a:ext cx="7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solidFill>
              <a:srgbClr val="93422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72" name="Freeform 168"/>
            <p:cNvSpPr>
              <a:spLocks/>
            </p:cNvSpPr>
            <p:nvPr/>
          </p:nvSpPr>
          <p:spPr bwMode="gray">
            <a:xfrm>
              <a:off x="4620" y="2939"/>
              <a:ext cx="101" cy="301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15" y="9"/>
                </a:cxn>
                <a:cxn ang="0">
                  <a:pos x="13" y="14"/>
                </a:cxn>
                <a:cxn ang="0">
                  <a:pos x="10" y="20"/>
                </a:cxn>
                <a:cxn ang="0">
                  <a:pos x="8" y="23"/>
                </a:cxn>
                <a:cxn ang="0">
                  <a:pos x="6" y="30"/>
                </a:cxn>
                <a:cxn ang="0">
                  <a:pos x="3" y="37"/>
                </a:cxn>
                <a:cxn ang="0">
                  <a:pos x="1" y="44"/>
                </a:cxn>
                <a:cxn ang="0">
                  <a:pos x="0" y="50"/>
                </a:cxn>
              </a:cxnLst>
              <a:rect l="0" t="0" r="r" b="b"/>
              <a:pathLst>
                <a:path w="17" h="50">
                  <a:moveTo>
                    <a:pt x="17" y="0"/>
                  </a:moveTo>
                  <a:lnTo>
                    <a:pt x="15" y="9"/>
                  </a:lnTo>
                  <a:lnTo>
                    <a:pt x="13" y="14"/>
                  </a:lnTo>
                  <a:lnTo>
                    <a:pt x="10" y="20"/>
                  </a:lnTo>
                  <a:lnTo>
                    <a:pt x="8" y="23"/>
                  </a:lnTo>
                  <a:lnTo>
                    <a:pt x="6" y="30"/>
                  </a:lnTo>
                  <a:lnTo>
                    <a:pt x="3" y="37"/>
                  </a:lnTo>
                  <a:lnTo>
                    <a:pt x="1" y="44"/>
                  </a:lnTo>
                  <a:lnTo>
                    <a:pt x="0" y="50"/>
                  </a:lnTo>
                </a:path>
              </a:pathLst>
            </a:custGeom>
            <a:noFill/>
            <a:ln w="0">
              <a:solidFill>
                <a:srgbClr val="8E6034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73" name="Freeform 169"/>
            <p:cNvSpPr>
              <a:spLocks/>
            </p:cNvSpPr>
            <p:nvPr/>
          </p:nvSpPr>
          <p:spPr bwMode="gray">
            <a:xfrm>
              <a:off x="4320" y="2646"/>
              <a:ext cx="402" cy="300"/>
            </a:xfrm>
            <a:custGeom>
              <a:avLst/>
              <a:gdLst/>
              <a:ahLst/>
              <a:cxnLst>
                <a:cxn ang="0">
                  <a:pos x="67" y="49"/>
                </a:cxn>
                <a:cxn ang="0">
                  <a:pos x="62" y="50"/>
                </a:cxn>
                <a:cxn ang="0">
                  <a:pos x="57" y="50"/>
                </a:cxn>
                <a:cxn ang="0">
                  <a:pos x="46" y="46"/>
                </a:cxn>
                <a:cxn ang="0">
                  <a:pos x="33" y="40"/>
                </a:cxn>
                <a:cxn ang="0">
                  <a:pos x="24" y="35"/>
                </a:cxn>
                <a:cxn ang="0">
                  <a:pos x="17" y="29"/>
                </a:cxn>
                <a:cxn ang="0">
                  <a:pos x="8" y="19"/>
                </a:cxn>
                <a:cxn ang="0">
                  <a:pos x="3" y="11"/>
                </a:cxn>
                <a:cxn ang="0">
                  <a:pos x="0" y="0"/>
                </a:cxn>
              </a:cxnLst>
              <a:rect l="0" t="0" r="r" b="b"/>
              <a:pathLst>
                <a:path w="67" h="50">
                  <a:moveTo>
                    <a:pt x="67" y="49"/>
                  </a:moveTo>
                  <a:lnTo>
                    <a:pt x="62" y="50"/>
                  </a:lnTo>
                  <a:lnTo>
                    <a:pt x="57" y="50"/>
                  </a:lnTo>
                  <a:lnTo>
                    <a:pt x="46" y="46"/>
                  </a:lnTo>
                  <a:lnTo>
                    <a:pt x="33" y="40"/>
                  </a:lnTo>
                  <a:lnTo>
                    <a:pt x="24" y="35"/>
                  </a:lnTo>
                  <a:lnTo>
                    <a:pt x="17" y="29"/>
                  </a:lnTo>
                  <a:lnTo>
                    <a:pt x="8" y="19"/>
                  </a:lnTo>
                  <a:lnTo>
                    <a:pt x="3" y="11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8E6034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74" name="Freeform 170"/>
            <p:cNvSpPr>
              <a:spLocks/>
            </p:cNvSpPr>
            <p:nvPr/>
          </p:nvSpPr>
          <p:spPr bwMode="gray">
            <a:xfrm>
              <a:off x="3960" y="1878"/>
              <a:ext cx="1087" cy="1139"/>
            </a:xfrm>
            <a:custGeom>
              <a:avLst/>
              <a:gdLst/>
              <a:ahLst/>
              <a:cxnLst>
                <a:cxn ang="0">
                  <a:pos x="133" y="175"/>
                </a:cxn>
                <a:cxn ang="0">
                  <a:pos x="138" y="170"/>
                </a:cxn>
                <a:cxn ang="0">
                  <a:pos x="153" y="143"/>
                </a:cxn>
                <a:cxn ang="0">
                  <a:pos x="160" y="116"/>
                </a:cxn>
                <a:cxn ang="0">
                  <a:pos x="163" y="86"/>
                </a:cxn>
                <a:cxn ang="0">
                  <a:pos x="157" y="59"/>
                </a:cxn>
                <a:cxn ang="0">
                  <a:pos x="149" y="43"/>
                </a:cxn>
                <a:cxn ang="0">
                  <a:pos x="137" y="39"/>
                </a:cxn>
                <a:cxn ang="0">
                  <a:pos x="131" y="40"/>
                </a:cxn>
                <a:cxn ang="0">
                  <a:pos x="115" y="56"/>
                </a:cxn>
                <a:cxn ang="0">
                  <a:pos x="90" y="63"/>
                </a:cxn>
                <a:cxn ang="0">
                  <a:pos x="81" y="63"/>
                </a:cxn>
                <a:cxn ang="0">
                  <a:pos x="72" y="79"/>
                </a:cxn>
                <a:cxn ang="0">
                  <a:pos x="57" y="92"/>
                </a:cxn>
                <a:cxn ang="0">
                  <a:pos x="38" y="109"/>
                </a:cxn>
                <a:cxn ang="0">
                  <a:pos x="42" y="124"/>
                </a:cxn>
                <a:cxn ang="0">
                  <a:pos x="45" y="128"/>
                </a:cxn>
                <a:cxn ang="0">
                  <a:pos x="44" y="132"/>
                </a:cxn>
                <a:cxn ang="0">
                  <a:pos x="46" y="139"/>
                </a:cxn>
                <a:cxn ang="0">
                  <a:pos x="53" y="140"/>
                </a:cxn>
                <a:cxn ang="0">
                  <a:pos x="55" y="138"/>
                </a:cxn>
                <a:cxn ang="0">
                  <a:pos x="53" y="133"/>
                </a:cxn>
                <a:cxn ang="0">
                  <a:pos x="60" y="128"/>
                </a:cxn>
                <a:cxn ang="0">
                  <a:pos x="54" y="159"/>
                </a:cxn>
                <a:cxn ang="0">
                  <a:pos x="44" y="181"/>
                </a:cxn>
                <a:cxn ang="0">
                  <a:pos x="33" y="184"/>
                </a:cxn>
                <a:cxn ang="0">
                  <a:pos x="10" y="150"/>
                </a:cxn>
                <a:cxn ang="0">
                  <a:pos x="0" y="131"/>
                </a:cxn>
                <a:cxn ang="0">
                  <a:pos x="7" y="97"/>
                </a:cxn>
                <a:cxn ang="0">
                  <a:pos x="18" y="66"/>
                </a:cxn>
                <a:cxn ang="0">
                  <a:pos x="35" y="35"/>
                </a:cxn>
                <a:cxn ang="0">
                  <a:pos x="47" y="19"/>
                </a:cxn>
                <a:cxn ang="0">
                  <a:pos x="82" y="6"/>
                </a:cxn>
                <a:cxn ang="0">
                  <a:pos x="116" y="0"/>
                </a:cxn>
                <a:cxn ang="0">
                  <a:pos x="138" y="4"/>
                </a:cxn>
                <a:cxn ang="0">
                  <a:pos x="162" y="8"/>
                </a:cxn>
                <a:cxn ang="0">
                  <a:pos x="180" y="26"/>
                </a:cxn>
                <a:cxn ang="0">
                  <a:pos x="175" y="58"/>
                </a:cxn>
                <a:cxn ang="0">
                  <a:pos x="170" y="85"/>
                </a:cxn>
                <a:cxn ang="0">
                  <a:pos x="170" y="106"/>
                </a:cxn>
                <a:cxn ang="0">
                  <a:pos x="170" y="122"/>
                </a:cxn>
                <a:cxn ang="0">
                  <a:pos x="159" y="144"/>
                </a:cxn>
                <a:cxn ang="0">
                  <a:pos x="157" y="165"/>
                </a:cxn>
                <a:cxn ang="0">
                  <a:pos x="152" y="185"/>
                </a:cxn>
                <a:cxn ang="0">
                  <a:pos x="132" y="189"/>
                </a:cxn>
                <a:cxn ang="0">
                  <a:pos x="127" y="177"/>
                </a:cxn>
              </a:cxnLst>
              <a:rect l="0" t="0" r="r" b="b"/>
              <a:pathLst>
                <a:path w="181" h="190">
                  <a:moveTo>
                    <a:pt x="127" y="177"/>
                  </a:moveTo>
                  <a:lnTo>
                    <a:pt x="131" y="176"/>
                  </a:lnTo>
                  <a:lnTo>
                    <a:pt x="133" y="175"/>
                  </a:lnTo>
                  <a:lnTo>
                    <a:pt x="135" y="174"/>
                  </a:lnTo>
                  <a:lnTo>
                    <a:pt x="137" y="172"/>
                  </a:lnTo>
                  <a:lnTo>
                    <a:pt x="138" y="170"/>
                  </a:lnTo>
                  <a:lnTo>
                    <a:pt x="141" y="167"/>
                  </a:lnTo>
                  <a:lnTo>
                    <a:pt x="145" y="158"/>
                  </a:lnTo>
                  <a:lnTo>
                    <a:pt x="153" y="143"/>
                  </a:lnTo>
                  <a:lnTo>
                    <a:pt x="159" y="130"/>
                  </a:lnTo>
                  <a:lnTo>
                    <a:pt x="160" y="121"/>
                  </a:lnTo>
                  <a:lnTo>
                    <a:pt x="160" y="116"/>
                  </a:lnTo>
                  <a:lnTo>
                    <a:pt x="159" y="112"/>
                  </a:lnTo>
                  <a:lnTo>
                    <a:pt x="158" y="103"/>
                  </a:lnTo>
                  <a:lnTo>
                    <a:pt x="163" y="86"/>
                  </a:lnTo>
                  <a:lnTo>
                    <a:pt x="162" y="80"/>
                  </a:lnTo>
                  <a:lnTo>
                    <a:pt x="161" y="72"/>
                  </a:lnTo>
                  <a:lnTo>
                    <a:pt x="157" y="59"/>
                  </a:lnTo>
                  <a:lnTo>
                    <a:pt x="155" y="53"/>
                  </a:lnTo>
                  <a:lnTo>
                    <a:pt x="151" y="47"/>
                  </a:lnTo>
                  <a:lnTo>
                    <a:pt x="149" y="43"/>
                  </a:lnTo>
                  <a:lnTo>
                    <a:pt x="145" y="40"/>
                  </a:lnTo>
                  <a:lnTo>
                    <a:pt x="142" y="39"/>
                  </a:lnTo>
                  <a:lnTo>
                    <a:pt x="137" y="39"/>
                  </a:lnTo>
                  <a:lnTo>
                    <a:pt x="134" y="39"/>
                  </a:lnTo>
                  <a:lnTo>
                    <a:pt x="130" y="40"/>
                  </a:lnTo>
                  <a:lnTo>
                    <a:pt x="131" y="40"/>
                  </a:lnTo>
                  <a:lnTo>
                    <a:pt x="126" y="46"/>
                  </a:lnTo>
                  <a:lnTo>
                    <a:pt x="122" y="52"/>
                  </a:lnTo>
                  <a:lnTo>
                    <a:pt x="115" y="56"/>
                  </a:lnTo>
                  <a:lnTo>
                    <a:pt x="107" y="58"/>
                  </a:lnTo>
                  <a:lnTo>
                    <a:pt x="97" y="62"/>
                  </a:lnTo>
                  <a:lnTo>
                    <a:pt x="90" y="63"/>
                  </a:lnTo>
                  <a:lnTo>
                    <a:pt x="84" y="63"/>
                  </a:lnTo>
                  <a:lnTo>
                    <a:pt x="79" y="64"/>
                  </a:lnTo>
                  <a:lnTo>
                    <a:pt x="81" y="63"/>
                  </a:lnTo>
                  <a:lnTo>
                    <a:pt x="78" y="66"/>
                  </a:lnTo>
                  <a:lnTo>
                    <a:pt x="75" y="72"/>
                  </a:lnTo>
                  <a:lnTo>
                    <a:pt x="72" y="79"/>
                  </a:lnTo>
                  <a:lnTo>
                    <a:pt x="69" y="84"/>
                  </a:lnTo>
                  <a:lnTo>
                    <a:pt x="66" y="88"/>
                  </a:lnTo>
                  <a:lnTo>
                    <a:pt x="57" y="92"/>
                  </a:lnTo>
                  <a:lnTo>
                    <a:pt x="40" y="102"/>
                  </a:lnTo>
                  <a:lnTo>
                    <a:pt x="40" y="104"/>
                  </a:lnTo>
                  <a:lnTo>
                    <a:pt x="38" y="109"/>
                  </a:lnTo>
                  <a:lnTo>
                    <a:pt x="38" y="113"/>
                  </a:lnTo>
                  <a:lnTo>
                    <a:pt x="39" y="118"/>
                  </a:lnTo>
                  <a:lnTo>
                    <a:pt x="42" y="124"/>
                  </a:lnTo>
                  <a:lnTo>
                    <a:pt x="43" y="125"/>
                  </a:lnTo>
                  <a:lnTo>
                    <a:pt x="45" y="128"/>
                  </a:lnTo>
                  <a:lnTo>
                    <a:pt x="45" y="128"/>
                  </a:lnTo>
                  <a:lnTo>
                    <a:pt x="45" y="129"/>
                  </a:lnTo>
                  <a:lnTo>
                    <a:pt x="44" y="130"/>
                  </a:lnTo>
                  <a:lnTo>
                    <a:pt x="44" y="132"/>
                  </a:lnTo>
                  <a:lnTo>
                    <a:pt x="44" y="133"/>
                  </a:lnTo>
                  <a:lnTo>
                    <a:pt x="44" y="137"/>
                  </a:lnTo>
                  <a:lnTo>
                    <a:pt x="46" y="139"/>
                  </a:lnTo>
                  <a:lnTo>
                    <a:pt x="48" y="140"/>
                  </a:lnTo>
                  <a:lnTo>
                    <a:pt x="52" y="142"/>
                  </a:lnTo>
                  <a:lnTo>
                    <a:pt x="53" y="140"/>
                  </a:lnTo>
                  <a:lnTo>
                    <a:pt x="55" y="140"/>
                  </a:lnTo>
                  <a:lnTo>
                    <a:pt x="55" y="139"/>
                  </a:lnTo>
                  <a:lnTo>
                    <a:pt x="55" y="138"/>
                  </a:lnTo>
                  <a:lnTo>
                    <a:pt x="55" y="137"/>
                  </a:lnTo>
                  <a:lnTo>
                    <a:pt x="53" y="134"/>
                  </a:lnTo>
                  <a:lnTo>
                    <a:pt x="53" y="133"/>
                  </a:lnTo>
                  <a:lnTo>
                    <a:pt x="55" y="133"/>
                  </a:lnTo>
                  <a:lnTo>
                    <a:pt x="57" y="132"/>
                  </a:lnTo>
                  <a:lnTo>
                    <a:pt x="60" y="128"/>
                  </a:lnTo>
                  <a:lnTo>
                    <a:pt x="60" y="127"/>
                  </a:lnTo>
                  <a:lnTo>
                    <a:pt x="58" y="145"/>
                  </a:lnTo>
                  <a:lnTo>
                    <a:pt x="54" y="159"/>
                  </a:lnTo>
                  <a:lnTo>
                    <a:pt x="52" y="166"/>
                  </a:lnTo>
                  <a:lnTo>
                    <a:pt x="49" y="173"/>
                  </a:lnTo>
                  <a:lnTo>
                    <a:pt x="44" y="181"/>
                  </a:lnTo>
                  <a:lnTo>
                    <a:pt x="40" y="186"/>
                  </a:lnTo>
                  <a:lnTo>
                    <a:pt x="39" y="186"/>
                  </a:lnTo>
                  <a:lnTo>
                    <a:pt x="33" y="184"/>
                  </a:lnTo>
                  <a:lnTo>
                    <a:pt x="24" y="176"/>
                  </a:lnTo>
                  <a:lnTo>
                    <a:pt x="14" y="163"/>
                  </a:lnTo>
                  <a:lnTo>
                    <a:pt x="10" y="150"/>
                  </a:lnTo>
                  <a:lnTo>
                    <a:pt x="3" y="143"/>
                  </a:lnTo>
                  <a:lnTo>
                    <a:pt x="1" y="137"/>
                  </a:lnTo>
                  <a:lnTo>
                    <a:pt x="0" y="131"/>
                  </a:lnTo>
                  <a:lnTo>
                    <a:pt x="0" y="118"/>
                  </a:lnTo>
                  <a:lnTo>
                    <a:pt x="3" y="108"/>
                  </a:lnTo>
                  <a:lnTo>
                    <a:pt x="7" y="97"/>
                  </a:lnTo>
                  <a:lnTo>
                    <a:pt x="12" y="90"/>
                  </a:lnTo>
                  <a:lnTo>
                    <a:pt x="17" y="75"/>
                  </a:lnTo>
                  <a:lnTo>
                    <a:pt x="18" y="66"/>
                  </a:lnTo>
                  <a:lnTo>
                    <a:pt x="22" y="56"/>
                  </a:lnTo>
                  <a:lnTo>
                    <a:pt x="25" y="45"/>
                  </a:lnTo>
                  <a:lnTo>
                    <a:pt x="35" y="35"/>
                  </a:lnTo>
                  <a:lnTo>
                    <a:pt x="39" y="30"/>
                  </a:lnTo>
                  <a:lnTo>
                    <a:pt x="40" y="25"/>
                  </a:lnTo>
                  <a:lnTo>
                    <a:pt x="47" y="19"/>
                  </a:lnTo>
                  <a:lnTo>
                    <a:pt x="56" y="12"/>
                  </a:lnTo>
                  <a:lnTo>
                    <a:pt x="69" y="7"/>
                  </a:lnTo>
                  <a:lnTo>
                    <a:pt x="82" y="6"/>
                  </a:lnTo>
                  <a:lnTo>
                    <a:pt x="93" y="2"/>
                  </a:lnTo>
                  <a:lnTo>
                    <a:pt x="104" y="0"/>
                  </a:lnTo>
                  <a:lnTo>
                    <a:pt x="116" y="0"/>
                  </a:lnTo>
                  <a:lnTo>
                    <a:pt x="123" y="3"/>
                  </a:lnTo>
                  <a:lnTo>
                    <a:pt x="133" y="6"/>
                  </a:lnTo>
                  <a:lnTo>
                    <a:pt x="138" y="4"/>
                  </a:lnTo>
                  <a:lnTo>
                    <a:pt x="146" y="6"/>
                  </a:lnTo>
                  <a:lnTo>
                    <a:pt x="154" y="7"/>
                  </a:lnTo>
                  <a:lnTo>
                    <a:pt x="162" y="8"/>
                  </a:lnTo>
                  <a:lnTo>
                    <a:pt x="170" y="13"/>
                  </a:lnTo>
                  <a:lnTo>
                    <a:pt x="175" y="18"/>
                  </a:lnTo>
                  <a:lnTo>
                    <a:pt x="180" y="26"/>
                  </a:lnTo>
                  <a:lnTo>
                    <a:pt x="181" y="31"/>
                  </a:lnTo>
                  <a:lnTo>
                    <a:pt x="181" y="41"/>
                  </a:lnTo>
                  <a:lnTo>
                    <a:pt x="175" y="58"/>
                  </a:lnTo>
                  <a:lnTo>
                    <a:pt x="170" y="70"/>
                  </a:lnTo>
                  <a:lnTo>
                    <a:pt x="168" y="75"/>
                  </a:lnTo>
                  <a:lnTo>
                    <a:pt x="170" y="85"/>
                  </a:lnTo>
                  <a:lnTo>
                    <a:pt x="170" y="93"/>
                  </a:lnTo>
                  <a:lnTo>
                    <a:pt x="168" y="100"/>
                  </a:lnTo>
                  <a:lnTo>
                    <a:pt x="170" y="106"/>
                  </a:lnTo>
                  <a:lnTo>
                    <a:pt x="170" y="112"/>
                  </a:lnTo>
                  <a:lnTo>
                    <a:pt x="170" y="117"/>
                  </a:lnTo>
                  <a:lnTo>
                    <a:pt x="170" y="122"/>
                  </a:lnTo>
                  <a:lnTo>
                    <a:pt x="167" y="129"/>
                  </a:lnTo>
                  <a:lnTo>
                    <a:pt x="165" y="135"/>
                  </a:lnTo>
                  <a:lnTo>
                    <a:pt x="159" y="144"/>
                  </a:lnTo>
                  <a:lnTo>
                    <a:pt x="156" y="149"/>
                  </a:lnTo>
                  <a:lnTo>
                    <a:pt x="156" y="153"/>
                  </a:lnTo>
                  <a:lnTo>
                    <a:pt x="157" y="165"/>
                  </a:lnTo>
                  <a:lnTo>
                    <a:pt x="157" y="177"/>
                  </a:lnTo>
                  <a:lnTo>
                    <a:pt x="156" y="181"/>
                  </a:lnTo>
                  <a:lnTo>
                    <a:pt x="152" y="185"/>
                  </a:lnTo>
                  <a:lnTo>
                    <a:pt x="148" y="187"/>
                  </a:lnTo>
                  <a:lnTo>
                    <a:pt x="136" y="190"/>
                  </a:lnTo>
                  <a:lnTo>
                    <a:pt x="132" y="189"/>
                  </a:lnTo>
                  <a:lnTo>
                    <a:pt x="125" y="187"/>
                  </a:lnTo>
                  <a:lnTo>
                    <a:pt x="125" y="186"/>
                  </a:lnTo>
                  <a:lnTo>
                    <a:pt x="127" y="177"/>
                  </a:lnTo>
                </a:path>
              </a:pathLst>
            </a:custGeom>
            <a:solidFill>
              <a:srgbClr val="96816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75" name="Freeform 171"/>
            <p:cNvSpPr>
              <a:spLocks/>
            </p:cNvSpPr>
            <p:nvPr/>
          </p:nvSpPr>
          <p:spPr bwMode="gray">
            <a:xfrm>
              <a:off x="3960" y="1878"/>
              <a:ext cx="1087" cy="1139"/>
            </a:xfrm>
            <a:custGeom>
              <a:avLst/>
              <a:gdLst/>
              <a:ahLst/>
              <a:cxnLst>
                <a:cxn ang="0">
                  <a:pos x="133" y="175"/>
                </a:cxn>
                <a:cxn ang="0">
                  <a:pos x="138" y="170"/>
                </a:cxn>
                <a:cxn ang="0">
                  <a:pos x="153" y="143"/>
                </a:cxn>
                <a:cxn ang="0">
                  <a:pos x="160" y="116"/>
                </a:cxn>
                <a:cxn ang="0">
                  <a:pos x="163" y="86"/>
                </a:cxn>
                <a:cxn ang="0">
                  <a:pos x="157" y="59"/>
                </a:cxn>
                <a:cxn ang="0">
                  <a:pos x="149" y="43"/>
                </a:cxn>
                <a:cxn ang="0">
                  <a:pos x="137" y="39"/>
                </a:cxn>
                <a:cxn ang="0">
                  <a:pos x="131" y="40"/>
                </a:cxn>
                <a:cxn ang="0">
                  <a:pos x="115" y="56"/>
                </a:cxn>
                <a:cxn ang="0">
                  <a:pos x="90" y="63"/>
                </a:cxn>
                <a:cxn ang="0">
                  <a:pos x="81" y="63"/>
                </a:cxn>
                <a:cxn ang="0">
                  <a:pos x="72" y="79"/>
                </a:cxn>
                <a:cxn ang="0">
                  <a:pos x="57" y="92"/>
                </a:cxn>
                <a:cxn ang="0">
                  <a:pos x="38" y="109"/>
                </a:cxn>
                <a:cxn ang="0">
                  <a:pos x="42" y="124"/>
                </a:cxn>
                <a:cxn ang="0">
                  <a:pos x="45" y="128"/>
                </a:cxn>
                <a:cxn ang="0">
                  <a:pos x="44" y="132"/>
                </a:cxn>
                <a:cxn ang="0">
                  <a:pos x="46" y="139"/>
                </a:cxn>
                <a:cxn ang="0">
                  <a:pos x="53" y="140"/>
                </a:cxn>
                <a:cxn ang="0">
                  <a:pos x="55" y="138"/>
                </a:cxn>
                <a:cxn ang="0">
                  <a:pos x="53" y="133"/>
                </a:cxn>
                <a:cxn ang="0">
                  <a:pos x="60" y="128"/>
                </a:cxn>
                <a:cxn ang="0">
                  <a:pos x="54" y="159"/>
                </a:cxn>
                <a:cxn ang="0">
                  <a:pos x="44" y="181"/>
                </a:cxn>
                <a:cxn ang="0">
                  <a:pos x="33" y="184"/>
                </a:cxn>
                <a:cxn ang="0">
                  <a:pos x="10" y="150"/>
                </a:cxn>
                <a:cxn ang="0">
                  <a:pos x="0" y="131"/>
                </a:cxn>
                <a:cxn ang="0">
                  <a:pos x="7" y="97"/>
                </a:cxn>
                <a:cxn ang="0">
                  <a:pos x="18" y="66"/>
                </a:cxn>
                <a:cxn ang="0">
                  <a:pos x="35" y="35"/>
                </a:cxn>
                <a:cxn ang="0">
                  <a:pos x="47" y="19"/>
                </a:cxn>
                <a:cxn ang="0">
                  <a:pos x="82" y="6"/>
                </a:cxn>
                <a:cxn ang="0">
                  <a:pos x="116" y="0"/>
                </a:cxn>
                <a:cxn ang="0">
                  <a:pos x="138" y="4"/>
                </a:cxn>
                <a:cxn ang="0">
                  <a:pos x="162" y="8"/>
                </a:cxn>
                <a:cxn ang="0">
                  <a:pos x="180" y="26"/>
                </a:cxn>
                <a:cxn ang="0">
                  <a:pos x="175" y="58"/>
                </a:cxn>
                <a:cxn ang="0">
                  <a:pos x="170" y="85"/>
                </a:cxn>
                <a:cxn ang="0">
                  <a:pos x="170" y="106"/>
                </a:cxn>
                <a:cxn ang="0">
                  <a:pos x="170" y="122"/>
                </a:cxn>
                <a:cxn ang="0">
                  <a:pos x="159" y="144"/>
                </a:cxn>
                <a:cxn ang="0">
                  <a:pos x="157" y="165"/>
                </a:cxn>
                <a:cxn ang="0">
                  <a:pos x="152" y="185"/>
                </a:cxn>
                <a:cxn ang="0">
                  <a:pos x="132" y="189"/>
                </a:cxn>
                <a:cxn ang="0">
                  <a:pos x="127" y="177"/>
                </a:cxn>
              </a:cxnLst>
              <a:rect l="0" t="0" r="r" b="b"/>
              <a:pathLst>
                <a:path w="181" h="190">
                  <a:moveTo>
                    <a:pt x="127" y="177"/>
                  </a:moveTo>
                  <a:lnTo>
                    <a:pt x="131" y="176"/>
                  </a:lnTo>
                  <a:lnTo>
                    <a:pt x="133" y="175"/>
                  </a:lnTo>
                  <a:lnTo>
                    <a:pt x="135" y="174"/>
                  </a:lnTo>
                  <a:lnTo>
                    <a:pt x="137" y="172"/>
                  </a:lnTo>
                  <a:lnTo>
                    <a:pt x="138" y="170"/>
                  </a:lnTo>
                  <a:lnTo>
                    <a:pt x="141" y="167"/>
                  </a:lnTo>
                  <a:lnTo>
                    <a:pt x="145" y="158"/>
                  </a:lnTo>
                  <a:lnTo>
                    <a:pt x="153" y="143"/>
                  </a:lnTo>
                  <a:lnTo>
                    <a:pt x="159" y="130"/>
                  </a:lnTo>
                  <a:lnTo>
                    <a:pt x="160" y="121"/>
                  </a:lnTo>
                  <a:lnTo>
                    <a:pt x="160" y="116"/>
                  </a:lnTo>
                  <a:lnTo>
                    <a:pt x="159" y="112"/>
                  </a:lnTo>
                  <a:lnTo>
                    <a:pt x="158" y="103"/>
                  </a:lnTo>
                  <a:lnTo>
                    <a:pt x="163" y="86"/>
                  </a:lnTo>
                  <a:lnTo>
                    <a:pt x="162" y="80"/>
                  </a:lnTo>
                  <a:lnTo>
                    <a:pt x="161" y="72"/>
                  </a:lnTo>
                  <a:lnTo>
                    <a:pt x="157" y="59"/>
                  </a:lnTo>
                  <a:lnTo>
                    <a:pt x="155" y="53"/>
                  </a:lnTo>
                  <a:lnTo>
                    <a:pt x="151" y="47"/>
                  </a:lnTo>
                  <a:lnTo>
                    <a:pt x="149" y="43"/>
                  </a:lnTo>
                  <a:lnTo>
                    <a:pt x="145" y="40"/>
                  </a:lnTo>
                  <a:lnTo>
                    <a:pt x="142" y="39"/>
                  </a:lnTo>
                  <a:lnTo>
                    <a:pt x="137" y="39"/>
                  </a:lnTo>
                  <a:lnTo>
                    <a:pt x="134" y="39"/>
                  </a:lnTo>
                  <a:lnTo>
                    <a:pt x="130" y="40"/>
                  </a:lnTo>
                  <a:lnTo>
                    <a:pt x="131" y="40"/>
                  </a:lnTo>
                  <a:lnTo>
                    <a:pt x="126" y="46"/>
                  </a:lnTo>
                  <a:lnTo>
                    <a:pt x="122" y="52"/>
                  </a:lnTo>
                  <a:lnTo>
                    <a:pt x="115" y="56"/>
                  </a:lnTo>
                  <a:lnTo>
                    <a:pt x="107" y="58"/>
                  </a:lnTo>
                  <a:lnTo>
                    <a:pt x="97" y="62"/>
                  </a:lnTo>
                  <a:lnTo>
                    <a:pt x="90" y="63"/>
                  </a:lnTo>
                  <a:lnTo>
                    <a:pt x="84" y="63"/>
                  </a:lnTo>
                  <a:lnTo>
                    <a:pt x="79" y="64"/>
                  </a:lnTo>
                  <a:lnTo>
                    <a:pt x="81" y="63"/>
                  </a:lnTo>
                  <a:lnTo>
                    <a:pt x="78" y="66"/>
                  </a:lnTo>
                  <a:lnTo>
                    <a:pt x="75" y="72"/>
                  </a:lnTo>
                  <a:lnTo>
                    <a:pt x="72" y="79"/>
                  </a:lnTo>
                  <a:lnTo>
                    <a:pt x="69" y="84"/>
                  </a:lnTo>
                  <a:lnTo>
                    <a:pt x="66" y="88"/>
                  </a:lnTo>
                  <a:lnTo>
                    <a:pt x="57" y="92"/>
                  </a:lnTo>
                  <a:lnTo>
                    <a:pt x="40" y="102"/>
                  </a:lnTo>
                  <a:lnTo>
                    <a:pt x="40" y="104"/>
                  </a:lnTo>
                  <a:lnTo>
                    <a:pt x="38" y="109"/>
                  </a:lnTo>
                  <a:lnTo>
                    <a:pt x="38" y="113"/>
                  </a:lnTo>
                  <a:lnTo>
                    <a:pt x="39" y="118"/>
                  </a:lnTo>
                  <a:lnTo>
                    <a:pt x="42" y="124"/>
                  </a:lnTo>
                  <a:lnTo>
                    <a:pt x="43" y="125"/>
                  </a:lnTo>
                  <a:lnTo>
                    <a:pt x="45" y="128"/>
                  </a:lnTo>
                  <a:lnTo>
                    <a:pt x="45" y="128"/>
                  </a:lnTo>
                  <a:lnTo>
                    <a:pt x="45" y="129"/>
                  </a:lnTo>
                  <a:lnTo>
                    <a:pt x="44" y="130"/>
                  </a:lnTo>
                  <a:lnTo>
                    <a:pt x="44" y="132"/>
                  </a:lnTo>
                  <a:lnTo>
                    <a:pt x="44" y="133"/>
                  </a:lnTo>
                  <a:lnTo>
                    <a:pt x="44" y="137"/>
                  </a:lnTo>
                  <a:lnTo>
                    <a:pt x="46" y="139"/>
                  </a:lnTo>
                  <a:lnTo>
                    <a:pt x="48" y="140"/>
                  </a:lnTo>
                  <a:lnTo>
                    <a:pt x="52" y="142"/>
                  </a:lnTo>
                  <a:lnTo>
                    <a:pt x="53" y="140"/>
                  </a:lnTo>
                  <a:lnTo>
                    <a:pt x="55" y="140"/>
                  </a:lnTo>
                  <a:lnTo>
                    <a:pt x="55" y="139"/>
                  </a:lnTo>
                  <a:lnTo>
                    <a:pt x="55" y="138"/>
                  </a:lnTo>
                  <a:lnTo>
                    <a:pt x="55" y="137"/>
                  </a:lnTo>
                  <a:lnTo>
                    <a:pt x="53" y="134"/>
                  </a:lnTo>
                  <a:lnTo>
                    <a:pt x="53" y="133"/>
                  </a:lnTo>
                  <a:lnTo>
                    <a:pt x="55" y="133"/>
                  </a:lnTo>
                  <a:lnTo>
                    <a:pt x="57" y="132"/>
                  </a:lnTo>
                  <a:lnTo>
                    <a:pt x="60" y="128"/>
                  </a:lnTo>
                  <a:lnTo>
                    <a:pt x="60" y="127"/>
                  </a:lnTo>
                  <a:lnTo>
                    <a:pt x="58" y="145"/>
                  </a:lnTo>
                  <a:lnTo>
                    <a:pt x="54" y="159"/>
                  </a:lnTo>
                  <a:lnTo>
                    <a:pt x="52" y="166"/>
                  </a:lnTo>
                  <a:lnTo>
                    <a:pt x="49" y="173"/>
                  </a:lnTo>
                  <a:lnTo>
                    <a:pt x="44" y="181"/>
                  </a:lnTo>
                  <a:lnTo>
                    <a:pt x="40" y="186"/>
                  </a:lnTo>
                  <a:lnTo>
                    <a:pt x="39" y="186"/>
                  </a:lnTo>
                  <a:lnTo>
                    <a:pt x="33" y="184"/>
                  </a:lnTo>
                  <a:lnTo>
                    <a:pt x="24" y="176"/>
                  </a:lnTo>
                  <a:lnTo>
                    <a:pt x="14" y="163"/>
                  </a:lnTo>
                  <a:lnTo>
                    <a:pt x="10" y="150"/>
                  </a:lnTo>
                  <a:lnTo>
                    <a:pt x="3" y="143"/>
                  </a:lnTo>
                  <a:lnTo>
                    <a:pt x="1" y="137"/>
                  </a:lnTo>
                  <a:lnTo>
                    <a:pt x="0" y="131"/>
                  </a:lnTo>
                  <a:lnTo>
                    <a:pt x="0" y="118"/>
                  </a:lnTo>
                  <a:lnTo>
                    <a:pt x="3" y="108"/>
                  </a:lnTo>
                  <a:lnTo>
                    <a:pt x="7" y="97"/>
                  </a:lnTo>
                  <a:lnTo>
                    <a:pt x="12" y="90"/>
                  </a:lnTo>
                  <a:lnTo>
                    <a:pt x="17" y="75"/>
                  </a:lnTo>
                  <a:lnTo>
                    <a:pt x="18" y="66"/>
                  </a:lnTo>
                  <a:lnTo>
                    <a:pt x="22" y="56"/>
                  </a:lnTo>
                  <a:lnTo>
                    <a:pt x="25" y="45"/>
                  </a:lnTo>
                  <a:lnTo>
                    <a:pt x="35" y="35"/>
                  </a:lnTo>
                  <a:lnTo>
                    <a:pt x="39" y="30"/>
                  </a:lnTo>
                  <a:lnTo>
                    <a:pt x="40" y="25"/>
                  </a:lnTo>
                  <a:lnTo>
                    <a:pt x="47" y="19"/>
                  </a:lnTo>
                  <a:lnTo>
                    <a:pt x="56" y="12"/>
                  </a:lnTo>
                  <a:lnTo>
                    <a:pt x="69" y="7"/>
                  </a:lnTo>
                  <a:lnTo>
                    <a:pt x="82" y="6"/>
                  </a:lnTo>
                  <a:lnTo>
                    <a:pt x="93" y="2"/>
                  </a:lnTo>
                  <a:lnTo>
                    <a:pt x="104" y="0"/>
                  </a:lnTo>
                  <a:lnTo>
                    <a:pt x="116" y="0"/>
                  </a:lnTo>
                  <a:lnTo>
                    <a:pt x="123" y="3"/>
                  </a:lnTo>
                  <a:lnTo>
                    <a:pt x="133" y="6"/>
                  </a:lnTo>
                  <a:lnTo>
                    <a:pt x="138" y="4"/>
                  </a:lnTo>
                  <a:lnTo>
                    <a:pt x="146" y="6"/>
                  </a:lnTo>
                  <a:lnTo>
                    <a:pt x="154" y="7"/>
                  </a:lnTo>
                  <a:lnTo>
                    <a:pt x="162" y="8"/>
                  </a:lnTo>
                  <a:lnTo>
                    <a:pt x="170" y="13"/>
                  </a:lnTo>
                  <a:lnTo>
                    <a:pt x="175" y="18"/>
                  </a:lnTo>
                  <a:lnTo>
                    <a:pt x="180" y="26"/>
                  </a:lnTo>
                  <a:lnTo>
                    <a:pt x="181" y="31"/>
                  </a:lnTo>
                  <a:lnTo>
                    <a:pt x="181" y="41"/>
                  </a:lnTo>
                  <a:lnTo>
                    <a:pt x="175" y="58"/>
                  </a:lnTo>
                  <a:lnTo>
                    <a:pt x="170" y="70"/>
                  </a:lnTo>
                  <a:lnTo>
                    <a:pt x="168" y="75"/>
                  </a:lnTo>
                  <a:lnTo>
                    <a:pt x="170" y="85"/>
                  </a:lnTo>
                  <a:lnTo>
                    <a:pt x="170" y="93"/>
                  </a:lnTo>
                  <a:lnTo>
                    <a:pt x="168" y="100"/>
                  </a:lnTo>
                  <a:lnTo>
                    <a:pt x="170" y="106"/>
                  </a:lnTo>
                  <a:lnTo>
                    <a:pt x="170" y="112"/>
                  </a:lnTo>
                  <a:lnTo>
                    <a:pt x="170" y="117"/>
                  </a:lnTo>
                  <a:lnTo>
                    <a:pt x="170" y="122"/>
                  </a:lnTo>
                  <a:lnTo>
                    <a:pt x="167" y="129"/>
                  </a:lnTo>
                  <a:lnTo>
                    <a:pt x="165" y="135"/>
                  </a:lnTo>
                  <a:lnTo>
                    <a:pt x="159" y="144"/>
                  </a:lnTo>
                  <a:lnTo>
                    <a:pt x="156" y="149"/>
                  </a:lnTo>
                  <a:lnTo>
                    <a:pt x="156" y="153"/>
                  </a:lnTo>
                  <a:lnTo>
                    <a:pt x="157" y="165"/>
                  </a:lnTo>
                  <a:lnTo>
                    <a:pt x="157" y="177"/>
                  </a:lnTo>
                  <a:lnTo>
                    <a:pt x="156" y="181"/>
                  </a:lnTo>
                  <a:lnTo>
                    <a:pt x="152" y="185"/>
                  </a:lnTo>
                  <a:lnTo>
                    <a:pt x="148" y="187"/>
                  </a:lnTo>
                  <a:lnTo>
                    <a:pt x="136" y="190"/>
                  </a:lnTo>
                  <a:lnTo>
                    <a:pt x="132" y="189"/>
                  </a:lnTo>
                  <a:lnTo>
                    <a:pt x="125" y="187"/>
                  </a:lnTo>
                  <a:lnTo>
                    <a:pt x="125" y="186"/>
                  </a:lnTo>
                  <a:lnTo>
                    <a:pt x="127" y="177"/>
                  </a:lnTo>
                </a:path>
              </a:pathLst>
            </a:custGeom>
            <a:noFill/>
            <a:ln w="0">
              <a:solidFill>
                <a:srgbClr val="96816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76" name="Freeform 172"/>
            <p:cNvSpPr>
              <a:spLocks/>
            </p:cNvSpPr>
            <p:nvPr/>
          </p:nvSpPr>
          <p:spPr bwMode="gray">
            <a:xfrm>
              <a:off x="4393" y="2045"/>
              <a:ext cx="492" cy="247"/>
            </a:xfrm>
            <a:custGeom>
              <a:avLst/>
              <a:gdLst/>
              <a:ahLst/>
              <a:cxnLst>
                <a:cxn ang="0">
                  <a:pos x="82" y="2"/>
                </a:cxn>
                <a:cxn ang="0">
                  <a:pos x="77" y="0"/>
                </a:cxn>
                <a:cxn ang="0">
                  <a:pos x="70" y="2"/>
                </a:cxn>
                <a:cxn ang="0">
                  <a:pos x="63" y="5"/>
                </a:cxn>
                <a:cxn ang="0">
                  <a:pos x="61" y="9"/>
                </a:cxn>
                <a:cxn ang="0">
                  <a:pos x="54" y="19"/>
                </a:cxn>
                <a:cxn ang="0">
                  <a:pos x="50" y="24"/>
                </a:cxn>
                <a:cxn ang="0">
                  <a:pos x="43" y="28"/>
                </a:cxn>
                <a:cxn ang="0">
                  <a:pos x="35" y="30"/>
                </a:cxn>
                <a:cxn ang="0">
                  <a:pos x="25" y="34"/>
                </a:cxn>
                <a:cxn ang="0">
                  <a:pos x="17" y="35"/>
                </a:cxn>
                <a:cxn ang="0">
                  <a:pos x="12" y="35"/>
                </a:cxn>
                <a:cxn ang="0">
                  <a:pos x="7" y="36"/>
                </a:cxn>
                <a:cxn ang="0">
                  <a:pos x="3" y="39"/>
                </a:cxn>
                <a:cxn ang="0">
                  <a:pos x="2" y="40"/>
                </a:cxn>
                <a:cxn ang="0">
                  <a:pos x="0" y="41"/>
                </a:cxn>
              </a:cxnLst>
              <a:rect l="0" t="0" r="r" b="b"/>
              <a:pathLst>
                <a:path w="82" h="41">
                  <a:moveTo>
                    <a:pt x="82" y="2"/>
                  </a:moveTo>
                  <a:lnTo>
                    <a:pt x="77" y="0"/>
                  </a:lnTo>
                  <a:lnTo>
                    <a:pt x="70" y="2"/>
                  </a:lnTo>
                  <a:lnTo>
                    <a:pt x="63" y="5"/>
                  </a:lnTo>
                  <a:lnTo>
                    <a:pt x="61" y="9"/>
                  </a:lnTo>
                  <a:lnTo>
                    <a:pt x="54" y="19"/>
                  </a:lnTo>
                  <a:lnTo>
                    <a:pt x="50" y="24"/>
                  </a:lnTo>
                  <a:lnTo>
                    <a:pt x="43" y="28"/>
                  </a:lnTo>
                  <a:lnTo>
                    <a:pt x="35" y="30"/>
                  </a:lnTo>
                  <a:lnTo>
                    <a:pt x="25" y="34"/>
                  </a:lnTo>
                  <a:lnTo>
                    <a:pt x="17" y="35"/>
                  </a:lnTo>
                  <a:lnTo>
                    <a:pt x="12" y="35"/>
                  </a:lnTo>
                  <a:lnTo>
                    <a:pt x="7" y="36"/>
                  </a:lnTo>
                  <a:lnTo>
                    <a:pt x="3" y="39"/>
                  </a:lnTo>
                  <a:lnTo>
                    <a:pt x="2" y="40"/>
                  </a:lnTo>
                  <a:lnTo>
                    <a:pt x="0" y="41"/>
                  </a:lnTo>
                </a:path>
              </a:pathLst>
            </a:custGeom>
            <a:noFill/>
            <a:ln w="0">
              <a:solidFill>
                <a:srgbClr val="8E6034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77" name="Freeform 173"/>
            <p:cNvSpPr>
              <a:spLocks/>
            </p:cNvSpPr>
            <p:nvPr/>
          </p:nvSpPr>
          <p:spPr bwMode="gray">
            <a:xfrm>
              <a:off x="4163" y="2256"/>
              <a:ext cx="283" cy="296"/>
            </a:xfrm>
            <a:custGeom>
              <a:avLst/>
              <a:gdLst/>
              <a:ahLst/>
              <a:cxnLst>
                <a:cxn ang="0">
                  <a:pos x="47" y="0"/>
                </a:cxn>
                <a:cxn ang="0">
                  <a:pos x="44" y="3"/>
                </a:cxn>
                <a:cxn ang="0">
                  <a:pos x="41" y="9"/>
                </a:cxn>
                <a:cxn ang="0">
                  <a:pos x="38" y="16"/>
                </a:cxn>
                <a:cxn ang="0">
                  <a:pos x="35" y="21"/>
                </a:cxn>
                <a:cxn ang="0">
                  <a:pos x="32" y="25"/>
                </a:cxn>
                <a:cxn ang="0">
                  <a:pos x="23" y="29"/>
                </a:cxn>
                <a:cxn ang="0">
                  <a:pos x="16" y="33"/>
                </a:cxn>
                <a:cxn ang="0">
                  <a:pos x="6" y="39"/>
                </a:cxn>
                <a:cxn ang="0">
                  <a:pos x="3" y="41"/>
                </a:cxn>
                <a:cxn ang="0">
                  <a:pos x="1" y="45"/>
                </a:cxn>
                <a:cxn ang="0">
                  <a:pos x="0" y="49"/>
                </a:cxn>
              </a:cxnLst>
              <a:rect l="0" t="0" r="r" b="b"/>
              <a:pathLst>
                <a:path w="47" h="49">
                  <a:moveTo>
                    <a:pt x="47" y="0"/>
                  </a:moveTo>
                  <a:lnTo>
                    <a:pt x="44" y="3"/>
                  </a:lnTo>
                  <a:lnTo>
                    <a:pt x="41" y="9"/>
                  </a:lnTo>
                  <a:lnTo>
                    <a:pt x="38" y="16"/>
                  </a:lnTo>
                  <a:lnTo>
                    <a:pt x="35" y="21"/>
                  </a:lnTo>
                  <a:lnTo>
                    <a:pt x="32" y="25"/>
                  </a:lnTo>
                  <a:lnTo>
                    <a:pt x="23" y="29"/>
                  </a:lnTo>
                  <a:lnTo>
                    <a:pt x="16" y="33"/>
                  </a:lnTo>
                  <a:lnTo>
                    <a:pt x="6" y="39"/>
                  </a:lnTo>
                  <a:lnTo>
                    <a:pt x="3" y="41"/>
                  </a:lnTo>
                  <a:lnTo>
                    <a:pt x="1" y="45"/>
                  </a:lnTo>
                  <a:lnTo>
                    <a:pt x="0" y="49"/>
                  </a:lnTo>
                </a:path>
              </a:pathLst>
            </a:custGeom>
            <a:noFill/>
            <a:ln w="0">
              <a:solidFill>
                <a:srgbClr val="8E6034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78" name="Freeform 174"/>
            <p:cNvSpPr>
              <a:spLocks/>
            </p:cNvSpPr>
            <p:nvPr/>
          </p:nvSpPr>
          <p:spPr bwMode="gray">
            <a:xfrm>
              <a:off x="4806" y="2418"/>
              <a:ext cx="108" cy="42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2" y="3"/>
                </a:cxn>
                <a:cxn ang="0">
                  <a:pos x="4" y="1"/>
                </a:cxn>
                <a:cxn ang="0">
                  <a:pos x="7" y="0"/>
                </a:cxn>
                <a:cxn ang="0">
                  <a:pos x="11" y="0"/>
                </a:cxn>
                <a:cxn ang="0">
                  <a:pos x="13" y="1"/>
                </a:cxn>
                <a:cxn ang="0">
                  <a:pos x="15" y="2"/>
                </a:cxn>
                <a:cxn ang="0">
                  <a:pos x="17" y="5"/>
                </a:cxn>
                <a:cxn ang="0">
                  <a:pos x="18" y="7"/>
                </a:cxn>
              </a:cxnLst>
              <a:rect l="0" t="0" r="r" b="b"/>
              <a:pathLst>
                <a:path w="18" h="7">
                  <a:moveTo>
                    <a:pt x="0" y="5"/>
                  </a:moveTo>
                  <a:lnTo>
                    <a:pt x="2" y="3"/>
                  </a:lnTo>
                  <a:lnTo>
                    <a:pt x="4" y="1"/>
                  </a:lnTo>
                  <a:lnTo>
                    <a:pt x="7" y="0"/>
                  </a:lnTo>
                  <a:lnTo>
                    <a:pt x="11" y="0"/>
                  </a:lnTo>
                  <a:lnTo>
                    <a:pt x="13" y="1"/>
                  </a:lnTo>
                  <a:lnTo>
                    <a:pt x="15" y="2"/>
                  </a:lnTo>
                  <a:lnTo>
                    <a:pt x="17" y="5"/>
                  </a:lnTo>
                  <a:lnTo>
                    <a:pt x="18" y="7"/>
                  </a:lnTo>
                </a:path>
              </a:pathLst>
            </a:custGeom>
            <a:noFill/>
            <a:ln w="0">
              <a:solidFill>
                <a:srgbClr val="8E6034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79" name="Freeform 175"/>
            <p:cNvSpPr>
              <a:spLocks/>
            </p:cNvSpPr>
            <p:nvPr/>
          </p:nvSpPr>
          <p:spPr bwMode="gray">
            <a:xfrm>
              <a:off x="4800" y="2436"/>
              <a:ext cx="132" cy="42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2" y="2"/>
                </a:cxn>
                <a:cxn ang="0">
                  <a:pos x="5" y="1"/>
                </a:cxn>
                <a:cxn ang="0">
                  <a:pos x="6" y="1"/>
                </a:cxn>
                <a:cxn ang="0">
                  <a:pos x="7" y="0"/>
                </a:cxn>
                <a:cxn ang="0">
                  <a:pos x="9" y="0"/>
                </a:cxn>
                <a:cxn ang="0">
                  <a:pos x="10" y="0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4" y="1"/>
                </a:cxn>
                <a:cxn ang="0">
                  <a:pos x="15" y="3"/>
                </a:cxn>
                <a:cxn ang="0">
                  <a:pos x="18" y="5"/>
                </a:cxn>
                <a:cxn ang="0">
                  <a:pos x="19" y="7"/>
                </a:cxn>
                <a:cxn ang="0">
                  <a:pos x="22" y="6"/>
                </a:cxn>
                <a:cxn ang="0">
                  <a:pos x="20" y="5"/>
                </a:cxn>
                <a:cxn ang="0">
                  <a:pos x="19" y="4"/>
                </a:cxn>
                <a:cxn ang="0">
                  <a:pos x="18" y="4"/>
                </a:cxn>
                <a:cxn ang="0">
                  <a:pos x="17" y="3"/>
                </a:cxn>
                <a:cxn ang="0">
                  <a:pos x="15" y="1"/>
                </a:cxn>
                <a:cxn ang="0">
                  <a:pos x="14" y="0"/>
                </a:cxn>
                <a:cxn ang="0">
                  <a:pos x="12" y="0"/>
                </a:cxn>
                <a:cxn ang="0">
                  <a:pos x="10" y="0"/>
                </a:cxn>
                <a:cxn ang="0">
                  <a:pos x="8" y="0"/>
                </a:cxn>
                <a:cxn ang="0">
                  <a:pos x="6" y="1"/>
                </a:cxn>
                <a:cxn ang="0">
                  <a:pos x="2" y="2"/>
                </a:cxn>
                <a:cxn ang="0">
                  <a:pos x="0" y="3"/>
                </a:cxn>
              </a:cxnLst>
              <a:rect l="0" t="0" r="r" b="b"/>
              <a:pathLst>
                <a:path w="22" h="7">
                  <a:moveTo>
                    <a:pt x="0" y="3"/>
                  </a:moveTo>
                  <a:lnTo>
                    <a:pt x="2" y="2"/>
                  </a:lnTo>
                  <a:lnTo>
                    <a:pt x="5" y="1"/>
                  </a:lnTo>
                  <a:lnTo>
                    <a:pt x="6" y="1"/>
                  </a:lnTo>
                  <a:lnTo>
                    <a:pt x="7" y="0"/>
                  </a:lnTo>
                  <a:lnTo>
                    <a:pt x="9" y="0"/>
                  </a:lnTo>
                  <a:lnTo>
                    <a:pt x="10" y="0"/>
                  </a:lnTo>
                  <a:lnTo>
                    <a:pt x="12" y="0"/>
                  </a:lnTo>
                  <a:lnTo>
                    <a:pt x="13" y="1"/>
                  </a:lnTo>
                  <a:lnTo>
                    <a:pt x="14" y="1"/>
                  </a:lnTo>
                  <a:lnTo>
                    <a:pt x="15" y="3"/>
                  </a:lnTo>
                  <a:lnTo>
                    <a:pt x="18" y="5"/>
                  </a:lnTo>
                  <a:lnTo>
                    <a:pt x="19" y="7"/>
                  </a:lnTo>
                  <a:lnTo>
                    <a:pt x="22" y="6"/>
                  </a:lnTo>
                  <a:lnTo>
                    <a:pt x="20" y="5"/>
                  </a:lnTo>
                  <a:lnTo>
                    <a:pt x="19" y="4"/>
                  </a:lnTo>
                  <a:lnTo>
                    <a:pt x="18" y="4"/>
                  </a:lnTo>
                  <a:lnTo>
                    <a:pt x="17" y="3"/>
                  </a:lnTo>
                  <a:lnTo>
                    <a:pt x="15" y="1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6" y="1"/>
                  </a:lnTo>
                  <a:lnTo>
                    <a:pt x="2" y="2"/>
                  </a:lnTo>
                  <a:lnTo>
                    <a:pt x="0" y="3"/>
                  </a:lnTo>
                </a:path>
              </a:pathLst>
            </a:custGeom>
            <a:solidFill>
              <a:srgbClr val="8E603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80" name="Freeform 176"/>
            <p:cNvSpPr>
              <a:spLocks/>
            </p:cNvSpPr>
            <p:nvPr/>
          </p:nvSpPr>
          <p:spPr bwMode="gray">
            <a:xfrm>
              <a:off x="4800" y="2436"/>
              <a:ext cx="132" cy="42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2" y="2"/>
                </a:cxn>
                <a:cxn ang="0">
                  <a:pos x="5" y="1"/>
                </a:cxn>
                <a:cxn ang="0">
                  <a:pos x="6" y="1"/>
                </a:cxn>
                <a:cxn ang="0">
                  <a:pos x="7" y="0"/>
                </a:cxn>
                <a:cxn ang="0">
                  <a:pos x="9" y="0"/>
                </a:cxn>
                <a:cxn ang="0">
                  <a:pos x="10" y="0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4" y="1"/>
                </a:cxn>
                <a:cxn ang="0">
                  <a:pos x="15" y="3"/>
                </a:cxn>
                <a:cxn ang="0">
                  <a:pos x="18" y="5"/>
                </a:cxn>
                <a:cxn ang="0">
                  <a:pos x="19" y="7"/>
                </a:cxn>
                <a:cxn ang="0">
                  <a:pos x="22" y="6"/>
                </a:cxn>
                <a:cxn ang="0">
                  <a:pos x="20" y="5"/>
                </a:cxn>
                <a:cxn ang="0">
                  <a:pos x="19" y="4"/>
                </a:cxn>
                <a:cxn ang="0">
                  <a:pos x="18" y="4"/>
                </a:cxn>
                <a:cxn ang="0">
                  <a:pos x="17" y="3"/>
                </a:cxn>
                <a:cxn ang="0">
                  <a:pos x="15" y="1"/>
                </a:cxn>
                <a:cxn ang="0">
                  <a:pos x="14" y="0"/>
                </a:cxn>
                <a:cxn ang="0">
                  <a:pos x="12" y="0"/>
                </a:cxn>
                <a:cxn ang="0">
                  <a:pos x="10" y="0"/>
                </a:cxn>
                <a:cxn ang="0">
                  <a:pos x="8" y="0"/>
                </a:cxn>
                <a:cxn ang="0">
                  <a:pos x="6" y="1"/>
                </a:cxn>
                <a:cxn ang="0">
                  <a:pos x="2" y="2"/>
                </a:cxn>
                <a:cxn ang="0">
                  <a:pos x="0" y="3"/>
                </a:cxn>
              </a:cxnLst>
              <a:rect l="0" t="0" r="r" b="b"/>
              <a:pathLst>
                <a:path w="22" h="7">
                  <a:moveTo>
                    <a:pt x="0" y="3"/>
                  </a:moveTo>
                  <a:lnTo>
                    <a:pt x="2" y="2"/>
                  </a:lnTo>
                  <a:lnTo>
                    <a:pt x="5" y="1"/>
                  </a:lnTo>
                  <a:lnTo>
                    <a:pt x="6" y="1"/>
                  </a:lnTo>
                  <a:lnTo>
                    <a:pt x="7" y="0"/>
                  </a:lnTo>
                  <a:lnTo>
                    <a:pt x="9" y="0"/>
                  </a:lnTo>
                  <a:lnTo>
                    <a:pt x="10" y="0"/>
                  </a:lnTo>
                  <a:lnTo>
                    <a:pt x="12" y="0"/>
                  </a:lnTo>
                  <a:lnTo>
                    <a:pt x="13" y="1"/>
                  </a:lnTo>
                  <a:lnTo>
                    <a:pt x="14" y="1"/>
                  </a:lnTo>
                  <a:lnTo>
                    <a:pt x="15" y="3"/>
                  </a:lnTo>
                  <a:lnTo>
                    <a:pt x="18" y="5"/>
                  </a:lnTo>
                  <a:lnTo>
                    <a:pt x="19" y="7"/>
                  </a:lnTo>
                  <a:lnTo>
                    <a:pt x="22" y="6"/>
                  </a:lnTo>
                  <a:lnTo>
                    <a:pt x="20" y="5"/>
                  </a:lnTo>
                  <a:lnTo>
                    <a:pt x="19" y="4"/>
                  </a:lnTo>
                  <a:lnTo>
                    <a:pt x="18" y="4"/>
                  </a:lnTo>
                  <a:lnTo>
                    <a:pt x="17" y="3"/>
                  </a:lnTo>
                  <a:lnTo>
                    <a:pt x="15" y="1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6" y="1"/>
                  </a:lnTo>
                  <a:lnTo>
                    <a:pt x="2" y="2"/>
                  </a:lnTo>
                  <a:lnTo>
                    <a:pt x="0" y="3"/>
                  </a:lnTo>
                </a:path>
              </a:pathLst>
            </a:custGeom>
            <a:noFill/>
            <a:ln w="0">
              <a:solidFill>
                <a:srgbClr val="8E6034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81" name="Freeform 177"/>
            <p:cNvSpPr>
              <a:spLocks/>
            </p:cNvSpPr>
            <p:nvPr/>
          </p:nvSpPr>
          <p:spPr bwMode="gray">
            <a:xfrm>
              <a:off x="4829" y="2436"/>
              <a:ext cx="49" cy="48"/>
            </a:xfrm>
            <a:custGeom>
              <a:avLst/>
              <a:gdLst/>
              <a:ahLst/>
              <a:cxnLst>
                <a:cxn ang="0">
                  <a:pos x="1" y="1"/>
                </a:cxn>
                <a:cxn ang="0">
                  <a:pos x="0" y="1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0" y="6"/>
                </a:cxn>
                <a:cxn ang="0">
                  <a:pos x="1" y="6"/>
                </a:cxn>
                <a:cxn ang="0">
                  <a:pos x="1" y="7"/>
                </a:cxn>
                <a:cxn ang="0">
                  <a:pos x="1" y="7"/>
                </a:cxn>
                <a:cxn ang="0">
                  <a:pos x="2" y="7"/>
                </a:cxn>
                <a:cxn ang="0">
                  <a:pos x="2" y="7"/>
                </a:cxn>
                <a:cxn ang="0">
                  <a:pos x="2" y="7"/>
                </a:cxn>
                <a:cxn ang="0">
                  <a:pos x="2" y="7"/>
                </a:cxn>
                <a:cxn ang="0">
                  <a:pos x="3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5" y="8"/>
                </a:cxn>
                <a:cxn ang="0">
                  <a:pos x="5" y="7"/>
                </a:cxn>
                <a:cxn ang="0">
                  <a:pos x="6" y="7"/>
                </a:cxn>
                <a:cxn ang="0">
                  <a:pos x="6" y="7"/>
                </a:cxn>
                <a:cxn ang="0">
                  <a:pos x="7" y="7"/>
                </a:cxn>
                <a:cxn ang="0">
                  <a:pos x="7" y="6"/>
                </a:cxn>
                <a:cxn ang="0">
                  <a:pos x="7" y="6"/>
                </a:cxn>
                <a:cxn ang="0">
                  <a:pos x="7" y="5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8" y="3"/>
                </a:cxn>
                <a:cxn ang="0">
                  <a:pos x="8" y="3"/>
                </a:cxn>
                <a:cxn ang="0">
                  <a:pos x="8" y="2"/>
                </a:cxn>
                <a:cxn ang="0">
                  <a:pos x="8" y="2"/>
                </a:cxn>
                <a:cxn ang="0">
                  <a:pos x="7" y="1"/>
                </a:cxn>
                <a:cxn ang="0">
                  <a:pos x="7" y="1"/>
                </a:cxn>
                <a:cxn ang="0">
                  <a:pos x="7" y="1"/>
                </a:cxn>
                <a:cxn ang="0">
                  <a:pos x="7" y="1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4" y="0"/>
                </a:cxn>
                <a:cxn ang="0">
                  <a:pos x="1" y="1"/>
                </a:cxn>
              </a:cxnLst>
              <a:rect l="0" t="0" r="r" b="b"/>
              <a:pathLst>
                <a:path w="8" h="8">
                  <a:moveTo>
                    <a:pt x="1" y="1"/>
                  </a:moveTo>
                  <a:lnTo>
                    <a:pt x="0" y="1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6"/>
                  </a:lnTo>
                  <a:lnTo>
                    <a:pt x="1" y="6"/>
                  </a:lnTo>
                  <a:lnTo>
                    <a:pt x="1" y="7"/>
                  </a:lnTo>
                  <a:lnTo>
                    <a:pt x="1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3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5" y="8"/>
                  </a:lnTo>
                  <a:lnTo>
                    <a:pt x="5" y="7"/>
                  </a:lnTo>
                  <a:lnTo>
                    <a:pt x="6" y="7"/>
                  </a:lnTo>
                  <a:lnTo>
                    <a:pt x="6" y="7"/>
                  </a:lnTo>
                  <a:lnTo>
                    <a:pt x="7" y="7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5"/>
                  </a:lnTo>
                  <a:lnTo>
                    <a:pt x="8" y="5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3"/>
                  </a:lnTo>
                  <a:lnTo>
                    <a:pt x="8" y="3"/>
                  </a:lnTo>
                  <a:lnTo>
                    <a:pt x="8" y="2"/>
                  </a:lnTo>
                  <a:lnTo>
                    <a:pt x="8" y="2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6" y="0"/>
                  </a:lnTo>
                  <a:lnTo>
                    <a:pt x="5" y="0"/>
                  </a:lnTo>
                  <a:lnTo>
                    <a:pt x="4" y="0"/>
                  </a:lnTo>
                  <a:lnTo>
                    <a:pt x="1" y="1"/>
                  </a:lnTo>
                </a:path>
              </a:pathLst>
            </a:custGeom>
            <a:solidFill>
              <a:srgbClr val="8E603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82" name="Freeform 178"/>
            <p:cNvSpPr>
              <a:spLocks/>
            </p:cNvSpPr>
            <p:nvPr/>
          </p:nvSpPr>
          <p:spPr bwMode="gray">
            <a:xfrm>
              <a:off x="4829" y="2436"/>
              <a:ext cx="49" cy="48"/>
            </a:xfrm>
            <a:custGeom>
              <a:avLst/>
              <a:gdLst/>
              <a:ahLst/>
              <a:cxnLst>
                <a:cxn ang="0">
                  <a:pos x="1" y="1"/>
                </a:cxn>
                <a:cxn ang="0">
                  <a:pos x="0" y="1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0" y="6"/>
                </a:cxn>
                <a:cxn ang="0">
                  <a:pos x="1" y="6"/>
                </a:cxn>
                <a:cxn ang="0">
                  <a:pos x="1" y="7"/>
                </a:cxn>
                <a:cxn ang="0">
                  <a:pos x="1" y="7"/>
                </a:cxn>
                <a:cxn ang="0">
                  <a:pos x="2" y="7"/>
                </a:cxn>
                <a:cxn ang="0">
                  <a:pos x="2" y="7"/>
                </a:cxn>
                <a:cxn ang="0">
                  <a:pos x="2" y="7"/>
                </a:cxn>
                <a:cxn ang="0">
                  <a:pos x="2" y="7"/>
                </a:cxn>
                <a:cxn ang="0">
                  <a:pos x="3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5" y="8"/>
                </a:cxn>
                <a:cxn ang="0">
                  <a:pos x="5" y="7"/>
                </a:cxn>
                <a:cxn ang="0">
                  <a:pos x="6" y="7"/>
                </a:cxn>
                <a:cxn ang="0">
                  <a:pos x="6" y="7"/>
                </a:cxn>
                <a:cxn ang="0">
                  <a:pos x="7" y="7"/>
                </a:cxn>
                <a:cxn ang="0">
                  <a:pos x="7" y="6"/>
                </a:cxn>
                <a:cxn ang="0">
                  <a:pos x="7" y="6"/>
                </a:cxn>
                <a:cxn ang="0">
                  <a:pos x="7" y="5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8" y="3"/>
                </a:cxn>
                <a:cxn ang="0">
                  <a:pos x="8" y="3"/>
                </a:cxn>
                <a:cxn ang="0">
                  <a:pos x="8" y="2"/>
                </a:cxn>
                <a:cxn ang="0">
                  <a:pos x="8" y="2"/>
                </a:cxn>
                <a:cxn ang="0">
                  <a:pos x="7" y="1"/>
                </a:cxn>
                <a:cxn ang="0">
                  <a:pos x="7" y="1"/>
                </a:cxn>
                <a:cxn ang="0">
                  <a:pos x="7" y="1"/>
                </a:cxn>
                <a:cxn ang="0">
                  <a:pos x="7" y="1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4" y="0"/>
                </a:cxn>
                <a:cxn ang="0">
                  <a:pos x="1" y="1"/>
                </a:cxn>
              </a:cxnLst>
              <a:rect l="0" t="0" r="r" b="b"/>
              <a:pathLst>
                <a:path w="8" h="8">
                  <a:moveTo>
                    <a:pt x="1" y="1"/>
                  </a:moveTo>
                  <a:lnTo>
                    <a:pt x="0" y="1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6"/>
                  </a:lnTo>
                  <a:lnTo>
                    <a:pt x="1" y="6"/>
                  </a:lnTo>
                  <a:lnTo>
                    <a:pt x="1" y="7"/>
                  </a:lnTo>
                  <a:lnTo>
                    <a:pt x="1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3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5" y="8"/>
                  </a:lnTo>
                  <a:lnTo>
                    <a:pt x="5" y="7"/>
                  </a:lnTo>
                  <a:lnTo>
                    <a:pt x="6" y="7"/>
                  </a:lnTo>
                  <a:lnTo>
                    <a:pt x="6" y="7"/>
                  </a:lnTo>
                  <a:lnTo>
                    <a:pt x="7" y="7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5"/>
                  </a:lnTo>
                  <a:lnTo>
                    <a:pt x="8" y="5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3"/>
                  </a:lnTo>
                  <a:lnTo>
                    <a:pt x="8" y="3"/>
                  </a:lnTo>
                  <a:lnTo>
                    <a:pt x="8" y="2"/>
                  </a:lnTo>
                  <a:lnTo>
                    <a:pt x="8" y="2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6" y="0"/>
                  </a:lnTo>
                  <a:lnTo>
                    <a:pt x="5" y="0"/>
                  </a:lnTo>
                  <a:lnTo>
                    <a:pt x="4" y="0"/>
                  </a:lnTo>
                  <a:lnTo>
                    <a:pt x="1" y="1"/>
                  </a:lnTo>
                </a:path>
              </a:pathLst>
            </a:custGeom>
            <a:noFill/>
            <a:ln w="0">
              <a:solidFill>
                <a:srgbClr val="8E6034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83" name="Freeform 179"/>
            <p:cNvSpPr>
              <a:spLocks/>
            </p:cNvSpPr>
            <p:nvPr/>
          </p:nvSpPr>
          <p:spPr bwMode="gray">
            <a:xfrm>
              <a:off x="4548" y="2358"/>
              <a:ext cx="144" cy="71"/>
            </a:xfrm>
            <a:custGeom>
              <a:avLst/>
              <a:gdLst/>
              <a:ahLst/>
              <a:cxnLst>
                <a:cxn ang="0">
                  <a:pos x="24" y="12"/>
                </a:cxn>
                <a:cxn ang="0">
                  <a:pos x="19" y="5"/>
                </a:cxn>
                <a:cxn ang="0">
                  <a:pos x="16" y="2"/>
                </a:cxn>
                <a:cxn ang="0">
                  <a:pos x="13" y="0"/>
                </a:cxn>
                <a:cxn ang="0">
                  <a:pos x="10" y="0"/>
                </a:cxn>
                <a:cxn ang="0">
                  <a:pos x="6" y="1"/>
                </a:cxn>
                <a:cxn ang="0">
                  <a:pos x="0" y="5"/>
                </a:cxn>
              </a:cxnLst>
              <a:rect l="0" t="0" r="r" b="b"/>
              <a:pathLst>
                <a:path w="24" h="12">
                  <a:moveTo>
                    <a:pt x="24" y="12"/>
                  </a:moveTo>
                  <a:lnTo>
                    <a:pt x="19" y="5"/>
                  </a:lnTo>
                  <a:lnTo>
                    <a:pt x="16" y="2"/>
                  </a:lnTo>
                  <a:lnTo>
                    <a:pt x="13" y="0"/>
                  </a:lnTo>
                  <a:lnTo>
                    <a:pt x="10" y="0"/>
                  </a:lnTo>
                  <a:lnTo>
                    <a:pt x="6" y="1"/>
                  </a:lnTo>
                  <a:lnTo>
                    <a:pt x="0" y="5"/>
                  </a:lnTo>
                </a:path>
              </a:pathLst>
            </a:custGeom>
            <a:noFill/>
            <a:ln w="0">
              <a:solidFill>
                <a:srgbClr val="8E6034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84" name="Freeform 180"/>
            <p:cNvSpPr>
              <a:spLocks/>
            </p:cNvSpPr>
            <p:nvPr/>
          </p:nvSpPr>
          <p:spPr bwMode="gray">
            <a:xfrm>
              <a:off x="4572" y="2388"/>
              <a:ext cx="54" cy="48"/>
            </a:xfrm>
            <a:custGeom>
              <a:avLst/>
              <a:gdLst/>
              <a:ahLst/>
              <a:cxnLst>
                <a:cxn ang="0">
                  <a:pos x="9" y="1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6"/>
                </a:cxn>
                <a:cxn ang="0">
                  <a:pos x="9" y="6"/>
                </a:cxn>
                <a:cxn ang="0">
                  <a:pos x="9" y="6"/>
                </a:cxn>
                <a:cxn ang="0">
                  <a:pos x="8" y="7"/>
                </a:cxn>
                <a:cxn ang="0">
                  <a:pos x="8" y="7"/>
                </a:cxn>
                <a:cxn ang="0">
                  <a:pos x="8" y="7"/>
                </a:cxn>
                <a:cxn ang="0">
                  <a:pos x="8" y="7"/>
                </a:cxn>
                <a:cxn ang="0">
                  <a:pos x="7" y="7"/>
                </a:cxn>
                <a:cxn ang="0">
                  <a:pos x="7" y="7"/>
                </a:cxn>
                <a:cxn ang="0">
                  <a:pos x="7" y="8"/>
                </a:cxn>
                <a:cxn ang="0">
                  <a:pos x="7" y="8"/>
                </a:cxn>
                <a:cxn ang="0">
                  <a:pos x="6" y="8"/>
                </a:cxn>
                <a:cxn ang="0">
                  <a:pos x="6" y="8"/>
                </a:cxn>
                <a:cxn ang="0">
                  <a:pos x="5" y="8"/>
                </a:cxn>
                <a:cxn ang="0">
                  <a:pos x="5" y="8"/>
                </a:cxn>
                <a:cxn ang="0">
                  <a:pos x="5" y="8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3" y="8"/>
                </a:cxn>
                <a:cxn ang="0">
                  <a:pos x="3" y="8"/>
                </a:cxn>
                <a:cxn ang="0">
                  <a:pos x="3" y="7"/>
                </a:cxn>
                <a:cxn ang="0">
                  <a:pos x="2" y="7"/>
                </a:cxn>
                <a:cxn ang="0">
                  <a:pos x="2" y="7"/>
                </a:cxn>
                <a:cxn ang="0">
                  <a:pos x="2" y="7"/>
                </a:cxn>
                <a:cxn ang="0">
                  <a:pos x="2" y="7"/>
                </a:cxn>
                <a:cxn ang="0">
                  <a:pos x="1" y="7"/>
                </a:cxn>
                <a:cxn ang="0">
                  <a:pos x="1" y="6"/>
                </a:cxn>
                <a:cxn ang="0">
                  <a:pos x="1" y="6"/>
                </a:cxn>
                <a:cxn ang="0">
                  <a:pos x="1" y="6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0" y="3"/>
                </a:cxn>
                <a:cxn ang="0">
                  <a:pos x="0" y="3"/>
                </a:cxn>
                <a:cxn ang="0">
                  <a:pos x="0" y="3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1" y="2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0"/>
                </a:cxn>
                <a:cxn ang="0">
                  <a:pos x="2" y="0"/>
                </a:cxn>
                <a:cxn ang="0">
                  <a:pos x="3" y="0"/>
                </a:cxn>
                <a:cxn ang="0">
                  <a:pos x="6" y="0"/>
                </a:cxn>
                <a:cxn ang="0">
                  <a:pos x="7" y="0"/>
                </a:cxn>
                <a:cxn ang="0">
                  <a:pos x="9" y="1"/>
                </a:cxn>
              </a:cxnLst>
              <a:rect l="0" t="0" r="r" b="b"/>
              <a:pathLst>
                <a:path w="9" h="8">
                  <a:moveTo>
                    <a:pt x="9" y="1"/>
                  </a:moveTo>
                  <a:lnTo>
                    <a:pt x="9" y="4"/>
                  </a:lnTo>
                  <a:lnTo>
                    <a:pt x="9" y="4"/>
                  </a:lnTo>
                  <a:lnTo>
                    <a:pt x="9" y="4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6"/>
                  </a:lnTo>
                  <a:lnTo>
                    <a:pt x="9" y="6"/>
                  </a:lnTo>
                  <a:lnTo>
                    <a:pt x="9" y="6"/>
                  </a:lnTo>
                  <a:lnTo>
                    <a:pt x="8" y="7"/>
                  </a:lnTo>
                  <a:lnTo>
                    <a:pt x="8" y="7"/>
                  </a:lnTo>
                  <a:lnTo>
                    <a:pt x="8" y="7"/>
                  </a:lnTo>
                  <a:lnTo>
                    <a:pt x="8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8"/>
                  </a:lnTo>
                  <a:lnTo>
                    <a:pt x="7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5" y="8"/>
                  </a:lnTo>
                  <a:lnTo>
                    <a:pt x="5" y="8"/>
                  </a:lnTo>
                  <a:lnTo>
                    <a:pt x="5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3" y="8"/>
                  </a:lnTo>
                  <a:lnTo>
                    <a:pt x="3" y="8"/>
                  </a:lnTo>
                  <a:lnTo>
                    <a:pt x="3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1" y="7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1" y="2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2" y="0"/>
                  </a:lnTo>
                  <a:lnTo>
                    <a:pt x="3" y="0"/>
                  </a:lnTo>
                  <a:lnTo>
                    <a:pt x="6" y="0"/>
                  </a:lnTo>
                  <a:lnTo>
                    <a:pt x="7" y="0"/>
                  </a:lnTo>
                  <a:lnTo>
                    <a:pt x="9" y="1"/>
                  </a:lnTo>
                </a:path>
              </a:pathLst>
            </a:custGeom>
            <a:solidFill>
              <a:srgbClr val="8E603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85" name="Freeform 181"/>
            <p:cNvSpPr>
              <a:spLocks/>
            </p:cNvSpPr>
            <p:nvPr/>
          </p:nvSpPr>
          <p:spPr bwMode="gray">
            <a:xfrm>
              <a:off x="4572" y="2388"/>
              <a:ext cx="54" cy="48"/>
            </a:xfrm>
            <a:custGeom>
              <a:avLst/>
              <a:gdLst/>
              <a:ahLst/>
              <a:cxnLst>
                <a:cxn ang="0">
                  <a:pos x="9" y="1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6"/>
                </a:cxn>
                <a:cxn ang="0">
                  <a:pos x="9" y="6"/>
                </a:cxn>
                <a:cxn ang="0">
                  <a:pos x="9" y="6"/>
                </a:cxn>
                <a:cxn ang="0">
                  <a:pos x="8" y="7"/>
                </a:cxn>
                <a:cxn ang="0">
                  <a:pos x="8" y="7"/>
                </a:cxn>
                <a:cxn ang="0">
                  <a:pos x="8" y="7"/>
                </a:cxn>
                <a:cxn ang="0">
                  <a:pos x="8" y="7"/>
                </a:cxn>
                <a:cxn ang="0">
                  <a:pos x="7" y="7"/>
                </a:cxn>
                <a:cxn ang="0">
                  <a:pos x="7" y="7"/>
                </a:cxn>
                <a:cxn ang="0">
                  <a:pos x="7" y="8"/>
                </a:cxn>
                <a:cxn ang="0">
                  <a:pos x="7" y="8"/>
                </a:cxn>
                <a:cxn ang="0">
                  <a:pos x="6" y="8"/>
                </a:cxn>
                <a:cxn ang="0">
                  <a:pos x="6" y="8"/>
                </a:cxn>
                <a:cxn ang="0">
                  <a:pos x="5" y="8"/>
                </a:cxn>
                <a:cxn ang="0">
                  <a:pos x="5" y="8"/>
                </a:cxn>
                <a:cxn ang="0">
                  <a:pos x="5" y="8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3" y="8"/>
                </a:cxn>
                <a:cxn ang="0">
                  <a:pos x="3" y="8"/>
                </a:cxn>
                <a:cxn ang="0">
                  <a:pos x="3" y="7"/>
                </a:cxn>
                <a:cxn ang="0">
                  <a:pos x="2" y="7"/>
                </a:cxn>
                <a:cxn ang="0">
                  <a:pos x="2" y="7"/>
                </a:cxn>
                <a:cxn ang="0">
                  <a:pos x="2" y="7"/>
                </a:cxn>
                <a:cxn ang="0">
                  <a:pos x="2" y="7"/>
                </a:cxn>
                <a:cxn ang="0">
                  <a:pos x="1" y="7"/>
                </a:cxn>
                <a:cxn ang="0">
                  <a:pos x="1" y="6"/>
                </a:cxn>
                <a:cxn ang="0">
                  <a:pos x="1" y="6"/>
                </a:cxn>
                <a:cxn ang="0">
                  <a:pos x="1" y="6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0" y="3"/>
                </a:cxn>
                <a:cxn ang="0">
                  <a:pos x="0" y="3"/>
                </a:cxn>
                <a:cxn ang="0">
                  <a:pos x="0" y="3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1" y="2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0"/>
                </a:cxn>
                <a:cxn ang="0">
                  <a:pos x="2" y="0"/>
                </a:cxn>
                <a:cxn ang="0">
                  <a:pos x="3" y="0"/>
                </a:cxn>
                <a:cxn ang="0">
                  <a:pos x="6" y="0"/>
                </a:cxn>
                <a:cxn ang="0">
                  <a:pos x="7" y="0"/>
                </a:cxn>
                <a:cxn ang="0">
                  <a:pos x="9" y="1"/>
                </a:cxn>
              </a:cxnLst>
              <a:rect l="0" t="0" r="r" b="b"/>
              <a:pathLst>
                <a:path w="9" h="8">
                  <a:moveTo>
                    <a:pt x="9" y="1"/>
                  </a:moveTo>
                  <a:lnTo>
                    <a:pt x="9" y="4"/>
                  </a:lnTo>
                  <a:lnTo>
                    <a:pt x="9" y="4"/>
                  </a:lnTo>
                  <a:lnTo>
                    <a:pt x="9" y="4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6"/>
                  </a:lnTo>
                  <a:lnTo>
                    <a:pt x="9" y="6"/>
                  </a:lnTo>
                  <a:lnTo>
                    <a:pt x="9" y="6"/>
                  </a:lnTo>
                  <a:lnTo>
                    <a:pt x="8" y="7"/>
                  </a:lnTo>
                  <a:lnTo>
                    <a:pt x="8" y="7"/>
                  </a:lnTo>
                  <a:lnTo>
                    <a:pt x="8" y="7"/>
                  </a:lnTo>
                  <a:lnTo>
                    <a:pt x="8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8"/>
                  </a:lnTo>
                  <a:lnTo>
                    <a:pt x="7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5" y="8"/>
                  </a:lnTo>
                  <a:lnTo>
                    <a:pt x="5" y="8"/>
                  </a:lnTo>
                  <a:lnTo>
                    <a:pt x="5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3" y="8"/>
                  </a:lnTo>
                  <a:lnTo>
                    <a:pt x="3" y="8"/>
                  </a:lnTo>
                  <a:lnTo>
                    <a:pt x="3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1" y="7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1" y="2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2" y="0"/>
                  </a:lnTo>
                  <a:lnTo>
                    <a:pt x="3" y="0"/>
                  </a:lnTo>
                  <a:lnTo>
                    <a:pt x="6" y="0"/>
                  </a:lnTo>
                  <a:lnTo>
                    <a:pt x="7" y="0"/>
                  </a:lnTo>
                  <a:lnTo>
                    <a:pt x="9" y="1"/>
                  </a:lnTo>
                </a:path>
              </a:pathLst>
            </a:custGeom>
            <a:noFill/>
            <a:ln w="0">
              <a:solidFill>
                <a:srgbClr val="8E6034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86" name="Freeform 182"/>
            <p:cNvSpPr>
              <a:spLocks/>
            </p:cNvSpPr>
            <p:nvPr/>
          </p:nvSpPr>
          <p:spPr bwMode="gray">
            <a:xfrm>
              <a:off x="4518" y="2381"/>
              <a:ext cx="162" cy="61"/>
            </a:xfrm>
            <a:custGeom>
              <a:avLst/>
              <a:gdLst/>
              <a:ahLst/>
              <a:cxnLst>
                <a:cxn ang="0">
                  <a:pos x="27" y="10"/>
                </a:cxn>
                <a:cxn ang="0">
                  <a:pos x="25" y="8"/>
                </a:cxn>
                <a:cxn ang="0">
                  <a:pos x="20" y="3"/>
                </a:cxn>
                <a:cxn ang="0">
                  <a:pos x="18" y="1"/>
                </a:cxn>
                <a:cxn ang="0">
                  <a:pos x="17" y="1"/>
                </a:cxn>
                <a:cxn ang="0">
                  <a:pos x="17" y="1"/>
                </a:cxn>
                <a:cxn ang="0">
                  <a:pos x="14" y="0"/>
                </a:cxn>
                <a:cxn ang="0">
                  <a:pos x="13" y="0"/>
                </a:cxn>
                <a:cxn ang="0">
                  <a:pos x="8" y="2"/>
                </a:cxn>
                <a:cxn ang="0">
                  <a:pos x="7" y="2"/>
                </a:cxn>
                <a:cxn ang="0">
                  <a:pos x="5" y="3"/>
                </a:cxn>
                <a:cxn ang="0">
                  <a:pos x="0" y="3"/>
                </a:cxn>
                <a:cxn ang="0">
                  <a:pos x="2" y="4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7" y="3"/>
                </a:cxn>
                <a:cxn ang="0">
                  <a:pos x="11" y="2"/>
                </a:cxn>
                <a:cxn ang="0">
                  <a:pos x="11" y="1"/>
                </a:cxn>
                <a:cxn ang="0">
                  <a:pos x="13" y="1"/>
                </a:cxn>
                <a:cxn ang="0">
                  <a:pos x="15" y="1"/>
                </a:cxn>
                <a:cxn ang="0">
                  <a:pos x="17" y="1"/>
                </a:cxn>
                <a:cxn ang="0">
                  <a:pos x="18" y="2"/>
                </a:cxn>
                <a:cxn ang="0">
                  <a:pos x="20" y="4"/>
                </a:cxn>
                <a:cxn ang="0">
                  <a:pos x="27" y="10"/>
                </a:cxn>
              </a:cxnLst>
              <a:rect l="0" t="0" r="r" b="b"/>
              <a:pathLst>
                <a:path w="27" h="10">
                  <a:moveTo>
                    <a:pt x="27" y="10"/>
                  </a:moveTo>
                  <a:lnTo>
                    <a:pt x="25" y="8"/>
                  </a:lnTo>
                  <a:lnTo>
                    <a:pt x="20" y="3"/>
                  </a:lnTo>
                  <a:lnTo>
                    <a:pt x="18" y="1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4" y="0"/>
                  </a:lnTo>
                  <a:lnTo>
                    <a:pt x="13" y="0"/>
                  </a:lnTo>
                  <a:lnTo>
                    <a:pt x="8" y="2"/>
                  </a:lnTo>
                  <a:lnTo>
                    <a:pt x="7" y="2"/>
                  </a:lnTo>
                  <a:lnTo>
                    <a:pt x="5" y="3"/>
                  </a:lnTo>
                  <a:lnTo>
                    <a:pt x="0" y="3"/>
                  </a:lnTo>
                  <a:lnTo>
                    <a:pt x="2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7" y="3"/>
                  </a:lnTo>
                  <a:lnTo>
                    <a:pt x="11" y="2"/>
                  </a:lnTo>
                  <a:lnTo>
                    <a:pt x="11" y="1"/>
                  </a:lnTo>
                  <a:lnTo>
                    <a:pt x="13" y="1"/>
                  </a:lnTo>
                  <a:lnTo>
                    <a:pt x="15" y="1"/>
                  </a:lnTo>
                  <a:lnTo>
                    <a:pt x="17" y="1"/>
                  </a:lnTo>
                  <a:lnTo>
                    <a:pt x="18" y="2"/>
                  </a:lnTo>
                  <a:lnTo>
                    <a:pt x="20" y="4"/>
                  </a:lnTo>
                  <a:lnTo>
                    <a:pt x="27" y="10"/>
                  </a:lnTo>
                </a:path>
              </a:pathLst>
            </a:custGeom>
            <a:solidFill>
              <a:srgbClr val="8E603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87" name="Freeform 183"/>
            <p:cNvSpPr>
              <a:spLocks/>
            </p:cNvSpPr>
            <p:nvPr/>
          </p:nvSpPr>
          <p:spPr bwMode="gray">
            <a:xfrm>
              <a:off x="4518" y="2381"/>
              <a:ext cx="162" cy="61"/>
            </a:xfrm>
            <a:custGeom>
              <a:avLst/>
              <a:gdLst/>
              <a:ahLst/>
              <a:cxnLst>
                <a:cxn ang="0">
                  <a:pos x="27" y="10"/>
                </a:cxn>
                <a:cxn ang="0">
                  <a:pos x="25" y="8"/>
                </a:cxn>
                <a:cxn ang="0">
                  <a:pos x="20" y="3"/>
                </a:cxn>
                <a:cxn ang="0">
                  <a:pos x="18" y="1"/>
                </a:cxn>
                <a:cxn ang="0">
                  <a:pos x="17" y="1"/>
                </a:cxn>
                <a:cxn ang="0">
                  <a:pos x="17" y="1"/>
                </a:cxn>
                <a:cxn ang="0">
                  <a:pos x="14" y="0"/>
                </a:cxn>
                <a:cxn ang="0">
                  <a:pos x="13" y="0"/>
                </a:cxn>
                <a:cxn ang="0">
                  <a:pos x="8" y="2"/>
                </a:cxn>
                <a:cxn ang="0">
                  <a:pos x="7" y="2"/>
                </a:cxn>
                <a:cxn ang="0">
                  <a:pos x="5" y="3"/>
                </a:cxn>
                <a:cxn ang="0">
                  <a:pos x="0" y="3"/>
                </a:cxn>
                <a:cxn ang="0">
                  <a:pos x="2" y="4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7" y="3"/>
                </a:cxn>
                <a:cxn ang="0">
                  <a:pos x="11" y="2"/>
                </a:cxn>
                <a:cxn ang="0">
                  <a:pos x="11" y="1"/>
                </a:cxn>
                <a:cxn ang="0">
                  <a:pos x="13" y="1"/>
                </a:cxn>
                <a:cxn ang="0">
                  <a:pos x="15" y="1"/>
                </a:cxn>
                <a:cxn ang="0">
                  <a:pos x="17" y="1"/>
                </a:cxn>
                <a:cxn ang="0">
                  <a:pos x="18" y="2"/>
                </a:cxn>
                <a:cxn ang="0">
                  <a:pos x="20" y="4"/>
                </a:cxn>
                <a:cxn ang="0">
                  <a:pos x="27" y="10"/>
                </a:cxn>
              </a:cxnLst>
              <a:rect l="0" t="0" r="r" b="b"/>
              <a:pathLst>
                <a:path w="27" h="10">
                  <a:moveTo>
                    <a:pt x="27" y="10"/>
                  </a:moveTo>
                  <a:lnTo>
                    <a:pt x="25" y="8"/>
                  </a:lnTo>
                  <a:lnTo>
                    <a:pt x="20" y="3"/>
                  </a:lnTo>
                  <a:lnTo>
                    <a:pt x="18" y="1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4" y="0"/>
                  </a:lnTo>
                  <a:lnTo>
                    <a:pt x="13" y="0"/>
                  </a:lnTo>
                  <a:lnTo>
                    <a:pt x="8" y="2"/>
                  </a:lnTo>
                  <a:lnTo>
                    <a:pt x="7" y="2"/>
                  </a:lnTo>
                  <a:lnTo>
                    <a:pt x="5" y="3"/>
                  </a:lnTo>
                  <a:lnTo>
                    <a:pt x="0" y="3"/>
                  </a:lnTo>
                  <a:lnTo>
                    <a:pt x="2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7" y="3"/>
                  </a:lnTo>
                  <a:lnTo>
                    <a:pt x="11" y="2"/>
                  </a:lnTo>
                  <a:lnTo>
                    <a:pt x="11" y="1"/>
                  </a:lnTo>
                  <a:lnTo>
                    <a:pt x="13" y="1"/>
                  </a:lnTo>
                  <a:lnTo>
                    <a:pt x="15" y="1"/>
                  </a:lnTo>
                  <a:lnTo>
                    <a:pt x="17" y="1"/>
                  </a:lnTo>
                  <a:lnTo>
                    <a:pt x="18" y="2"/>
                  </a:lnTo>
                  <a:lnTo>
                    <a:pt x="20" y="4"/>
                  </a:lnTo>
                  <a:lnTo>
                    <a:pt x="27" y="10"/>
                  </a:lnTo>
                </a:path>
              </a:pathLst>
            </a:custGeom>
            <a:noFill/>
            <a:ln w="0">
              <a:solidFill>
                <a:srgbClr val="8E6034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88" name="Freeform 184"/>
            <p:cNvSpPr>
              <a:spLocks/>
            </p:cNvSpPr>
            <p:nvPr/>
          </p:nvSpPr>
          <p:spPr bwMode="gray">
            <a:xfrm>
              <a:off x="4055" y="2976"/>
              <a:ext cx="763" cy="570"/>
            </a:xfrm>
            <a:custGeom>
              <a:avLst/>
              <a:gdLst/>
              <a:ahLst/>
              <a:cxnLst>
                <a:cxn ang="0">
                  <a:pos x="127" y="10"/>
                </a:cxn>
                <a:cxn ang="0">
                  <a:pos x="127" y="13"/>
                </a:cxn>
                <a:cxn ang="0">
                  <a:pos x="127" y="30"/>
                </a:cxn>
                <a:cxn ang="0">
                  <a:pos x="126" y="48"/>
                </a:cxn>
                <a:cxn ang="0">
                  <a:pos x="122" y="72"/>
                </a:cxn>
                <a:cxn ang="0">
                  <a:pos x="114" y="95"/>
                </a:cxn>
                <a:cxn ang="0">
                  <a:pos x="58" y="95"/>
                </a:cxn>
                <a:cxn ang="0">
                  <a:pos x="43" y="81"/>
                </a:cxn>
                <a:cxn ang="0">
                  <a:pos x="28" y="63"/>
                </a:cxn>
                <a:cxn ang="0">
                  <a:pos x="14" y="40"/>
                </a:cxn>
                <a:cxn ang="0">
                  <a:pos x="0" y="14"/>
                </a:cxn>
                <a:cxn ang="0">
                  <a:pos x="7" y="11"/>
                </a:cxn>
                <a:cxn ang="0">
                  <a:pos x="17" y="5"/>
                </a:cxn>
                <a:cxn ang="0">
                  <a:pos x="23" y="0"/>
                </a:cxn>
                <a:cxn ang="0">
                  <a:pos x="27" y="4"/>
                </a:cxn>
                <a:cxn ang="0">
                  <a:pos x="33" y="13"/>
                </a:cxn>
                <a:cxn ang="0">
                  <a:pos x="39" y="24"/>
                </a:cxn>
                <a:cxn ang="0">
                  <a:pos x="44" y="34"/>
                </a:cxn>
                <a:cxn ang="0">
                  <a:pos x="48" y="41"/>
                </a:cxn>
                <a:cxn ang="0">
                  <a:pos x="53" y="48"/>
                </a:cxn>
                <a:cxn ang="0">
                  <a:pos x="59" y="56"/>
                </a:cxn>
                <a:cxn ang="0">
                  <a:pos x="65" y="63"/>
                </a:cxn>
                <a:cxn ang="0">
                  <a:pos x="73" y="71"/>
                </a:cxn>
                <a:cxn ang="0">
                  <a:pos x="79" y="76"/>
                </a:cxn>
                <a:cxn ang="0">
                  <a:pos x="88" y="82"/>
                </a:cxn>
                <a:cxn ang="0">
                  <a:pos x="94" y="66"/>
                </a:cxn>
                <a:cxn ang="0">
                  <a:pos x="97" y="48"/>
                </a:cxn>
                <a:cxn ang="0">
                  <a:pos x="98" y="36"/>
                </a:cxn>
                <a:cxn ang="0">
                  <a:pos x="100" y="24"/>
                </a:cxn>
                <a:cxn ang="0">
                  <a:pos x="101" y="21"/>
                </a:cxn>
                <a:cxn ang="0">
                  <a:pos x="103" y="15"/>
                </a:cxn>
                <a:cxn ang="0">
                  <a:pos x="105" y="11"/>
                </a:cxn>
                <a:cxn ang="0">
                  <a:pos x="106" y="10"/>
                </a:cxn>
                <a:cxn ang="0">
                  <a:pos x="109" y="4"/>
                </a:cxn>
                <a:cxn ang="0">
                  <a:pos x="127" y="10"/>
                </a:cxn>
              </a:cxnLst>
              <a:rect l="0" t="0" r="r" b="b"/>
              <a:pathLst>
                <a:path w="127" h="95">
                  <a:moveTo>
                    <a:pt x="127" y="10"/>
                  </a:moveTo>
                  <a:lnTo>
                    <a:pt x="127" y="13"/>
                  </a:lnTo>
                  <a:lnTo>
                    <a:pt x="127" y="30"/>
                  </a:lnTo>
                  <a:lnTo>
                    <a:pt x="126" y="48"/>
                  </a:lnTo>
                  <a:lnTo>
                    <a:pt x="122" y="72"/>
                  </a:lnTo>
                  <a:lnTo>
                    <a:pt x="114" y="95"/>
                  </a:lnTo>
                  <a:lnTo>
                    <a:pt x="58" y="95"/>
                  </a:lnTo>
                  <a:lnTo>
                    <a:pt x="43" y="81"/>
                  </a:lnTo>
                  <a:lnTo>
                    <a:pt x="28" y="63"/>
                  </a:lnTo>
                  <a:lnTo>
                    <a:pt x="14" y="40"/>
                  </a:lnTo>
                  <a:lnTo>
                    <a:pt x="0" y="14"/>
                  </a:lnTo>
                  <a:lnTo>
                    <a:pt x="7" y="11"/>
                  </a:lnTo>
                  <a:lnTo>
                    <a:pt x="17" y="5"/>
                  </a:lnTo>
                  <a:lnTo>
                    <a:pt x="23" y="0"/>
                  </a:lnTo>
                  <a:lnTo>
                    <a:pt x="27" y="4"/>
                  </a:lnTo>
                  <a:lnTo>
                    <a:pt x="33" y="13"/>
                  </a:lnTo>
                  <a:lnTo>
                    <a:pt x="39" y="24"/>
                  </a:lnTo>
                  <a:lnTo>
                    <a:pt x="44" y="34"/>
                  </a:lnTo>
                  <a:lnTo>
                    <a:pt x="48" y="41"/>
                  </a:lnTo>
                  <a:lnTo>
                    <a:pt x="53" y="48"/>
                  </a:lnTo>
                  <a:lnTo>
                    <a:pt x="59" y="56"/>
                  </a:lnTo>
                  <a:lnTo>
                    <a:pt x="65" y="63"/>
                  </a:lnTo>
                  <a:lnTo>
                    <a:pt x="73" y="71"/>
                  </a:lnTo>
                  <a:lnTo>
                    <a:pt x="79" y="76"/>
                  </a:lnTo>
                  <a:lnTo>
                    <a:pt x="88" y="82"/>
                  </a:lnTo>
                  <a:lnTo>
                    <a:pt x="94" y="66"/>
                  </a:lnTo>
                  <a:lnTo>
                    <a:pt x="97" y="48"/>
                  </a:lnTo>
                  <a:lnTo>
                    <a:pt x="98" y="36"/>
                  </a:lnTo>
                  <a:lnTo>
                    <a:pt x="100" y="24"/>
                  </a:lnTo>
                  <a:lnTo>
                    <a:pt x="101" y="21"/>
                  </a:lnTo>
                  <a:lnTo>
                    <a:pt x="103" y="15"/>
                  </a:lnTo>
                  <a:lnTo>
                    <a:pt x="105" y="11"/>
                  </a:lnTo>
                  <a:lnTo>
                    <a:pt x="106" y="10"/>
                  </a:lnTo>
                  <a:lnTo>
                    <a:pt x="109" y="4"/>
                  </a:lnTo>
                  <a:lnTo>
                    <a:pt x="127" y="10"/>
                  </a:ln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89" name="Freeform 185"/>
            <p:cNvSpPr>
              <a:spLocks/>
            </p:cNvSpPr>
            <p:nvPr/>
          </p:nvSpPr>
          <p:spPr bwMode="gray">
            <a:xfrm>
              <a:off x="4055" y="2976"/>
              <a:ext cx="763" cy="570"/>
            </a:xfrm>
            <a:custGeom>
              <a:avLst/>
              <a:gdLst/>
              <a:ahLst/>
              <a:cxnLst>
                <a:cxn ang="0">
                  <a:pos x="127" y="10"/>
                </a:cxn>
                <a:cxn ang="0">
                  <a:pos x="127" y="13"/>
                </a:cxn>
                <a:cxn ang="0">
                  <a:pos x="127" y="30"/>
                </a:cxn>
                <a:cxn ang="0">
                  <a:pos x="126" y="48"/>
                </a:cxn>
                <a:cxn ang="0">
                  <a:pos x="122" y="72"/>
                </a:cxn>
                <a:cxn ang="0">
                  <a:pos x="114" y="95"/>
                </a:cxn>
                <a:cxn ang="0">
                  <a:pos x="58" y="95"/>
                </a:cxn>
                <a:cxn ang="0">
                  <a:pos x="43" y="81"/>
                </a:cxn>
                <a:cxn ang="0">
                  <a:pos x="28" y="63"/>
                </a:cxn>
                <a:cxn ang="0">
                  <a:pos x="14" y="40"/>
                </a:cxn>
                <a:cxn ang="0">
                  <a:pos x="0" y="14"/>
                </a:cxn>
                <a:cxn ang="0">
                  <a:pos x="7" y="11"/>
                </a:cxn>
                <a:cxn ang="0">
                  <a:pos x="17" y="5"/>
                </a:cxn>
                <a:cxn ang="0">
                  <a:pos x="23" y="0"/>
                </a:cxn>
                <a:cxn ang="0">
                  <a:pos x="27" y="4"/>
                </a:cxn>
                <a:cxn ang="0">
                  <a:pos x="33" y="13"/>
                </a:cxn>
                <a:cxn ang="0">
                  <a:pos x="39" y="24"/>
                </a:cxn>
                <a:cxn ang="0">
                  <a:pos x="44" y="34"/>
                </a:cxn>
                <a:cxn ang="0">
                  <a:pos x="48" y="41"/>
                </a:cxn>
                <a:cxn ang="0">
                  <a:pos x="53" y="48"/>
                </a:cxn>
                <a:cxn ang="0">
                  <a:pos x="59" y="56"/>
                </a:cxn>
                <a:cxn ang="0">
                  <a:pos x="65" y="63"/>
                </a:cxn>
                <a:cxn ang="0">
                  <a:pos x="73" y="71"/>
                </a:cxn>
                <a:cxn ang="0">
                  <a:pos x="79" y="76"/>
                </a:cxn>
                <a:cxn ang="0">
                  <a:pos x="88" y="82"/>
                </a:cxn>
                <a:cxn ang="0">
                  <a:pos x="94" y="66"/>
                </a:cxn>
                <a:cxn ang="0">
                  <a:pos x="97" y="48"/>
                </a:cxn>
                <a:cxn ang="0">
                  <a:pos x="98" y="36"/>
                </a:cxn>
                <a:cxn ang="0">
                  <a:pos x="100" y="24"/>
                </a:cxn>
                <a:cxn ang="0">
                  <a:pos x="101" y="21"/>
                </a:cxn>
                <a:cxn ang="0">
                  <a:pos x="103" y="15"/>
                </a:cxn>
                <a:cxn ang="0">
                  <a:pos x="105" y="11"/>
                </a:cxn>
                <a:cxn ang="0">
                  <a:pos x="106" y="10"/>
                </a:cxn>
                <a:cxn ang="0">
                  <a:pos x="109" y="4"/>
                </a:cxn>
                <a:cxn ang="0">
                  <a:pos x="127" y="10"/>
                </a:cxn>
              </a:cxnLst>
              <a:rect l="0" t="0" r="r" b="b"/>
              <a:pathLst>
                <a:path w="127" h="95">
                  <a:moveTo>
                    <a:pt x="127" y="10"/>
                  </a:moveTo>
                  <a:lnTo>
                    <a:pt x="127" y="13"/>
                  </a:lnTo>
                  <a:lnTo>
                    <a:pt x="127" y="30"/>
                  </a:lnTo>
                  <a:lnTo>
                    <a:pt x="126" y="48"/>
                  </a:lnTo>
                  <a:lnTo>
                    <a:pt x="122" y="72"/>
                  </a:lnTo>
                  <a:lnTo>
                    <a:pt x="114" y="95"/>
                  </a:lnTo>
                  <a:lnTo>
                    <a:pt x="58" y="95"/>
                  </a:lnTo>
                  <a:lnTo>
                    <a:pt x="43" y="81"/>
                  </a:lnTo>
                  <a:lnTo>
                    <a:pt x="28" y="63"/>
                  </a:lnTo>
                  <a:lnTo>
                    <a:pt x="14" y="40"/>
                  </a:lnTo>
                  <a:lnTo>
                    <a:pt x="0" y="14"/>
                  </a:lnTo>
                  <a:lnTo>
                    <a:pt x="7" y="11"/>
                  </a:lnTo>
                  <a:lnTo>
                    <a:pt x="17" y="5"/>
                  </a:lnTo>
                  <a:lnTo>
                    <a:pt x="23" y="0"/>
                  </a:lnTo>
                  <a:lnTo>
                    <a:pt x="27" y="4"/>
                  </a:lnTo>
                  <a:lnTo>
                    <a:pt x="33" y="13"/>
                  </a:lnTo>
                  <a:lnTo>
                    <a:pt x="39" y="24"/>
                  </a:lnTo>
                  <a:lnTo>
                    <a:pt x="44" y="34"/>
                  </a:lnTo>
                  <a:lnTo>
                    <a:pt x="48" y="41"/>
                  </a:lnTo>
                  <a:lnTo>
                    <a:pt x="53" y="48"/>
                  </a:lnTo>
                  <a:lnTo>
                    <a:pt x="59" y="56"/>
                  </a:lnTo>
                  <a:lnTo>
                    <a:pt x="65" y="63"/>
                  </a:lnTo>
                  <a:lnTo>
                    <a:pt x="73" y="71"/>
                  </a:lnTo>
                  <a:lnTo>
                    <a:pt x="79" y="76"/>
                  </a:lnTo>
                  <a:lnTo>
                    <a:pt x="88" y="82"/>
                  </a:lnTo>
                  <a:lnTo>
                    <a:pt x="94" y="66"/>
                  </a:lnTo>
                  <a:lnTo>
                    <a:pt x="97" y="48"/>
                  </a:lnTo>
                  <a:lnTo>
                    <a:pt x="98" y="36"/>
                  </a:lnTo>
                  <a:lnTo>
                    <a:pt x="100" y="24"/>
                  </a:lnTo>
                  <a:lnTo>
                    <a:pt x="101" y="21"/>
                  </a:lnTo>
                  <a:lnTo>
                    <a:pt x="103" y="15"/>
                  </a:lnTo>
                  <a:lnTo>
                    <a:pt x="105" y="11"/>
                  </a:lnTo>
                  <a:lnTo>
                    <a:pt x="106" y="10"/>
                  </a:lnTo>
                  <a:lnTo>
                    <a:pt x="109" y="4"/>
                  </a:lnTo>
                  <a:lnTo>
                    <a:pt x="127" y="10"/>
                  </a:lnTo>
                </a:path>
              </a:pathLst>
            </a:custGeom>
            <a:noFill/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90" name="Freeform 186"/>
            <p:cNvSpPr>
              <a:spLocks/>
            </p:cNvSpPr>
            <p:nvPr/>
          </p:nvSpPr>
          <p:spPr bwMode="gray">
            <a:xfrm>
              <a:off x="4584" y="2388"/>
              <a:ext cx="36" cy="42"/>
            </a:xfrm>
            <a:custGeom>
              <a:avLst/>
              <a:gdLst/>
              <a:ahLst/>
              <a:cxnLst>
                <a:cxn ang="0">
                  <a:pos x="6" y="3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6" y="1"/>
                </a:cxn>
                <a:cxn ang="0">
                  <a:pos x="5" y="1"/>
                </a:cxn>
                <a:cxn ang="0">
                  <a:pos x="2" y="0"/>
                </a:cxn>
                <a:cxn ang="0">
                  <a:pos x="1" y="0"/>
                </a:cxn>
                <a:cxn ang="0">
                  <a:pos x="1" y="1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3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1" y="6"/>
                </a:cxn>
                <a:cxn ang="0">
                  <a:pos x="1" y="6"/>
                </a:cxn>
                <a:cxn ang="0">
                  <a:pos x="2" y="7"/>
                </a:cxn>
                <a:cxn ang="0">
                  <a:pos x="2" y="7"/>
                </a:cxn>
                <a:cxn ang="0">
                  <a:pos x="3" y="7"/>
                </a:cxn>
                <a:cxn ang="0">
                  <a:pos x="4" y="7"/>
                </a:cxn>
                <a:cxn ang="0">
                  <a:pos x="4" y="7"/>
                </a:cxn>
                <a:cxn ang="0">
                  <a:pos x="5" y="6"/>
                </a:cxn>
                <a:cxn ang="0">
                  <a:pos x="5" y="6"/>
                </a:cxn>
                <a:cxn ang="0">
                  <a:pos x="6" y="5"/>
                </a:cxn>
                <a:cxn ang="0">
                  <a:pos x="6" y="5"/>
                </a:cxn>
                <a:cxn ang="0">
                  <a:pos x="6" y="3"/>
                </a:cxn>
                <a:cxn ang="0">
                  <a:pos x="6" y="3"/>
                </a:cxn>
              </a:cxnLst>
              <a:rect l="0" t="0" r="r" b="b"/>
              <a:pathLst>
                <a:path w="6" h="7">
                  <a:moveTo>
                    <a:pt x="6" y="3"/>
                  </a:moveTo>
                  <a:lnTo>
                    <a:pt x="6" y="2"/>
                  </a:lnTo>
                  <a:lnTo>
                    <a:pt x="6" y="2"/>
                  </a:lnTo>
                  <a:lnTo>
                    <a:pt x="6" y="1"/>
                  </a:lnTo>
                  <a:lnTo>
                    <a:pt x="5" y="1"/>
                  </a:lnTo>
                  <a:lnTo>
                    <a:pt x="2" y="0"/>
                  </a:lnTo>
                  <a:lnTo>
                    <a:pt x="1" y="0"/>
                  </a:lnTo>
                  <a:lnTo>
                    <a:pt x="1" y="1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6"/>
                  </a:lnTo>
                  <a:lnTo>
                    <a:pt x="1" y="6"/>
                  </a:lnTo>
                  <a:lnTo>
                    <a:pt x="2" y="7"/>
                  </a:lnTo>
                  <a:lnTo>
                    <a:pt x="2" y="7"/>
                  </a:lnTo>
                  <a:lnTo>
                    <a:pt x="3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5" y="6"/>
                  </a:lnTo>
                  <a:lnTo>
                    <a:pt x="5" y="6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3"/>
                  </a:lnTo>
                  <a:lnTo>
                    <a:pt x="6" y="3"/>
                  </a:lnTo>
                </a:path>
              </a:pathLst>
            </a:custGeom>
            <a:solidFill>
              <a:srgbClr val="23282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91" name="Freeform 187"/>
            <p:cNvSpPr>
              <a:spLocks/>
            </p:cNvSpPr>
            <p:nvPr/>
          </p:nvSpPr>
          <p:spPr bwMode="gray">
            <a:xfrm>
              <a:off x="4584" y="2388"/>
              <a:ext cx="36" cy="42"/>
            </a:xfrm>
            <a:custGeom>
              <a:avLst/>
              <a:gdLst/>
              <a:ahLst/>
              <a:cxnLst>
                <a:cxn ang="0">
                  <a:pos x="6" y="3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6" y="1"/>
                </a:cxn>
                <a:cxn ang="0">
                  <a:pos x="5" y="1"/>
                </a:cxn>
                <a:cxn ang="0">
                  <a:pos x="2" y="0"/>
                </a:cxn>
                <a:cxn ang="0">
                  <a:pos x="1" y="0"/>
                </a:cxn>
                <a:cxn ang="0">
                  <a:pos x="1" y="1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3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1" y="6"/>
                </a:cxn>
                <a:cxn ang="0">
                  <a:pos x="1" y="6"/>
                </a:cxn>
                <a:cxn ang="0">
                  <a:pos x="2" y="7"/>
                </a:cxn>
                <a:cxn ang="0">
                  <a:pos x="2" y="7"/>
                </a:cxn>
                <a:cxn ang="0">
                  <a:pos x="3" y="7"/>
                </a:cxn>
                <a:cxn ang="0">
                  <a:pos x="4" y="7"/>
                </a:cxn>
                <a:cxn ang="0">
                  <a:pos x="4" y="7"/>
                </a:cxn>
                <a:cxn ang="0">
                  <a:pos x="5" y="6"/>
                </a:cxn>
                <a:cxn ang="0">
                  <a:pos x="5" y="6"/>
                </a:cxn>
                <a:cxn ang="0">
                  <a:pos x="6" y="5"/>
                </a:cxn>
                <a:cxn ang="0">
                  <a:pos x="6" y="5"/>
                </a:cxn>
                <a:cxn ang="0">
                  <a:pos x="6" y="3"/>
                </a:cxn>
                <a:cxn ang="0">
                  <a:pos x="6" y="3"/>
                </a:cxn>
              </a:cxnLst>
              <a:rect l="0" t="0" r="r" b="b"/>
              <a:pathLst>
                <a:path w="6" h="7">
                  <a:moveTo>
                    <a:pt x="6" y="3"/>
                  </a:moveTo>
                  <a:lnTo>
                    <a:pt x="6" y="2"/>
                  </a:lnTo>
                  <a:lnTo>
                    <a:pt x="6" y="2"/>
                  </a:lnTo>
                  <a:lnTo>
                    <a:pt x="6" y="1"/>
                  </a:lnTo>
                  <a:lnTo>
                    <a:pt x="5" y="1"/>
                  </a:lnTo>
                  <a:lnTo>
                    <a:pt x="2" y="0"/>
                  </a:lnTo>
                  <a:lnTo>
                    <a:pt x="1" y="0"/>
                  </a:lnTo>
                  <a:lnTo>
                    <a:pt x="1" y="1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6"/>
                  </a:lnTo>
                  <a:lnTo>
                    <a:pt x="1" y="6"/>
                  </a:lnTo>
                  <a:lnTo>
                    <a:pt x="2" y="7"/>
                  </a:lnTo>
                  <a:lnTo>
                    <a:pt x="2" y="7"/>
                  </a:lnTo>
                  <a:lnTo>
                    <a:pt x="3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5" y="6"/>
                  </a:lnTo>
                  <a:lnTo>
                    <a:pt x="5" y="6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3"/>
                  </a:lnTo>
                  <a:lnTo>
                    <a:pt x="6" y="3"/>
                  </a:lnTo>
                </a:path>
              </a:pathLst>
            </a:custGeom>
            <a:noFill/>
            <a:ln w="0">
              <a:solidFill>
                <a:srgbClr val="23282B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92" name="Freeform 188"/>
            <p:cNvSpPr>
              <a:spLocks/>
            </p:cNvSpPr>
            <p:nvPr/>
          </p:nvSpPr>
          <p:spPr bwMode="gray">
            <a:xfrm>
              <a:off x="4602" y="2388"/>
              <a:ext cx="12" cy="25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2" y="1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3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2" y="3"/>
                </a:cxn>
                <a:cxn ang="0">
                  <a:pos x="1" y="2"/>
                </a:cxn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2" h="4">
                  <a:moveTo>
                    <a:pt x="2" y="0"/>
                  </a:moveTo>
                  <a:lnTo>
                    <a:pt x="2" y="1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3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3"/>
                  </a:lnTo>
                  <a:lnTo>
                    <a:pt x="1" y="2"/>
                  </a:lnTo>
                  <a:lnTo>
                    <a:pt x="0" y="0"/>
                  </a:lnTo>
                  <a:lnTo>
                    <a:pt x="2" y="0"/>
                  </a:ln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93" name="Freeform 189"/>
            <p:cNvSpPr>
              <a:spLocks/>
            </p:cNvSpPr>
            <p:nvPr/>
          </p:nvSpPr>
          <p:spPr bwMode="gray">
            <a:xfrm>
              <a:off x="4602" y="2388"/>
              <a:ext cx="12" cy="25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2" y="1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3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2" y="3"/>
                </a:cxn>
                <a:cxn ang="0">
                  <a:pos x="1" y="2"/>
                </a:cxn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2" h="4">
                  <a:moveTo>
                    <a:pt x="2" y="0"/>
                  </a:moveTo>
                  <a:lnTo>
                    <a:pt x="2" y="1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3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3"/>
                  </a:lnTo>
                  <a:lnTo>
                    <a:pt x="1" y="2"/>
                  </a:lnTo>
                  <a:lnTo>
                    <a:pt x="0" y="0"/>
                  </a:lnTo>
                  <a:lnTo>
                    <a:pt x="2" y="0"/>
                  </a:lnTo>
                </a:path>
              </a:pathLst>
            </a:custGeom>
            <a:noFill/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94" name="Freeform 190"/>
            <p:cNvSpPr>
              <a:spLocks/>
            </p:cNvSpPr>
            <p:nvPr/>
          </p:nvSpPr>
          <p:spPr bwMode="gray">
            <a:xfrm>
              <a:off x="4836" y="2436"/>
              <a:ext cx="36" cy="42"/>
            </a:xfrm>
            <a:custGeom>
              <a:avLst/>
              <a:gdLst/>
              <a:ahLst/>
              <a:cxnLst>
                <a:cxn ang="0">
                  <a:pos x="6" y="3"/>
                </a:cxn>
                <a:cxn ang="0">
                  <a:pos x="6" y="2"/>
                </a:cxn>
                <a:cxn ang="0">
                  <a:pos x="6" y="1"/>
                </a:cxn>
                <a:cxn ang="0">
                  <a:pos x="5" y="1"/>
                </a:cxn>
                <a:cxn ang="0">
                  <a:pos x="5" y="0"/>
                </a:cxn>
                <a:cxn ang="0">
                  <a:pos x="2" y="0"/>
                </a:cxn>
                <a:cxn ang="0">
                  <a:pos x="1" y="0"/>
                </a:cxn>
                <a:cxn ang="0">
                  <a:pos x="1" y="1"/>
                </a:cxn>
                <a:cxn ang="0">
                  <a:pos x="0" y="1"/>
                </a:cxn>
                <a:cxn ang="0">
                  <a:pos x="0" y="2"/>
                </a:cxn>
                <a:cxn ang="0">
                  <a:pos x="0" y="3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1" y="5"/>
                </a:cxn>
                <a:cxn ang="0">
                  <a:pos x="1" y="6"/>
                </a:cxn>
                <a:cxn ang="0">
                  <a:pos x="2" y="7"/>
                </a:cxn>
                <a:cxn ang="0">
                  <a:pos x="2" y="7"/>
                </a:cxn>
                <a:cxn ang="0">
                  <a:pos x="3" y="7"/>
                </a:cxn>
                <a:cxn ang="0">
                  <a:pos x="4" y="7"/>
                </a:cxn>
                <a:cxn ang="0">
                  <a:pos x="4" y="7"/>
                </a:cxn>
                <a:cxn ang="0">
                  <a:pos x="5" y="6"/>
                </a:cxn>
                <a:cxn ang="0">
                  <a:pos x="5" y="5"/>
                </a:cxn>
                <a:cxn ang="0">
                  <a:pos x="6" y="5"/>
                </a:cxn>
                <a:cxn ang="0">
                  <a:pos x="6" y="4"/>
                </a:cxn>
                <a:cxn ang="0">
                  <a:pos x="6" y="3"/>
                </a:cxn>
                <a:cxn ang="0">
                  <a:pos x="6" y="3"/>
                </a:cxn>
              </a:cxnLst>
              <a:rect l="0" t="0" r="r" b="b"/>
              <a:pathLst>
                <a:path w="6" h="7">
                  <a:moveTo>
                    <a:pt x="6" y="3"/>
                  </a:moveTo>
                  <a:lnTo>
                    <a:pt x="6" y="2"/>
                  </a:lnTo>
                  <a:lnTo>
                    <a:pt x="6" y="1"/>
                  </a:lnTo>
                  <a:lnTo>
                    <a:pt x="5" y="1"/>
                  </a:lnTo>
                  <a:lnTo>
                    <a:pt x="5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2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5"/>
                  </a:lnTo>
                  <a:lnTo>
                    <a:pt x="1" y="6"/>
                  </a:lnTo>
                  <a:lnTo>
                    <a:pt x="2" y="7"/>
                  </a:lnTo>
                  <a:lnTo>
                    <a:pt x="2" y="7"/>
                  </a:lnTo>
                  <a:lnTo>
                    <a:pt x="3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5" y="6"/>
                  </a:lnTo>
                  <a:lnTo>
                    <a:pt x="5" y="5"/>
                  </a:lnTo>
                  <a:lnTo>
                    <a:pt x="6" y="5"/>
                  </a:lnTo>
                  <a:lnTo>
                    <a:pt x="6" y="4"/>
                  </a:lnTo>
                  <a:lnTo>
                    <a:pt x="6" y="3"/>
                  </a:lnTo>
                  <a:lnTo>
                    <a:pt x="6" y="3"/>
                  </a:lnTo>
                </a:path>
              </a:pathLst>
            </a:custGeom>
            <a:solidFill>
              <a:srgbClr val="23282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95" name="Freeform 191"/>
            <p:cNvSpPr>
              <a:spLocks/>
            </p:cNvSpPr>
            <p:nvPr/>
          </p:nvSpPr>
          <p:spPr bwMode="gray">
            <a:xfrm>
              <a:off x="4836" y="2436"/>
              <a:ext cx="36" cy="42"/>
            </a:xfrm>
            <a:custGeom>
              <a:avLst/>
              <a:gdLst/>
              <a:ahLst/>
              <a:cxnLst>
                <a:cxn ang="0">
                  <a:pos x="6" y="3"/>
                </a:cxn>
                <a:cxn ang="0">
                  <a:pos x="6" y="2"/>
                </a:cxn>
                <a:cxn ang="0">
                  <a:pos x="6" y="1"/>
                </a:cxn>
                <a:cxn ang="0">
                  <a:pos x="5" y="1"/>
                </a:cxn>
                <a:cxn ang="0">
                  <a:pos x="5" y="0"/>
                </a:cxn>
                <a:cxn ang="0">
                  <a:pos x="2" y="0"/>
                </a:cxn>
                <a:cxn ang="0">
                  <a:pos x="1" y="0"/>
                </a:cxn>
                <a:cxn ang="0">
                  <a:pos x="1" y="1"/>
                </a:cxn>
                <a:cxn ang="0">
                  <a:pos x="0" y="1"/>
                </a:cxn>
                <a:cxn ang="0">
                  <a:pos x="0" y="2"/>
                </a:cxn>
                <a:cxn ang="0">
                  <a:pos x="0" y="3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1" y="5"/>
                </a:cxn>
                <a:cxn ang="0">
                  <a:pos x="1" y="6"/>
                </a:cxn>
                <a:cxn ang="0">
                  <a:pos x="2" y="7"/>
                </a:cxn>
                <a:cxn ang="0">
                  <a:pos x="2" y="7"/>
                </a:cxn>
                <a:cxn ang="0">
                  <a:pos x="3" y="7"/>
                </a:cxn>
                <a:cxn ang="0">
                  <a:pos x="4" y="7"/>
                </a:cxn>
                <a:cxn ang="0">
                  <a:pos x="4" y="7"/>
                </a:cxn>
                <a:cxn ang="0">
                  <a:pos x="5" y="6"/>
                </a:cxn>
                <a:cxn ang="0">
                  <a:pos x="5" y="5"/>
                </a:cxn>
                <a:cxn ang="0">
                  <a:pos x="6" y="5"/>
                </a:cxn>
                <a:cxn ang="0">
                  <a:pos x="6" y="4"/>
                </a:cxn>
                <a:cxn ang="0">
                  <a:pos x="6" y="3"/>
                </a:cxn>
                <a:cxn ang="0">
                  <a:pos x="6" y="3"/>
                </a:cxn>
              </a:cxnLst>
              <a:rect l="0" t="0" r="r" b="b"/>
              <a:pathLst>
                <a:path w="6" h="7">
                  <a:moveTo>
                    <a:pt x="6" y="3"/>
                  </a:moveTo>
                  <a:lnTo>
                    <a:pt x="6" y="2"/>
                  </a:lnTo>
                  <a:lnTo>
                    <a:pt x="6" y="1"/>
                  </a:lnTo>
                  <a:lnTo>
                    <a:pt x="5" y="1"/>
                  </a:lnTo>
                  <a:lnTo>
                    <a:pt x="5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2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5"/>
                  </a:lnTo>
                  <a:lnTo>
                    <a:pt x="1" y="6"/>
                  </a:lnTo>
                  <a:lnTo>
                    <a:pt x="2" y="7"/>
                  </a:lnTo>
                  <a:lnTo>
                    <a:pt x="2" y="7"/>
                  </a:lnTo>
                  <a:lnTo>
                    <a:pt x="3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5" y="6"/>
                  </a:lnTo>
                  <a:lnTo>
                    <a:pt x="5" y="5"/>
                  </a:lnTo>
                  <a:lnTo>
                    <a:pt x="6" y="5"/>
                  </a:lnTo>
                  <a:lnTo>
                    <a:pt x="6" y="4"/>
                  </a:lnTo>
                  <a:lnTo>
                    <a:pt x="6" y="3"/>
                  </a:lnTo>
                  <a:lnTo>
                    <a:pt x="6" y="3"/>
                  </a:lnTo>
                </a:path>
              </a:pathLst>
            </a:custGeom>
            <a:noFill/>
            <a:ln w="0">
              <a:solidFill>
                <a:srgbClr val="23282B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96" name="Freeform 192"/>
            <p:cNvSpPr>
              <a:spLocks/>
            </p:cNvSpPr>
            <p:nvPr/>
          </p:nvSpPr>
          <p:spPr bwMode="gray">
            <a:xfrm>
              <a:off x="4860" y="2436"/>
              <a:ext cx="12" cy="23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1" y="1"/>
                </a:cxn>
                <a:cxn ang="0">
                  <a:pos x="2" y="1"/>
                </a:cxn>
                <a:cxn ang="0">
                  <a:pos x="1" y="1"/>
                </a:cxn>
                <a:cxn ang="0">
                  <a:pos x="1" y="3"/>
                </a:cxn>
                <a:cxn ang="0">
                  <a:pos x="1" y="3"/>
                </a:cxn>
                <a:cxn ang="0">
                  <a:pos x="1" y="4"/>
                </a:cxn>
                <a:cxn ang="0">
                  <a:pos x="1" y="3"/>
                </a:cxn>
                <a:cxn ang="0">
                  <a:pos x="1" y="1"/>
                </a:cxn>
                <a:cxn ang="0">
                  <a:pos x="0" y="0"/>
                </a:cxn>
                <a:cxn ang="0">
                  <a:pos x="1" y="0"/>
                </a:cxn>
              </a:cxnLst>
              <a:rect l="0" t="0" r="r" b="b"/>
              <a:pathLst>
                <a:path w="2" h="4">
                  <a:moveTo>
                    <a:pt x="1" y="0"/>
                  </a:moveTo>
                  <a:lnTo>
                    <a:pt x="1" y="1"/>
                  </a:lnTo>
                  <a:lnTo>
                    <a:pt x="2" y="1"/>
                  </a:lnTo>
                  <a:lnTo>
                    <a:pt x="1" y="1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4"/>
                  </a:lnTo>
                  <a:lnTo>
                    <a:pt x="1" y="3"/>
                  </a:lnTo>
                  <a:lnTo>
                    <a:pt x="1" y="1"/>
                  </a:lnTo>
                  <a:lnTo>
                    <a:pt x="0" y="0"/>
                  </a:lnTo>
                  <a:lnTo>
                    <a:pt x="1" y="0"/>
                  </a:ln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97" name="Freeform 193"/>
            <p:cNvSpPr>
              <a:spLocks/>
            </p:cNvSpPr>
            <p:nvPr/>
          </p:nvSpPr>
          <p:spPr bwMode="gray">
            <a:xfrm>
              <a:off x="4860" y="2436"/>
              <a:ext cx="12" cy="23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1" y="1"/>
                </a:cxn>
                <a:cxn ang="0">
                  <a:pos x="2" y="1"/>
                </a:cxn>
                <a:cxn ang="0">
                  <a:pos x="1" y="1"/>
                </a:cxn>
                <a:cxn ang="0">
                  <a:pos x="1" y="3"/>
                </a:cxn>
                <a:cxn ang="0">
                  <a:pos x="1" y="3"/>
                </a:cxn>
                <a:cxn ang="0">
                  <a:pos x="1" y="4"/>
                </a:cxn>
                <a:cxn ang="0">
                  <a:pos x="1" y="3"/>
                </a:cxn>
                <a:cxn ang="0">
                  <a:pos x="1" y="1"/>
                </a:cxn>
                <a:cxn ang="0">
                  <a:pos x="0" y="0"/>
                </a:cxn>
                <a:cxn ang="0">
                  <a:pos x="1" y="0"/>
                </a:cxn>
              </a:cxnLst>
              <a:rect l="0" t="0" r="r" b="b"/>
              <a:pathLst>
                <a:path w="2" h="4">
                  <a:moveTo>
                    <a:pt x="1" y="0"/>
                  </a:moveTo>
                  <a:lnTo>
                    <a:pt x="1" y="1"/>
                  </a:lnTo>
                  <a:lnTo>
                    <a:pt x="2" y="1"/>
                  </a:lnTo>
                  <a:lnTo>
                    <a:pt x="1" y="1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4"/>
                  </a:lnTo>
                  <a:lnTo>
                    <a:pt x="1" y="3"/>
                  </a:lnTo>
                  <a:lnTo>
                    <a:pt x="1" y="1"/>
                  </a:lnTo>
                  <a:lnTo>
                    <a:pt x="0" y="0"/>
                  </a:lnTo>
                  <a:lnTo>
                    <a:pt x="1" y="0"/>
                  </a:lnTo>
                </a:path>
              </a:pathLst>
            </a:custGeom>
            <a:noFill/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Изображение 7" descr="2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467544" y="40466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1" u="none" strike="noStrike" kern="1200" normalizeH="0" baseline="0" noProof="0" dirty="0" err="1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Когнитивно</a:t>
            </a:r>
            <a:r>
              <a:rPr kumimoji="0" lang="ru-RU" sz="3600" b="1" i="1" u="none" strike="noStrike" kern="1200" normalizeH="0" baseline="0" noProof="0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-поведенческая терапия</a:t>
            </a:r>
            <a:endParaRPr kumimoji="0" lang="ru-RU" sz="3600" b="1" i="1" u="none" strike="noStrike" kern="1200" normalizeH="0" baseline="0" noProof="0" dirty="0">
              <a:ln w="1905"/>
              <a:solidFill>
                <a:srgbClr val="008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Picture 7" descr="06"/>
          <p:cNvPicPr>
            <a:picLocks noChangeAspect="1" noChangeArrowheads="1"/>
          </p:cNvPicPr>
          <p:nvPr/>
        </p:nvPicPr>
        <p:blipFill>
          <a:blip r:embed="rId4" cstate="print"/>
          <a:srcRect l="3391" r="10170"/>
          <a:stretch>
            <a:fillRect/>
          </a:stretch>
        </p:blipFill>
        <p:spPr bwMode="auto">
          <a:xfrm>
            <a:off x="6156176" y="1772816"/>
            <a:ext cx="2572359" cy="29588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755576" y="1484784"/>
            <a:ext cx="5072098" cy="50044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Эта терапия основывается </a:t>
            </a:r>
          </a:p>
          <a:p>
            <a:pPr algn="r">
              <a:defRPr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на предположении, что первичная реакция человека является определяющей в различных типах поведения. </a:t>
            </a:r>
          </a:p>
          <a:p>
            <a:pPr algn="r">
              <a:spcBef>
                <a:spcPct val="40000"/>
              </a:spcBef>
              <a:defRPr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Другими словами, у каждого человека вырабатывается определенная привычная устоявшаяся реакция на раздражители</a:t>
            </a:r>
            <a:r>
              <a:rPr lang="ru-RU" sz="2800" i="1" dirty="0" smtClean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.</a:t>
            </a:r>
          </a:p>
          <a:p>
            <a:pPr algn="r">
              <a:defRPr/>
            </a:pPr>
            <a:endParaRPr lang="ru-RU" sz="28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Изображение 3" descr="2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Line 9"/>
          <p:cNvSpPr>
            <a:spLocks noChangeShapeType="1"/>
          </p:cNvSpPr>
          <p:nvPr/>
        </p:nvSpPr>
        <p:spPr bwMode="auto">
          <a:xfrm>
            <a:off x="467544" y="1052736"/>
            <a:ext cx="8229600" cy="0"/>
          </a:xfrm>
          <a:prstGeom prst="line">
            <a:avLst/>
          </a:prstGeom>
          <a:noFill/>
          <a:ln w="9525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3851920" y="72008"/>
            <a:ext cx="4413176" cy="9087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i="1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А-Б-В терапия</a:t>
            </a:r>
            <a:endParaRPr lang="en-US" sz="3600" b="1" i="1" dirty="0" smtClean="0">
              <a:ln w="1905"/>
              <a:solidFill>
                <a:srgbClr val="008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467544" y="1412776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A—</a:t>
            </a:r>
            <a:r>
              <a:rPr lang="ru-RU" sz="3600" i="1" dirty="0" smtClean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Активирующее события</a:t>
            </a:r>
            <a:endParaRPr lang="en-US" sz="3600" i="1" dirty="0" smtClean="0">
              <a:solidFill>
                <a:schemeClr val="accent1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1547664" y="4293096"/>
            <a:ext cx="67818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  <a:defRPr/>
            </a:pPr>
            <a:r>
              <a:rPr lang="ru-RU" sz="3600" i="1" dirty="0">
                <a:solidFill>
                  <a:srgbClr val="254061"/>
                </a:solidFill>
                <a:latin typeface="+mj-lt"/>
                <a:ea typeface="+mj-ea"/>
                <a:cs typeface="+mj-cs"/>
              </a:rPr>
              <a:t>В – Эмоциональное следствие</a:t>
            </a:r>
            <a:endParaRPr lang="en-US" sz="3600" i="1" dirty="0">
              <a:solidFill>
                <a:srgbClr val="25406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0" name="Line 5"/>
          <p:cNvSpPr>
            <a:spLocks noChangeShapeType="1"/>
          </p:cNvSpPr>
          <p:nvPr/>
        </p:nvSpPr>
        <p:spPr bwMode="auto">
          <a:xfrm>
            <a:off x="2051720" y="3068960"/>
            <a:ext cx="5029200" cy="0"/>
          </a:xfrm>
          <a:prstGeom prst="line">
            <a:avLst/>
          </a:prstGeom>
          <a:noFill/>
          <a:ln w="25400">
            <a:solidFill>
              <a:srgbClr val="CC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1187624" y="2636912"/>
            <a:ext cx="533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sz="4000" b="1" dirty="0">
                <a:solidFill>
                  <a:srgbClr val="254061"/>
                </a:solidFill>
                <a:effectLst/>
                <a:latin typeface="Times New Roman" pitchFamily="18" charset="0"/>
              </a:rPr>
              <a:t>A</a:t>
            </a: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7380312" y="2649106"/>
            <a:ext cx="4572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ru-RU" sz="4000" b="1" dirty="0">
                <a:solidFill>
                  <a:srgbClr val="254061"/>
                </a:solidFill>
                <a:effectLst/>
                <a:latin typeface="Times New Roman" pitchFamily="18" charset="0"/>
              </a:rPr>
              <a:t>В</a:t>
            </a:r>
            <a:endParaRPr kumimoji="1" lang="en-US" sz="4000" b="1" dirty="0">
              <a:solidFill>
                <a:srgbClr val="25406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utoUpdateAnimBg="0"/>
      <p:bldP spid="8" grpId="0" build="p" autoUpdateAnimBg="0"/>
      <p:bldP spid="9" grpId="0" autoUpdateAnimBg="0"/>
      <p:bldP spid="11" grpId="0" autoUpdateAnimBg="0"/>
      <p:bldP spid="12" grpId="0" autoUpdateAnimBg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692</TotalTime>
  <Words>1554</Words>
  <Application>Microsoft Macintosh PowerPoint</Application>
  <PresentationFormat>Экран (4:3)</PresentationFormat>
  <Paragraphs>227</Paragraphs>
  <Slides>35</Slides>
  <Notes>3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7" baseType="lpstr">
      <vt:lpstr>Тема Office</vt:lpstr>
      <vt:lpstr>CorelPhotoPaint.Image.8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Михаил Скрипкарь</cp:lastModifiedBy>
  <cp:revision>23</cp:revision>
  <dcterms:modified xsi:type="dcterms:W3CDTF">2016-02-15T04:25:16Z</dcterms:modified>
</cp:coreProperties>
</file>