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9"/>
  </p:notesMasterIdLst>
  <p:sldIdLst>
    <p:sldId id="350" r:id="rId2"/>
    <p:sldId id="321" r:id="rId3"/>
    <p:sldId id="322" r:id="rId4"/>
    <p:sldId id="326" r:id="rId5"/>
    <p:sldId id="327" r:id="rId6"/>
    <p:sldId id="325" r:id="rId7"/>
    <p:sldId id="329" r:id="rId8"/>
    <p:sldId id="330" r:id="rId9"/>
    <p:sldId id="328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  <p:sldId id="345" r:id="rId25"/>
    <p:sldId id="349" r:id="rId26"/>
    <p:sldId id="346" r:id="rId27"/>
    <p:sldId id="351" r:id="rId2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434" autoAdjust="0"/>
  </p:normalViewPr>
  <p:slideViewPr>
    <p:cSldViewPr>
      <p:cViewPr>
        <p:scale>
          <a:sx n="72" d="100"/>
          <a:sy n="72" d="100"/>
        </p:scale>
        <p:origin x="-1800" y="-2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58E66-A3C8-48D2-84B0-F42DD231CC81}" type="datetimeFigureOut">
              <a:rPr lang="ru-RU" smtClean="0"/>
              <a:pPr/>
              <a:t>14.02.16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F3850-A8E2-442C-9794-71719BAE5E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81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Поэтому нам нужно использовать такие библейские  обетования, которые поддержали бы нас.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F3850-A8E2-442C-9794-71719BAE5E8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549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A87B-2AB7-4829-99A3-0F72024C1D37}" type="datetimeFigureOut">
              <a:rPr lang="pt-PT" smtClean="0"/>
              <a:pPr/>
              <a:t>14.02.16</a:t>
            </a:fld>
            <a:endParaRPr lang="pt-PT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C647-453D-4DF9-8480-713B7289B0BE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9214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A87B-2AB7-4829-99A3-0F72024C1D37}" type="datetimeFigureOut">
              <a:rPr lang="pt-PT" smtClean="0"/>
              <a:pPr/>
              <a:t>14.02.16</a:t>
            </a:fld>
            <a:endParaRPr lang="pt-PT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C647-453D-4DF9-8480-713B7289B0BE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9756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A87B-2AB7-4829-99A3-0F72024C1D37}" type="datetimeFigureOut">
              <a:rPr lang="pt-PT" smtClean="0"/>
              <a:pPr/>
              <a:t>14.02.16</a:t>
            </a:fld>
            <a:endParaRPr lang="pt-PT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C647-453D-4DF9-8480-713B7289B0BE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5129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A87B-2AB7-4829-99A3-0F72024C1D37}" type="datetimeFigureOut">
              <a:rPr lang="pt-PT" smtClean="0"/>
              <a:pPr/>
              <a:t>14.02.16</a:t>
            </a:fld>
            <a:endParaRPr lang="pt-PT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C647-453D-4DF9-8480-713B7289B0BE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9055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A87B-2AB7-4829-99A3-0F72024C1D37}" type="datetimeFigureOut">
              <a:rPr lang="pt-PT" smtClean="0"/>
              <a:pPr/>
              <a:t>14.02.16</a:t>
            </a:fld>
            <a:endParaRPr lang="pt-PT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C647-453D-4DF9-8480-713B7289B0BE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6254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A87B-2AB7-4829-99A3-0F72024C1D37}" type="datetimeFigureOut">
              <a:rPr lang="pt-PT" smtClean="0"/>
              <a:pPr/>
              <a:t>14.02.16</a:t>
            </a:fld>
            <a:endParaRPr lang="pt-PT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C647-453D-4DF9-8480-713B7289B0BE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9080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A87B-2AB7-4829-99A3-0F72024C1D37}" type="datetimeFigureOut">
              <a:rPr lang="pt-PT" smtClean="0"/>
              <a:pPr/>
              <a:t>14.02.16</a:t>
            </a:fld>
            <a:endParaRPr lang="pt-PT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C647-453D-4DF9-8480-713B7289B0BE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470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A87B-2AB7-4829-99A3-0F72024C1D37}" type="datetimeFigureOut">
              <a:rPr lang="pt-PT" smtClean="0"/>
              <a:pPr/>
              <a:t>14.02.16</a:t>
            </a:fld>
            <a:endParaRPr lang="pt-PT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C647-453D-4DF9-8480-713B7289B0BE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1939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A87B-2AB7-4829-99A3-0F72024C1D37}" type="datetimeFigureOut">
              <a:rPr lang="pt-PT" smtClean="0"/>
              <a:pPr/>
              <a:t>14.02.16</a:t>
            </a:fld>
            <a:endParaRPr lang="pt-PT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C647-453D-4DF9-8480-713B7289B0BE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4969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A87B-2AB7-4829-99A3-0F72024C1D37}" type="datetimeFigureOut">
              <a:rPr lang="pt-PT" smtClean="0"/>
              <a:pPr/>
              <a:t>14.02.16</a:t>
            </a:fld>
            <a:endParaRPr lang="pt-PT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C647-453D-4DF9-8480-713B7289B0BE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828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A87B-2AB7-4829-99A3-0F72024C1D37}" type="datetimeFigureOut">
              <a:rPr lang="pt-PT" smtClean="0"/>
              <a:pPr/>
              <a:t>14.02.16</a:t>
            </a:fld>
            <a:endParaRPr lang="pt-PT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1C647-453D-4DF9-8480-713B7289B0BE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714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3A87B-2AB7-4829-99A3-0F72024C1D37}" type="datetimeFigureOut">
              <a:rPr lang="pt-PT" smtClean="0"/>
              <a:pPr/>
              <a:t>14.02.16</a:t>
            </a:fld>
            <a:endParaRPr lang="pt-PT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1C647-453D-4DF9-8480-713B7289B0BE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4215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Изображение 2" descr="222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7570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4211960" y="260648"/>
            <a:ext cx="3929090" cy="597724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Низкая самооценка</a:t>
            </a:r>
            <a:endParaRPr kumimoji="0" lang="pt-PT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ângulo 6"/>
          <p:cNvSpPr/>
          <p:nvPr/>
        </p:nvSpPr>
        <p:spPr>
          <a:xfrm>
            <a:off x="395536" y="1332051"/>
            <a:ext cx="845856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Ис.43:1-4</a:t>
            </a:r>
            <a:r>
              <a:rPr lang="ru-RU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Ныне же так говорит Господь, сотворивший тебя, Иаков, и устроивший тебя, Израиль: не бойся, ибо Я искупил тебя, назвал тебя по имени твоему; ты Мой.</a:t>
            </a:r>
          </a:p>
          <a:p>
            <a:pPr algn="ctr"/>
            <a:r>
              <a:rPr lang="ru-RU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Будешь ли переходить через воды, Я с тобою, - через реки ли, они не потопят тебя; пойдешь ли через </a:t>
            </a:r>
            <a:r>
              <a:rPr lang="en-US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</a:p>
          <a:p>
            <a:pPr algn="ctr"/>
            <a:r>
              <a:rPr lang="en-US" sz="2800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r>
              <a:rPr lang="ru-RU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огонь</a:t>
            </a:r>
            <a:r>
              <a:rPr lang="ru-RU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не обожжешься, и пламя не опалит тебя.</a:t>
            </a:r>
          </a:p>
          <a:p>
            <a:pPr algn="ctr"/>
            <a:r>
              <a:rPr lang="en-US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r>
              <a:rPr lang="ru-RU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 </a:t>
            </a:r>
            <a:r>
              <a:rPr lang="ru-RU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Ибо Я Господь, Бог твой, </a:t>
            </a:r>
            <a:r>
              <a:rPr lang="ru-RU" sz="2800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Святый</a:t>
            </a:r>
            <a:r>
              <a:rPr lang="ru-RU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Израилев</a:t>
            </a:r>
            <a:r>
              <a:rPr lang="ru-RU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en-US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</a:p>
          <a:p>
            <a:pPr algn="ctr"/>
            <a:r>
              <a:rPr lang="en-US" sz="2800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</a:t>
            </a:r>
            <a:r>
              <a:rPr lang="ru-RU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Спаситель </a:t>
            </a:r>
            <a:r>
              <a:rPr lang="ru-RU" sz="28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твой… </a:t>
            </a:r>
            <a:r>
              <a:rPr lang="ru-RU" sz="2800" u="sng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 дорог в очах Моих, </a:t>
            </a:r>
            <a:r>
              <a:rPr lang="ru-RU" sz="2800" u="sng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многоценен</a:t>
            </a:r>
            <a:endParaRPr lang="ru-RU" sz="2800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ângulo 6"/>
          <p:cNvSpPr/>
          <p:nvPr/>
        </p:nvSpPr>
        <p:spPr>
          <a:xfrm>
            <a:off x="467544" y="1196752"/>
            <a:ext cx="5400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charset="2"/>
              <a:buChar char="²"/>
            </a:pPr>
            <a:r>
              <a:rPr lang="ru-RU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Наша цена не связана с нашими талантами, видом, счетом в банке. </a:t>
            </a:r>
          </a:p>
          <a:p>
            <a:pPr marL="457200" indent="-457200">
              <a:buFont typeface="Wingdings" charset="2"/>
              <a:buChar char="²"/>
            </a:pPr>
            <a:r>
              <a:rPr lang="ru-RU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времен Эдема, мы все чувствуем </a:t>
            </a:r>
            <a:r>
              <a:rPr lang="ru-RU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свою</a:t>
            </a:r>
            <a:r>
              <a:rPr lang="en-US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неполноценность</a:t>
            </a:r>
            <a:r>
              <a:rPr lang="ru-RU" sz="28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4077072"/>
            <a:ext cx="69294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charset="2"/>
              <a:buChar char="²"/>
            </a:pPr>
            <a:r>
              <a:rPr lang="ru-RU" sz="2800" dirty="0" smtClean="0">
                <a:solidFill>
                  <a:srgbClr val="800000"/>
                </a:solidFill>
              </a:rPr>
              <a:t>Мы пытаемся восполнить этот недостаток сравнивая себя с другими. </a:t>
            </a:r>
          </a:p>
          <a:p>
            <a:pPr marL="457200" indent="-457200">
              <a:buFont typeface="Wingdings" charset="2"/>
              <a:buChar char="²"/>
            </a:pPr>
            <a:r>
              <a:rPr lang="ru-RU" sz="2800" dirty="0" smtClean="0">
                <a:solidFill>
                  <a:srgbClr val="800000"/>
                </a:solidFill>
              </a:rPr>
              <a:t>Это абсолютно бесполезное сравнение. </a:t>
            </a:r>
          </a:p>
          <a:p>
            <a:pPr marL="457200" indent="-457200">
              <a:buFont typeface="Wingdings" charset="2"/>
              <a:buChar char="²"/>
            </a:pPr>
            <a:r>
              <a:rPr lang="ru-RU" sz="2800" dirty="0" smtClean="0">
                <a:solidFill>
                  <a:srgbClr val="800000"/>
                </a:solidFill>
              </a:rPr>
              <a:t>Тогда я не понимаю своей цены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152" y="1268760"/>
            <a:ext cx="2688711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3921968" y="141404"/>
            <a:ext cx="4538464" cy="695308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Эмоциональная сфера</a:t>
            </a:r>
            <a:endParaRPr kumimoji="0" lang="pt-PT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ângulo 6"/>
          <p:cNvSpPr/>
          <p:nvPr/>
        </p:nvSpPr>
        <p:spPr>
          <a:xfrm>
            <a:off x="179512" y="1052736"/>
            <a:ext cx="87849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           Наши мысли:</a:t>
            </a:r>
            <a:endParaRPr lang="ru-RU" sz="3200" b="1" dirty="0" smtClean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Иногда мы унижаем себя, мы очень скоры на выводы. </a:t>
            </a:r>
            <a:endParaRPr lang="ru-RU" sz="24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Пс</a:t>
            </a:r>
            <a:r>
              <a:rPr lang="ru-RU" sz="2400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.30:23  В смятении моем я думал: "отвержен я от очей Твоих"; </a:t>
            </a:r>
            <a:r>
              <a:rPr lang="ru-RU" sz="2400" b="1" u="sng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«в смятении моем я думал»</a:t>
            </a:r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мы так скоры на выводы - отвержен я от очей Твоих». </a:t>
            </a:r>
            <a:endParaRPr lang="ru-RU" sz="24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u="sng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</a:t>
            </a:r>
            <a:r>
              <a:rPr lang="ru-RU" sz="2400" b="1" u="sng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обычно склонны думать самое худшее</a:t>
            </a:r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endParaRPr lang="ru-RU" sz="24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</a:t>
            </a:r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должны не спешить. Может быть смысл другой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3846527"/>
            <a:ext cx="75963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800000"/>
                </a:solidFill>
              </a:rPr>
              <a:t>История об одном китайце</a:t>
            </a:r>
            <a:r>
              <a:rPr lang="ru-RU" sz="2000" dirty="0" smtClean="0">
                <a:solidFill>
                  <a:srgbClr val="800000"/>
                </a:solidFill>
              </a:rPr>
              <a:t> – </a:t>
            </a:r>
            <a:r>
              <a:rPr lang="ru-RU" sz="2000" b="1" dirty="0" smtClean="0">
                <a:solidFill>
                  <a:srgbClr val="800000"/>
                </a:solidFill>
              </a:rPr>
              <a:t>мудреце. </a:t>
            </a:r>
            <a:r>
              <a:rPr lang="ru-RU" sz="2000" dirty="0" smtClean="0">
                <a:solidFill>
                  <a:srgbClr val="800000"/>
                </a:solidFill>
              </a:rPr>
              <a:t>«какой ты счастливый»  а китаец ответил им «Откуда вы знаете, что я счастливый?». </a:t>
            </a:r>
            <a:r>
              <a:rPr lang="ru-RU" sz="2000" b="1" i="1" dirty="0" smtClean="0">
                <a:solidFill>
                  <a:srgbClr val="800000"/>
                </a:solidFill>
              </a:rPr>
              <a:t>Другими словами, нам не нужно спешить</a:t>
            </a:r>
            <a:r>
              <a:rPr lang="ru-RU" sz="2000" dirty="0" smtClean="0">
                <a:solidFill>
                  <a:srgbClr val="800000"/>
                </a:solidFill>
              </a:rPr>
              <a:t>. Мы часто не знаем всего, нам не нужно торопиться. Э.Уайт сказала </a:t>
            </a:r>
            <a:r>
              <a:rPr lang="ru-RU" sz="2000" b="1" i="1" dirty="0" smtClean="0">
                <a:solidFill>
                  <a:srgbClr val="800000"/>
                </a:solidFill>
              </a:rPr>
              <a:t>«Мы поймем, что некоторые молитвы на которые мы не получили ответа, самые глубокие разочарования, которые произошли  с нами  - были самыми большими благословениями для нас».</a:t>
            </a:r>
            <a:r>
              <a:rPr lang="ru-RU" sz="2000" dirty="0" smtClean="0">
                <a:solidFill>
                  <a:srgbClr val="8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3923928" y="260648"/>
            <a:ext cx="4392488" cy="614041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Эмоциональная сфера</a:t>
            </a:r>
            <a:endParaRPr kumimoji="0" lang="pt-PT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ângulo 6"/>
          <p:cNvSpPr/>
          <p:nvPr/>
        </p:nvSpPr>
        <p:spPr>
          <a:xfrm>
            <a:off x="357158" y="1458649"/>
            <a:ext cx="8496944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Так что давайте не будем делать поспешных </a:t>
            </a:r>
            <a:r>
              <a:rPr lang="ru-RU" sz="2400" b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выводов</a:t>
            </a:r>
          </a:p>
          <a:p>
            <a:pPr>
              <a:lnSpc>
                <a:spcPct val="50000"/>
              </a:lnSpc>
            </a:pPr>
            <a:endParaRPr lang="ru-RU" sz="2400" b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342900" indent="-342900">
              <a:buFont typeface="Wingdings" charset="2"/>
              <a:buChar char="²"/>
            </a:pPr>
            <a:r>
              <a:rPr lang="uk-UA" sz="24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Давайте </a:t>
            </a:r>
            <a:r>
              <a:rPr lang="uk-UA" sz="2400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жить</a:t>
            </a:r>
            <a:r>
              <a:rPr lang="uk-UA" sz="24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 </a:t>
            </a:r>
            <a:r>
              <a:rPr lang="uk-UA" sz="2400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Евангелию</a:t>
            </a:r>
            <a:endParaRPr lang="uk-UA" sz="2400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342900" indent="-342900">
              <a:buFont typeface="Wingdings" charset="2"/>
              <a:buChar char="²"/>
            </a:pPr>
            <a:r>
              <a:rPr lang="uk-UA" sz="24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</a:t>
            </a:r>
            <a:r>
              <a:rPr lang="uk-UA" sz="2400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унываем</a:t>
            </a:r>
            <a:endParaRPr lang="uk-UA" sz="2400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342900" indent="-342900">
              <a:buFont typeface="Wingdings" charset="2"/>
              <a:buChar char="²"/>
            </a:pPr>
            <a:r>
              <a:rPr lang="uk-UA" sz="2400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Смотрим</a:t>
            </a:r>
            <a:r>
              <a:rPr lang="uk-UA" sz="24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</a:t>
            </a:r>
            <a:r>
              <a:rPr lang="uk-UA" sz="2400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невидимое</a:t>
            </a:r>
            <a:r>
              <a:rPr lang="uk-UA" sz="24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2400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глазами</a:t>
            </a:r>
            <a:r>
              <a:rPr lang="uk-UA" sz="24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2400" dirty="0" err="1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веры</a:t>
            </a:r>
            <a:r>
              <a:rPr lang="uk-UA" sz="240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240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435965"/>
            <a:ext cx="860615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24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«Посему мы не унываем; но если внешний наш человек и тлеет, то внутренний со дня на день обновляется.</a:t>
            </a:r>
          </a:p>
          <a:p>
            <a:pPr algn="ctr"/>
            <a:r>
              <a:rPr lang="ru-RU" sz="24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Ибо кратковременное легкое страдание наше </a:t>
            </a:r>
            <a:r>
              <a:rPr lang="ru-RU" sz="24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</a:p>
          <a:p>
            <a:pPr algn="ctr"/>
            <a:r>
              <a:rPr lang="ru-RU" sz="2400" b="1" i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</a:t>
            </a:r>
            <a:r>
              <a:rPr lang="ru-RU" sz="24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производит </a:t>
            </a:r>
            <a:r>
              <a:rPr lang="ru-RU" sz="24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безмерном преизбытке вечную славу,</a:t>
            </a:r>
          </a:p>
          <a:p>
            <a:pPr algn="ctr"/>
            <a:r>
              <a:rPr lang="ru-RU" sz="24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</a:t>
            </a:r>
            <a:r>
              <a:rPr lang="ru-RU" sz="24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когда </a:t>
            </a:r>
            <a:r>
              <a:rPr lang="ru-RU" sz="24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смотрим не на видимое, но на невидимое: </a:t>
            </a:r>
            <a:r>
              <a:rPr lang="ru-RU" sz="24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</a:t>
            </a:r>
          </a:p>
          <a:p>
            <a:pPr algn="ctr"/>
            <a:r>
              <a:rPr lang="ru-RU" sz="2400" b="1" i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</a:t>
            </a:r>
            <a:r>
              <a:rPr lang="ru-RU" sz="24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ибо </a:t>
            </a:r>
            <a:r>
              <a:rPr lang="ru-RU" sz="2400" b="1" i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видимое временно, а невидимое вечно»</a:t>
            </a:r>
            <a:r>
              <a:rPr lang="ru-RU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ru-RU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</a:t>
            </a:r>
            <a:r>
              <a:rPr lang="ru-RU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2Кор.4:16-18)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6"/>
          <p:cNvSpPr txBox="1">
            <a:spLocks/>
          </p:cNvSpPr>
          <p:nvPr/>
        </p:nvSpPr>
        <p:spPr>
          <a:xfrm>
            <a:off x="3707904" y="188640"/>
            <a:ext cx="4937202" cy="596014"/>
          </a:xfrm>
          <a:prstGeom prst="rect">
            <a:avLst/>
          </a:prstGeom>
        </p:spPr>
        <p:txBody>
          <a:bodyPr vert="horz" anchor="b" anchorCtr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Вызов нашему мышлению</a:t>
            </a:r>
            <a:endParaRPr kumimoji="0" lang="ru-RU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5"/>
          <p:cNvSpPr txBox="1">
            <a:spLocks/>
          </p:cNvSpPr>
          <p:nvPr/>
        </p:nvSpPr>
        <p:spPr>
          <a:xfrm>
            <a:off x="539552" y="1789346"/>
            <a:ext cx="8229600" cy="20717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Римлянам 8:28 «любящим Бога, призванным по [Его] изволению, все содействует ко благу».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Пример: царь и верующий слуга, который всегда прославлял Бога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400" b="0" i="0" u="sng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4203085"/>
            <a:ext cx="57864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ru-RU" sz="2800" dirty="0" smtClean="0">
                <a:solidFill>
                  <a:srgbClr val="800000"/>
                </a:solidFill>
              </a:rPr>
              <a:t>Библия побуждает нас, не спешить с выводами. Имейте веру Божию</a:t>
            </a:r>
            <a:r>
              <a:rPr lang="ru-RU" sz="2400" dirty="0" smtClean="0">
                <a:solidFill>
                  <a:srgbClr val="800000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3347864" y="-18256"/>
            <a:ext cx="5616624" cy="1143000"/>
          </a:xfrm>
          <a:prstGeom prst="rect">
            <a:avLst/>
          </a:prstGeom>
        </p:spPr>
        <p:txBody>
          <a:bodyPr vert="horz" anchor="b" anchorCtr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Пример когда Иисус бросил вызов неправильным мнениям </a:t>
            </a:r>
            <a:endParaRPr kumimoji="0" lang="pt-PT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179512" y="1340768"/>
            <a:ext cx="8229600" cy="215967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17. Он же сказал им: о чем это вы, идя, рассуждаете между собою, и отчего вы печальны?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18. Один из них, именем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Клеопа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сказал Ему в ответ: неужели Ты один из пришедших в Иерусалим не знаешь о происшедшем в нем в эти дни?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8272" y="3204435"/>
            <a:ext cx="8602200" cy="29115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19. И сказал им: о чем? Они сказали Ему: что было с Иисусом Назарянином, Который был пророк, сильный в деле и слове пред Богом и всем народом;</a:t>
            </a:r>
          </a:p>
          <a:p>
            <a:pPr marL="1076325" lvl="0" indent="439738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20. как предали Его первосвященники и начальники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наши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для осуждения на смерть и распяли Его.</a:t>
            </a:r>
          </a:p>
          <a:p>
            <a:pPr marL="1076325" lvl="0" indent="441325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21. А мы надеялись было, что Он есть Тот, Который должен избавить Израиля; но со всем тем, уже третий день ныне, как это произошло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.     (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Лук.24:17-21)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Marcador de Posição de Conteúdo 2"/>
          <p:cNvSpPr txBox="1">
            <a:spLocks/>
          </p:cNvSpPr>
          <p:nvPr/>
        </p:nvSpPr>
        <p:spPr>
          <a:xfrm>
            <a:off x="395536" y="1340768"/>
            <a:ext cx="8458367" cy="4072825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Два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ученика, которые шли в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Еммаус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были очень разочарованы.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Иисус присоединился к ним, и начал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задавать им вопросы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Когда у людей есть какие-то заблуждения, в которые они верят, хорошо начинать с вопроса.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нужно начинать с того, что они не правильно верят. Пусть они сначала скажут.</a:t>
            </a:r>
          </a:p>
          <a:p>
            <a:pPr marL="1154113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Позвольте им высказать свои мысли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1154113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 некоторых людей,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заблуждени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скрыты глубоко в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2400" b="0" i="0" u="sng" strike="noStrike" kern="1200" cap="none" spc="0" normalizeH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811213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solidFill>
                  <a:srgbClr val="254061"/>
                </a:solidFill>
              </a:rPr>
              <a:t>    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сердце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1154113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Они их и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 высказывают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1154113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они думают о них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Это не правильно, но они так 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мыслят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5406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3347864" y="-18256"/>
            <a:ext cx="5616624" cy="1143000"/>
          </a:xfrm>
          <a:prstGeom prst="rect">
            <a:avLst/>
          </a:prstGeom>
        </p:spPr>
        <p:txBody>
          <a:bodyPr vert="horz" anchor="b" anchorCtr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Пример когда Иисус бросил вызов неправильным мнениям </a:t>
            </a:r>
            <a:endParaRPr kumimoji="0" lang="pt-PT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323528" y="1567622"/>
            <a:ext cx="8640960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21 стих открывает нам их неправильное 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понимание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ru-RU" sz="32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«А мы надеялись было»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73391"/>
            <a:ext cx="1183401" cy="118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475656" y="2924944"/>
            <a:ext cx="7290048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800000"/>
                </a:solidFill>
              </a:rPr>
              <a:t>И Иисус преподал хороший библейский урок. И позже, когда Иисус преломлял хлеб, они вдруг поняли что это Иисус. Но он ушел и позже в стихе 31 </a:t>
            </a:r>
            <a:r>
              <a:rPr lang="ru-RU" sz="2400" b="1" i="1" dirty="0" smtClean="0">
                <a:solidFill>
                  <a:srgbClr val="800000"/>
                </a:solidFill>
              </a:rPr>
              <a:t>«И они сказали друг другу: не горело ли в нас сердце наше, когда Он говорил нам на дороге и когда изъяснял нам Писание?».</a:t>
            </a:r>
            <a:endParaRPr lang="ru-RU" sz="2400" b="1" i="1" u="sng" dirty="0" smtClean="0">
              <a:solidFill>
                <a:srgbClr val="800000"/>
              </a:solidFill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uk-UA" sz="2400" dirty="0" smtClean="0">
                <a:solidFill>
                  <a:srgbClr val="800000"/>
                </a:solidFill>
              </a:rPr>
              <a:t>                                                                      Лк</a:t>
            </a:r>
            <a:r>
              <a:rPr lang="en-US" sz="2400" dirty="0" smtClean="0">
                <a:solidFill>
                  <a:srgbClr val="800000"/>
                </a:solidFill>
              </a:rPr>
              <a:t> 24:32</a:t>
            </a:r>
            <a:r>
              <a:rPr lang="uk-UA" sz="2400" dirty="0" smtClean="0">
                <a:solidFill>
                  <a:srgbClr val="800000"/>
                </a:solidFill>
              </a:rPr>
              <a:t>-35 </a:t>
            </a:r>
            <a:r>
              <a:rPr lang="en-US" sz="2400" dirty="0" smtClean="0">
                <a:solidFill>
                  <a:srgbClr val="800000"/>
                </a:solidFill>
              </a:rPr>
              <a:t> </a:t>
            </a:r>
            <a:endParaRPr lang="en-US" sz="24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2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3635896" y="269776"/>
            <a:ext cx="5040560" cy="1143000"/>
          </a:xfrm>
          <a:prstGeom prst="rect">
            <a:avLst/>
          </a:prstGeom>
        </p:spPr>
        <p:txBody>
          <a:bodyPr vert="horz" anchor="b" anchorCtr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Каким образом эти люди перешли от печали к радости?</a:t>
            </a:r>
            <a:endParaRPr kumimoji="0" lang="pt-PT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Marcador de Posição de Conteúdo 2"/>
          <p:cNvSpPr txBox="1">
            <a:spLocks/>
          </p:cNvSpPr>
          <p:nvPr/>
        </p:nvSpPr>
        <p:spPr>
          <a:xfrm>
            <a:off x="323528" y="1521264"/>
            <a:ext cx="8640960" cy="457203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Во – первых, их неправильное </a:t>
            </a:r>
            <a:r>
              <a:rPr kumimoji="0" lang="ru-RU" sz="26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понимание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надо было </a:t>
            </a:r>
            <a:r>
              <a:rPr kumimoji="0" lang="ru-RU" sz="26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поставить под сомнение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Мысли невидимые, но они очень влияют на нас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Они шли и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были печальны, но затем все изменилось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Они были полны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радости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Что для этого нужно было? 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6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Нужно было поменять их мышление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У них не появилась машина. Их не повысили по работе. Никаких материальных изменений у них не было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Они увидели правду.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Иисус сказал </a:t>
            </a: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«и </a:t>
            </a: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познаете</a:t>
            </a: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lang="ru-RU" sz="2600" b="1" i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6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 </a:t>
            </a: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истину, и истина сделает вас свободными».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Большинство из негативных мыслей – это ложь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Они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приходят от сатаны. 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Иисус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является истиной и жизнью. 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600" b="1" i="1" u="sng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2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179512" y="1165784"/>
            <a:ext cx="8496944" cy="51435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«Служение исцеления» </a:t>
            </a:r>
            <a:r>
              <a:rPr kumimoji="0" lang="ru-RU" sz="250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стр.488</a:t>
            </a:r>
            <a:r>
              <a:rPr kumimoji="0" lang="ru-RU" sz="25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5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«Присутствие Отца окружало Христа. И с ним не могло случиться ничего, что допускала безграничная любовь, ради благословения этого мира. В этом был Его источник утешения, в этом и наш источник утешения. Кто исполнен духом Христовым, тот пребывает во Христе. Все происходящее с таким человеком, исходит от Спасителя, Который окружает его Своим </a:t>
            </a:r>
            <a:r>
              <a:rPr kumimoji="0" lang="ru-RU" sz="25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присутствием</a:t>
            </a:r>
            <a:r>
              <a:rPr kumimoji="0" lang="ru-RU" sz="25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Ничто не может коснуться его, кроме </a:t>
            </a:r>
            <a:r>
              <a:rPr kumimoji="0" lang="ru-RU" sz="25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того </a:t>
            </a:r>
            <a:r>
              <a:rPr kumimoji="0" lang="ru-RU" sz="25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позволит Господь. Все наши </a:t>
            </a:r>
            <a:r>
              <a:rPr kumimoji="0" lang="ru-RU" sz="25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страдания </a:t>
            </a:r>
            <a:r>
              <a:rPr kumimoji="0" lang="ru-RU" sz="25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скорби, все наши искушения и </a:t>
            </a:r>
            <a:r>
              <a:rPr kumimoji="0" lang="ru-RU" sz="25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испытания</a:t>
            </a:r>
            <a:r>
              <a:rPr kumimoji="0" lang="ru-RU" sz="25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печали и горе, гонения и лишения – все содействует нашему благу. Все наши жизненные переживания -  сотрудники Божьи, посредством </a:t>
            </a:r>
            <a:r>
              <a:rPr kumimoji="0" lang="ru-RU" sz="25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которых </a:t>
            </a:r>
            <a:r>
              <a:rPr kumimoji="0" lang="ru-RU" sz="250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мы получаем блага».</a:t>
            </a:r>
            <a:endParaRPr kumimoji="0" lang="pt-PT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3669526" y="260648"/>
            <a:ext cx="4862914" cy="525146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История одной женщины</a:t>
            </a:r>
            <a:endParaRPr kumimoji="0" lang="pt-PT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4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Marcador de Posição de Conteúdo 2"/>
          <p:cNvSpPr txBox="1">
            <a:spLocks/>
          </p:cNvSpPr>
          <p:nvPr/>
        </p:nvSpPr>
        <p:spPr>
          <a:xfrm>
            <a:off x="323528" y="1285860"/>
            <a:ext cx="8548982" cy="150019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ru-RU" sz="2400" b="1" i="1" u="none" strike="noStrike" kern="1200" normalizeH="0" baseline="0" noProof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«Господи, ты освободил меня из этой темницы, у меня было столько проблем с непрощением и обидой. </a:t>
            </a:r>
            <a:r>
              <a:rPr kumimoji="0" lang="ru-RU" sz="2400" b="1" i="1" u="none" strike="noStrike" kern="1200" normalizeH="0" baseline="0" noProof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                Дай </a:t>
            </a:r>
            <a:r>
              <a:rPr kumimoji="0" lang="ru-RU" sz="2400" b="1" i="1" u="none" strike="noStrike" kern="1200" normalizeH="0" baseline="0" noProof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мне </a:t>
            </a:r>
            <a:r>
              <a:rPr kumimoji="0" lang="ru-RU" sz="2400" b="1" i="1" u="none" strike="noStrike" kern="1200" normalizeH="0" baseline="0" noProof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свободу</a:t>
            </a:r>
            <a:r>
              <a:rPr kumimoji="0" lang="ru-RU" sz="2400" b="1" i="1" u="none" strike="noStrike" kern="1200" normalizeH="0" noProof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1" i="1" u="none" strike="noStrike" kern="1200" normalizeH="0" baseline="0" noProof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сейчас. </a:t>
            </a:r>
            <a:r>
              <a:rPr kumimoji="0" lang="ru-RU" sz="2400" b="1" i="1" u="none" strike="noStrike" kern="1200" normalizeH="0" baseline="0" noProof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Спаси меня, потому что я погибаю».</a:t>
            </a:r>
            <a:r>
              <a:rPr kumimoji="0" lang="ru-RU" sz="2400" b="1" i="0" u="none" strike="noStrike" kern="1200" normalizeH="0" baseline="0" noProof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1" i="0" u="none" strike="noStrike" kern="1200" normalizeH="0" baseline="0" noProof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 И </a:t>
            </a:r>
            <a:r>
              <a:rPr kumimoji="0" lang="ru-RU" sz="2400" b="1" i="0" u="none" strike="noStrike" kern="1200" normalizeH="0" baseline="0" noProof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Бог дал ей силу. </a:t>
            </a:r>
            <a:endParaRPr kumimoji="0" lang="pt-PT" sz="2400" b="1" i="0" u="none" strike="noStrike" kern="1200" normalizeH="0" baseline="0" noProof="0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Marcador de Posição de Conteúdo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0"/>
          <a:stretch/>
        </p:blipFill>
        <p:spPr>
          <a:xfrm>
            <a:off x="6826578" y="3861048"/>
            <a:ext cx="1993893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224136" y="2708920"/>
            <a:ext cx="53640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Она вернулась к этим сестрам и сказала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</a:rPr>
              <a:t>«Я отдала свою жизнь Богу. Бог окружил меня своим присутствием. Если он допустил это, я не понимаю, но все содействует ко благу. Нам сказано, что мы должны все принимать. Давайте склонимся вместе, и будем просить утешения, и также будем благодарить Бога». 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ítulo 1"/>
          <p:cNvSpPr txBox="1">
            <a:spLocks/>
          </p:cNvSpPr>
          <p:nvPr/>
        </p:nvSpPr>
        <p:spPr>
          <a:xfrm>
            <a:off x="3779912" y="260648"/>
            <a:ext cx="4790336" cy="59599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История одной </a:t>
            </a:r>
            <a:r>
              <a:rPr lang="ru-RU" sz="3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женщины</a:t>
            </a:r>
            <a:endParaRPr kumimoji="0" lang="pt-PT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3707904" y="260648"/>
            <a:ext cx="4968552" cy="936104"/>
          </a:xfrm>
          <a:prstGeom prst="rect">
            <a:avLst/>
          </a:prstGeom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Возможные Духовные </a:t>
            </a:r>
            <a:endParaRPr kumimoji="0" lang="ru-RU" sz="3200" b="1" i="0" u="none" strike="noStrike" kern="1200" normalizeH="0" baseline="0" noProof="0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причины </a:t>
            </a: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депрессии</a:t>
            </a:r>
            <a:endParaRPr kumimoji="0" lang="pt-PT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ítulo 3"/>
          <p:cNvSpPr txBox="1">
            <a:spLocks/>
          </p:cNvSpPr>
          <p:nvPr/>
        </p:nvSpPr>
        <p:spPr>
          <a:xfrm>
            <a:off x="1187624" y="1772816"/>
            <a:ext cx="7216190" cy="37939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"Горе, печаль, огорчение, сильное волнение, беспокойство, недовольство, чувство вины, недоверие, угрызение совести – это, как правило, ослабляет жизненные силы и приводит к болезни и смерти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.» (СИ 241,1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kumimoji="0" lang="pt-PT" sz="28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CaixaDeTexto 6"/>
          <p:cNvSpPr txBox="1"/>
          <p:nvPr/>
        </p:nvSpPr>
        <p:spPr>
          <a:xfrm>
            <a:off x="467544" y="1020176"/>
            <a:ext cx="8352928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были созданы любящими существами, которые достойны любви.</a:t>
            </a:r>
            <a:endParaRPr lang="ru-RU" sz="3200" b="1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20888"/>
            <a:ext cx="4852084" cy="3407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Imagem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20688"/>
            <a:ext cx="3638746" cy="5021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aixaDeTexto 6"/>
          <p:cNvSpPr txBox="1"/>
          <p:nvPr/>
        </p:nvSpPr>
        <p:spPr>
          <a:xfrm>
            <a:off x="539552" y="1772816"/>
            <a:ext cx="40324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были </a:t>
            </a:r>
            <a:r>
              <a:rPr lang="ru-RU" sz="2800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созданы чтобы любить </a:t>
            </a:r>
            <a:r>
              <a:rPr lang="ru-RU" sz="2800" b="1" i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быть </a:t>
            </a:r>
            <a:r>
              <a:rPr lang="ru-RU" sz="2800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любимыми , </a:t>
            </a:r>
            <a:r>
              <a:rPr lang="ru-RU" sz="2800" b="1" i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понимать и быть </a:t>
            </a:r>
            <a:r>
              <a:rPr lang="ru-RU" sz="2800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понятыми.</a:t>
            </a:r>
            <a:endParaRPr lang="ru-RU" sz="2800" b="1" i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хотим </a:t>
            </a:r>
            <a:r>
              <a:rPr lang="ru-RU" sz="2800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понимания.</a:t>
            </a:r>
            <a:endParaRPr lang="ru-RU" sz="2800" b="1" i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800" b="1" i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pt-PT" sz="32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1600" y="1196752"/>
            <a:ext cx="4320480" cy="4832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В Библии очень ясно видно связь между грехом, чувством вины и депрессией. </a:t>
            </a:r>
          </a:p>
          <a:p>
            <a:pPr algn="ctr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Пс.30:10 </a:t>
            </a:r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«Помилуй меня, Господи, ибо тесно мне; иссохло от горести око мое, душа моя и утроба моя».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«Изнемогла от грехов сила моя, и кости мои иссохли»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268760"/>
            <a:ext cx="3274864" cy="3965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99592" y="1124744"/>
            <a:ext cx="43924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254061"/>
                </a:solidFill>
              </a:rPr>
              <a:t> Когда я молчал, обветшали кости мои от вседневного стенания моего,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254061"/>
                </a:solidFill>
              </a:rPr>
              <a:t>ибо день и ночь тяготела надо мною рука Твоя; свежесть моя исчезла, как в летнюю засуху.</a:t>
            </a:r>
          </a:p>
          <a:p>
            <a:pPr algn="ctr">
              <a:buFont typeface="Wingdings" pitchFamily="2" charset="2"/>
              <a:buChar char="§"/>
            </a:pPr>
            <a:r>
              <a:rPr lang="ru-RU" sz="2400" i="1" dirty="0" smtClean="0">
                <a:solidFill>
                  <a:srgbClr val="254061"/>
                </a:solidFill>
              </a:rPr>
              <a:t> Но я открыл Тебе грех мой и не скрыл беззакония моего; я сказал: "исповедаю Господу преступления мои", и Ты снял </a:t>
            </a:r>
            <a:r>
              <a:rPr lang="ru-RU" sz="2400" i="1" dirty="0" smtClean="0">
                <a:solidFill>
                  <a:srgbClr val="254061"/>
                </a:solidFill>
              </a:rPr>
              <a:t> с </a:t>
            </a:r>
            <a:r>
              <a:rPr lang="ru-RU" sz="2400" i="1" dirty="0" smtClean="0">
                <a:solidFill>
                  <a:srgbClr val="254061"/>
                </a:solidFill>
              </a:rPr>
              <a:t>меня вину греха моего</a:t>
            </a:r>
            <a:r>
              <a:rPr lang="ru-RU" sz="2400" i="1" dirty="0" smtClean="0">
                <a:solidFill>
                  <a:srgbClr val="254061"/>
                </a:solidFill>
              </a:rPr>
              <a:t>.</a:t>
            </a:r>
          </a:p>
          <a:p>
            <a:pPr algn="ctr"/>
            <a:r>
              <a:rPr lang="ru-RU" sz="2400" i="1" dirty="0" smtClean="0">
                <a:solidFill>
                  <a:srgbClr val="254061"/>
                </a:solidFill>
              </a:rPr>
              <a:t>(</a:t>
            </a:r>
            <a:r>
              <a:rPr lang="ru-RU" sz="2400" i="1" dirty="0" smtClean="0">
                <a:solidFill>
                  <a:srgbClr val="254061"/>
                </a:solidFill>
              </a:rPr>
              <a:t>Пс.31:3-5)</a:t>
            </a:r>
            <a:endParaRPr lang="ru-RU" sz="2400" i="1" dirty="0">
              <a:solidFill>
                <a:srgbClr val="254061"/>
              </a:solidFill>
            </a:endParaRPr>
          </a:p>
        </p:txBody>
      </p:sp>
      <p:pic>
        <p:nvPicPr>
          <p:cNvPr id="7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268760"/>
            <a:ext cx="3274864" cy="3965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2492896"/>
            <a:ext cx="3816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Глубокая депрессия, глубокое падение, </a:t>
            </a:r>
            <a:r>
              <a:rPr lang="ru-RU" sz="32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из</a:t>
            </a:r>
            <a:r>
              <a:rPr lang="ru-RU" sz="32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-за греха</a:t>
            </a:r>
            <a:r>
              <a:rPr lang="ru-RU" sz="32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32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CaixaDeTexto 6"/>
          <p:cNvSpPr txBox="1"/>
          <p:nvPr/>
        </p:nvSpPr>
        <p:spPr>
          <a:xfrm>
            <a:off x="2987824" y="228088"/>
            <a:ext cx="6336704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200" b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Каковы корни? </a:t>
            </a:r>
            <a:endParaRPr lang="ru-RU" sz="3200" b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80000"/>
              </a:lnSpc>
            </a:pPr>
            <a:r>
              <a:rPr lang="ru-RU" sz="32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Каковы </a:t>
            </a:r>
            <a:r>
              <a:rPr lang="ru-RU" sz="3200" b="1" dirty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духовные причины?</a:t>
            </a:r>
            <a:endParaRPr lang="pt-PT" sz="3200" b="1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6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44824"/>
            <a:ext cx="4137134" cy="3102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Изображение 2" descr="222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4747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3635896" y="284280"/>
            <a:ext cx="4898504" cy="552432"/>
          </a:xfrm>
          <a:prstGeom prst="rect">
            <a:avLst/>
          </a:prstGeom>
        </p:spPr>
        <p:txBody>
          <a:bodyPr vert="horz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Группы причин депрессии</a:t>
            </a:r>
            <a:endParaRPr kumimoji="0" lang="pt-PT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Marcador de Posição de Conteúd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9823528"/>
              </p:ext>
            </p:extLst>
          </p:nvPr>
        </p:nvGraphicFramePr>
        <p:xfrm>
          <a:off x="611560" y="1406263"/>
          <a:ext cx="8064896" cy="26708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48351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Физическое состояние</a:t>
                      </a:r>
                      <a:endParaRPr lang="pt-PT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Эмоциональная</a:t>
                      </a:r>
                      <a:r>
                        <a:rPr lang="pt-PT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/ </a:t>
                      </a:r>
                      <a:r>
                        <a:rPr lang="ru-RU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психическая</a:t>
                      </a:r>
                      <a:endParaRPr lang="pt-PT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Социальная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Духовные проблемы</a:t>
                      </a:r>
                      <a:endParaRPr lang="pt-PT" dirty="0"/>
                    </a:p>
                  </a:txBody>
                  <a:tcPr marL="9525" marR="9525" marT="9525" marB="0" anchor="ctr"/>
                </a:tc>
              </a:tr>
              <a:tr h="55447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Зависимость </a:t>
                      </a:r>
                      <a:endParaRPr lang="pt-P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Низкая самооценка</a:t>
                      </a:r>
                      <a:endParaRPr lang="pt-P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Чрезмерный стресс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Грех </a:t>
                      </a:r>
                      <a:endParaRPr lang="pt-P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5447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Бедность в еде</a:t>
                      </a:r>
                      <a:endParaRPr lang="pt-P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Чувство отвержения</a:t>
                      </a:r>
                      <a:endParaRPr lang="pt-P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Печаль, потеря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близких</a:t>
                      </a:r>
                      <a:endParaRPr lang="pt-PT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Чувство вины</a:t>
                      </a:r>
                      <a:endParaRPr lang="pt-P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72115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Недостаток сна</a:t>
                      </a:r>
                      <a:endParaRPr lang="pt-P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Отсутствие цели (непонимание смысла)</a:t>
                      </a:r>
                      <a:endParaRPr lang="pt-P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Проблемы семьи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Оккультизм</a:t>
                      </a:r>
                      <a:endParaRPr lang="pt-P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547664" y="4357694"/>
            <a:ext cx="7056784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научные данные можно подтвердить Библией. </a:t>
            </a:r>
            <a:endParaRPr lang="ru-RU" sz="2400" b="1" dirty="0" smtClean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 </a:t>
            </a:r>
            <a:r>
              <a:rPr lang="ru-RU" sz="2400" b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каждом случае есть помощь </a:t>
            </a:r>
            <a:r>
              <a:rPr lang="ru-RU" sz="24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доступная </a:t>
            </a:r>
            <a:endParaRPr lang="ru-RU" sz="2400" b="1" dirty="0" smtClean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 </a:t>
            </a:r>
            <a:r>
              <a:rPr lang="ru-RU" sz="2400" b="1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Бога в </a:t>
            </a:r>
            <a:r>
              <a:rPr lang="ru-RU" sz="24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Слове</a:t>
            </a:r>
            <a:endParaRPr lang="ru-RU" sz="2400" b="1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355976" y="332656"/>
            <a:ext cx="3638778" cy="59432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Физическая сфера</a:t>
            </a:r>
            <a:endParaRPr kumimoji="0" lang="pt-PT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ângulo 6"/>
          <p:cNvSpPr/>
          <p:nvPr/>
        </p:nvSpPr>
        <p:spPr>
          <a:xfrm>
            <a:off x="179512" y="1484784"/>
            <a:ext cx="61926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Зависимость, питание, сон</a:t>
            </a:r>
            <a:r>
              <a:rPr lang="ru-RU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 algn="ctr"/>
            <a:r>
              <a:rPr lang="ru-RU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«Я не могу!» </a:t>
            </a:r>
            <a:endParaRPr lang="ru-RU" sz="24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Иисус </a:t>
            </a:r>
            <a:r>
              <a:rPr lang="ru-RU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говорил в </a:t>
            </a:r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Ин.15:5 </a:t>
            </a:r>
            <a:endParaRPr lang="ru-RU" sz="2400" b="1" i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2400" b="1" i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 ничего не можете делать без меня».</a:t>
            </a:r>
            <a:r>
              <a:rPr lang="ru-RU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Привычки можно изменить! </a:t>
            </a:r>
            <a:endParaRPr lang="ru-RU" sz="2400" b="1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Библейское </a:t>
            </a:r>
            <a:r>
              <a:rPr lang="ru-RU" sz="2400" b="1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обетование</a:t>
            </a:r>
          </a:p>
          <a:p>
            <a:pPr algn="ctr"/>
            <a:r>
              <a:rPr lang="ru-RU" sz="2400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2400" b="1" i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могу в укрепляющим Иисусе </a:t>
            </a:r>
            <a:r>
              <a:rPr lang="ru-RU" sz="2400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Христе»</a:t>
            </a:r>
            <a:r>
              <a:rPr lang="ru-RU" sz="2400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 algn="ctr"/>
            <a:r>
              <a:rPr lang="ru-RU" sz="2400" b="1" i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Флп.4:13  </a:t>
            </a:r>
            <a:endParaRPr lang="ru-RU" sz="2400" b="1" i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4532928"/>
            <a:ext cx="6912768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 smtClean="0">
                <a:solidFill>
                  <a:srgbClr val="800000"/>
                </a:solidFill>
              </a:rPr>
              <a:t>Это сильное выражение. </a:t>
            </a:r>
          </a:p>
          <a:p>
            <a:pPr algn="ctr">
              <a:defRPr/>
            </a:pPr>
            <a:r>
              <a:rPr lang="ru-RU" sz="2400" dirty="0" smtClean="0">
                <a:solidFill>
                  <a:srgbClr val="800000"/>
                </a:solidFill>
              </a:rPr>
              <a:t>Разница все и ничего заключается в следующем. </a:t>
            </a:r>
            <a:r>
              <a:rPr lang="ru-RU" sz="2400" u="sng" dirty="0" smtClean="0">
                <a:solidFill>
                  <a:srgbClr val="800000"/>
                </a:solidFill>
              </a:rPr>
              <a:t>Но в укрепляющем меня Иисусе, я все могу</a:t>
            </a:r>
            <a:r>
              <a:rPr lang="ru-RU" sz="2400" dirty="0" smtClean="0">
                <a:solidFill>
                  <a:srgbClr val="800000"/>
                </a:solidFill>
              </a:rPr>
              <a:t>. </a:t>
            </a: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8" name="Marcador de Posição de Conteúdo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844824"/>
            <a:ext cx="2304256" cy="23857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" name="Marcador de Posição de Conteú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7168556"/>
              </p:ext>
            </p:extLst>
          </p:nvPr>
        </p:nvGraphicFramePr>
        <p:xfrm>
          <a:off x="2483768" y="1443961"/>
          <a:ext cx="6174428" cy="4145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990"/>
                <a:gridCol w="3622295"/>
                <a:gridCol w="2058143"/>
              </a:tblGrid>
              <a:tr h="502061">
                <a:tc>
                  <a:txBody>
                    <a:bodyPr/>
                    <a:lstStyle/>
                    <a:p>
                      <a:r>
                        <a:rPr lang="pt-PT" sz="2800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pt-PT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Питание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Быт</a:t>
                      </a:r>
                      <a:r>
                        <a:rPr lang="pt-PT" dirty="0" smtClean="0"/>
                        <a:t>.</a:t>
                      </a:r>
                      <a:r>
                        <a:rPr lang="pt-PT" baseline="0" dirty="0" smtClean="0"/>
                        <a:t> 1:29</a:t>
                      </a:r>
                      <a:endParaRPr lang="pt-PT" dirty="0"/>
                    </a:p>
                  </a:txBody>
                  <a:tcPr/>
                </a:tc>
              </a:tr>
              <a:tr h="502061">
                <a:tc>
                  <a:txBody>
                    <a:bodyPr/>
                    <a:lstStyle/>
                    <a:p>
                      <a:r>
                        <a:rPr lang="pt-PT" sz="2800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pt-PT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Физические</a:t>
                      </a:r>
                      <a:r>
                        <a:rPr lang="ru-RU" sz="2400" baseline="0" dirty="0" smtClean="0"/>
                        <a:t> упражнения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Быт</a:t>
                      </a:r>
                      <a:r>
                        <a:rPr lang="pt-PT" dirty="0" smtClean="0"/>
                        <a:t>. 2:15</a:t>
                      </a:r>
                      <a:endParaRPr lang="pt-PT" dirty="0"/>
                    </a:p>
                  </a:txBody>
                  <a:tcPr/>
                </a:tc>
              </a:tr>
              <a:tr h="502061">
                <a:tc>
                  <a:txBody>
                    <a:bodyPr/>
                    <a:lstStyle/>
                    <a:p>
                      <a:r>
                        <a:rPr lang="pt-PT" sz="2800" b="1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endParaRPr lang="pt-PT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Вода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Быт</a:t>
                      </a:r>
                      <a:r>
                        <a:rPr lang="pt-PT" dirty="0" smtClean="0"/>
                        <a:t>. 2:10</a:t>
                      </a:r>
                      <a:endParaRPr lang="pt-PT" dirty="0"/>
                    </a:p>
                  </a:txBody>
                  <a:tcPr/>
                </a:tc>
              </a:tr>
              <a:tr h="502061">
                <a:tc>
                  <a:txBody>
                    <a:bodyPr/>
                    <a:lstStyle/>
                    <a:p>
                      <a:r>
                        <a:rPr lang="pt-PT" sz="2800" b="1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pt-PT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Солнечный</a:t>
                      </a:r>
                      <a:r>
                        <a:rPr lang="ru-RU" sz="2400" baseline="0" dirty="0" smtClean="0"/>
                        <a:t> свет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Быт</a:t>
                      </a:r>
                      <a:r>
                        <a:rPr lang="pt-PT" dirty="0" smtClean="0"/>
                        <a:t>. 1:16</a:t>
                      </a:r>
                      <a:endParaRPr lang="pt-PT" dirty="0"/>
                    </a:p>
                  </a:txBody>
                  <a:tcPr/>
                </a:tc>
              </a:tr>
              <a:tr h="502061">
                <a:tc>
                  <a:txBody>
                    <a:bodyPr/>
                    <a:lstStyle/>
                    <a:p>
                      <a:r>
                        <a:rPr lang="pt-PT" sz="2800" b="1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endParaRPr lang="pt-PT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Воздержание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Быт</a:t>
                      </a:r>
                      <a:r>
                        <a:rPr lang="pt-PT" dirty="0" smtClean="0"/>
                        <a:t>. 2:16,17</a:t>
                      </a:r>
                      <a:endParaRPr lang="pt-PT" dirty="0"/>
                    </a:p>
                  </a:txBody>
                  <a:tcPr/>
                </a:tc>
              </a:tr>
              <a:tr h="502061">
                <a:tc>
                  <a:txBody>
                    <a:bodyPr/>
                    <a:lstStyle/>
                    <a:p>
                      <a:r>
                        <a:rPr lang="pt-PT" sz="2800" b="1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pt-PT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Воздух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Быт</a:t>
                      </a:r>
                      <a:r>
                        <a:rPr lang="pt-PT" dirty="0" smtClean="0"/>
                        <a:t>. 2:7</a:t>
                      </a:r>
                      <a:endParaRPr lang="pt-PT" dirty="0"/>
                    </a:p>
                  </a:txBody>
                  <a:tcPr/>
                </a:tc>
              </a:tr>
              <a:tr h="502061">
                <a:tc>
                  <a:txBody>
                    <a:bodyPr/>
                    <a:lstStyle/>
                    <a:p>
                      <a:r>
                        <a:rPr lang="pt-PT" sz="2800" b="1" dirty="0" smtClean="0">
                          <a:solidFill>
                            <a:srgbClr val="FF0000"/>
                          </a:solidFill>
                        </a:rPr>
                        <a:t>R</a:t>
                      </a:r>
                      <a:endParaRPr lang="pt-PT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Отдых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Быт</a:t>
                      </a:r>
                      <a:r>
                        <a:rPr lang="pt-PT" dirty="0" smtClean="0"/>
                        <a:t>. 1:5;</a:t>
                      </a:r>
                      <a:r>
                        <a:rPr lang="pt-PT" baseline="0" dirty="0" smtClean="0"/>
                        <a:t> 2:2</a:t>
                      </a:r>
                      <a:endParaRPr lang="pt-PT" dirty="0"/>
                    </a:p>
                  </a:txBody>
                  <a:tcPr/>
                </a:tc>
              </a:tr>
              <a:tr h="502061">
                <a:tc>
                  <a:txBody>
                    <a:bodyPr/>
                    <a:lstStyle/>
                    <a:p>
                      <a:r>
                        <a:rPr lang="pt-PT" sz="2800" b="1" dirty="0" smtClean="0">
                          <a:solidFill>
                            <a:srgbClr val="FF0000"/>
                          </a:solidFill>
                        </a:rPr>
                        <a:t>T</a:t>
                      </a:r>
                      <a:endParaRPr lang="pt-PT" sz="2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Доверие</a:t>
                      </a:r>
                      <a:r>
                        <a:rPr lang="ru-RU" sz="2400" baseline="0" dirty="0" smtClean="0"/>
                        <a:t> Богу</a:t>
                      </a:r>
                      <a:r>
                        <a:rPr lang="pt-PT" sz="2400" dirty="0" smtClean="0"/>
                        <a:t> </a:t>
                      </a:r>
                      <a:endParaRPr lang="pt-P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Быт</a:t>
                      </a:r>
                      <a:r>
                        <a:rPr lang="pt-PT" dirty="0" smtClean="0"/>
                        <a:t>. 3:8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46880"/>
            <a:ext cx="1800200" cy="1106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283968" y="250776"/>
            <a:ext cx="3857652" cy="585936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Психическая сфера</a:t>
            </a:r>
            <a:endParaRPr kumimoji="0" lang="pt-PT" sz="32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7"/>
          <p:cNvSpPr txBox="1">
            <a:spLocks/>
          </p:cNvSpPr>
          <p:nvPr/>
        </p:nvSpPr>
        <p:spPr>
          <a:xfrm>
            <a:off x="539552" y="1484784"/>
            <a:ext cx="8229600" cy="2304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6000"/>
              <a:tabLst/>
              <a:defRPr/>
            </a:pPr>
            <a:r>
              <a:rPr kumimoji="0" lang="ru-RU" sz="2400" b="1" i="0" u="none" strike="noStrike" kern="1200" normalizeH="0" baseline="0" noProof="0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1200" normalizeH="0" baseline="0" noProof="0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kumimoji="0" lang="ru-RU" sz="2800" b="1" i="0" u="none" strike="noStrike" kern="1200" normalizeH="0" baseline="0" noProof="0" dirty="0" smtClean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тех людей которые: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6000"/>
              <a:buFont typeface="Wingdings" charset="2"/>
              <a:buChar char="²"/>
              <a:tabLst/>
              <a:defRPr/>
            </a:pPr>
            <a:r>
              <a:rPr kumimoji="0" lang="ru-RU" sz="2400" b="1" i="0" u="none" strike="noStrike" kern="1200" normalizeH="0" baseline="0" noProof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утратили близких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6000"/>
              <a:buFont typeface="Wingdings" charset="2"/>
              <a:buChar char="²"/>
              <a:tabLst/>
              <a:defRPr/>
            </a:pPr>
            <a:r>
              <a:rPr kumimoji="0" lang="ru-RU" sz="2400" b="1" i="0" u="none" strike="noStrike" kern="1200" normalizeH="0" baseline="0" noProof="0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которые чувствуют себя одинокими, отверженными</a:t>
            </a:r>
          </a:p>
          <a:p>
            <a:pPr marR="0" lvl="0" algn="l" defTabSz="914400" rtl="0" eaLnBrk="1" fontAlgn="auto" latinLnBrk="0" hangingPunct="1">
              <a:lnSpc>
                <a:spcPct val="50000"/>
              </a:lnSpc>
              <a:spcBef>
                <a:spcPts val="600"/>
              </a:spcBef>
              <a:spcAft>
                <a:spcPts val="0"/>
              </a:spcAft>
              <a:buSzPct val="76000"/>
              <a:tabLst/>
              <a:defRPr/>
            </a:pPr>
            <a:endParaRPr lang="ru-RU" sz="2400" b="1" dirty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6000"/>
              <a:tabLst/>
              <a:defRPr/>
            </a:pPr>
            <a:r>
              <a:rPr kumimoji="0" lang="ru-RU" sz="2800" b="1" i="0" u="none" strike="noStrike" kern="1200" normalizeH="0" baseline="0" noProof="0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Есть </a:t>
            </a:r>
            <a:r>
              <a:rPr kumimoji="0" lang="ru-RU" sz="2800" b="1" i="0" u="none" strike="noStrike" kern="1200" normalizeH="0" baseline="0" noProof="0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много Библейских текстов, </a:t>
            </a:r>
            <a:endParaRPr kumimoji="0" lang="ru-RU" sz="2800" b="1" i="0" u="none" strike="noStrike" kern="1200" normalizeH="0" baseline="0" noProof="0" dirty="0" smtClean="0">
              <a:ln w="1905"/>
              <a:solidFill>
                <a:srgbClr val="FF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6000"/>
              <a:tabLst/>
              <a:defRPr/>
            </a:pPr>
            <a:r>
              <a:rPr kumimoji="0" lang="ru-RU" sz="2800" b="1" i="0" u="none" strike="noStrike" kern="1200" normalizeH="0" baseline="0" noProof="0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которые </a:t>
            </a:r>
            <a:r>
              <a:rPr kumimoji="0" lang="ru-RU" sz="2800" b="1" i="0" u="none" strike="noStrike" kern="1200" normalizeH="0" baseline="0" noProof="0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заверяют – что мы не одни!. </a:t>
            </a:r>
            <a:endParaRPr kumimoji="0" lang="ru-RU" sz="2800" b="1" i="0" u="none" strike="noStrike" kern="1200" normalizeH="0" baseline="0" noProof="0" dirty="0">
              <a:ln w="1905"/>
              <a:solidFill>
                <a:srgbClr val="FF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4437112"/>
            <a:ext cx="64293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800000"/>
                </a:solidFill>
              </a:rPr>
              <a:t>«Не бойся, ибо Я с тобою; не смущайся, ибо Я Бог твой; Я укреплю тебя, и помогу тебе, и поддержу тебя десницею правды Моей».</a:t>
            </a:r>
          </a:p>
          <a:p>
            <a:pPr algn="ctr"/>
            <a:r>
              <a:rPr lang="ru-RU" sz="2400" b="1" i="1" dirty="0" smtClean="0">
                <a:solidFill>
                  <a:srgbClr val="800000"/>
                </a:solidFill>
              </a:rPr>
              <a:t>(Ис.41:10)</a:t>
            </a:r>
            <a:endParaRPr lang="ru-RU" sz="2400" b="1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Marcador de Posição de Conteúdo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700808"/>
            <a:ext cx="5876564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4139952" y="188640"/>
            <a:ext cx="3857082" cy="657944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Какая самооценка</a:t>
            </a:r>
            <a:r>
              <a:rPr kumimoji="0" lang="pt-PT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pt-PT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Изображение 7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4355976" y="404664"/>
            <a:ext cx="3785074" cy="657944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Какая самооценка</a:t>
            </a:r>
            <a:r>
              <a:rPr kumimoji="0" lang="pt-PT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pt-PT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Marcador de Posição de Conteúdo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0"/>
          <a:stretch/>
        </p:blipFill>
        <p:spPr>
          <a:xfrm>
            <a:off x="1331640" y="1916832"/>
            <a:ext cx="3060740" cy="2427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916832"/>
            <a:ext cx="2722020" cy="2531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979712" y="4797152"/>
            <a:ext cx="59795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800000"/>
                </a:solidFill>
              </a:rPr>
              <a:t>Как мы можем воспринимать себя нормально? </a:t>
            </a:r>
            <a:endParaRPr lang="ru-RU" sz="2800" b="1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Изображение 9" descr="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244482" y="216024"/>
            <a:ext cx="4071934" cy="548680"/>
          </a:xfrm>
          <a:prstGeom prst="rect">
            <a:avLst/>
          </a:prstGeom>
        </p:spPr>
        <p:txBody>
          <a:bodyPr vert="horz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normalizeH="0" baseline="0" noProof="0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Низкая самооценка</a:t>
            </a:r>
            <a:endParaRPr kumimoji="0" lang="ru-RU" sz="3200" b="1" i="0" u="none" strike="noStrike" kern="1200" normalizeH="0" baseline="0" noProof="0" dirty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1268760"/>
            <a:ext cx="8424936" cy="2304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600" b="1" i="1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Как можно избавиться от низкой самооценки?</a:t>
            </a:r>
            <a:r>
              <a:rPr kumimoji="0" lang="ru-RU" sz="2600" b="1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600" b="1" i="1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Как мы можем воспринимать себя нормально?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2600" b="1" i="1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600" b="1" i="0" u="sng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Какова цена человека</a:t>
            </a:r>
            <a:r>
              <a:rPr kumimoji="0" lang="ru-RU" sz="2600" b="1" i="0" u="none" strike="noStrike" kern="1200" normalizeH="0" baseline="0" noProof="0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? </a:t>
            </a:r>
            <a:endParaRPr kumimoji="0" lang="ru-RU" sz="2600" b="1" i="1" u="none" strike="noStrike" kern="1200" normalizeH="0" baseline="0" noProof="0" dirty="0" smtClean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996952"/>
            <a:ext cx="6264696" cy="99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None/>
            </a:pPr>
            <a:r>
              <a:rPr lang="ru-RU" sz="2400" dirty="0" smtClean="0">
                <a:solidFill>
                  <a:srgbClr val="800000"/>
                </a:solidFill>
              </a:rPr>
              <a:t>Хотя многие слышали, что Иисус умер на кресте, но многие не понимают, насколько они ценны для Бога.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4365104"/>
            <a:ext cx="5400600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i="1" dirty="0" smtClean="0"/>
              <a:t>История</a:t>
            </a:r>
            <a:r>
              <a:rPr lang="ru-RU" sz="2000" dirty="0" smtClean="0"/>
              <a:t> о похищенном ребенке</a:t>
            </a:r>
            <a:r>
              <a:rPr lang="ru-RU" sz="2000" i="1" dirty="0" smtClean="0"/>
              <a:t>. </a:t>
            </a:r>
            <a:endParaRPr lang="en-US" sz="2000" i="1" dirty="0" smtClean="0"/>
          </a:p>
          <a:p>
            <a:pPr algn="ctr">
              <a:buNone/>
            </a:pPr>
            <a:r>
              <a:rPr lang="ru-RU" sz="2000" i="1" dirty="0" smtClean="0"/>
              <a:t>В</a:t>
            </a:r>
            <a:r>
              <a:rPr lang="ru-RU" sz="2000" i="1" u="sng" dirty="0" smtClean="0"/>
              <a:t>опрос </a:t>
            </a:r>
            <a:r>
              <a:rPr lang="ru-RU" sz="2000" i="1" u="sng" dirty="0" smtClean="0"/>
              <a:t>– стоил ли ребенок таких денег?</a:t>
            </a:r>
            <a:r>
              <a:rPr lang="ru-RU" sz="2000" dirty="0" smtClean="0"/>
              <a:t> </a:t>
            </a:r>
            <a:endParaRPr lang="en-US" sz="2000" dirty="0" smtClean="0"/>
          </a:p>
          <a:p>
            <a:pPr algn="ctr">
              <a:buNone/>
            </a:pPr>
            <a:r>
              <a:rPr lang="ru-RU" sz="2000" dirty="0" smtClean="0"/>
              <a:t>Если </a:t>
            </a:r>
            <a:r>
              <a:rPr lang="ru-RU" sz="2000" dirty="0" smtClean="0"/>
              <a:t>мы хотим понять свою цену – мы должны взирать на крест.</a:t>
            </a:r>
            <a:endParaRPr lang="ru-RU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280" y="2348880"/>
            <a:ext cx="1632181" cy="1224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Marcador de Posição de Conteúdo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0692" y="4149080"/>
            <a:ext cx="1457772" cy="1444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2062</TotalTime>
  <Words>1692</Words>
  <Application>Microsoft Macintosh PowerPoint</Application>
  <PresentationFormat>Экран (4:3)</PresentationFormat>
  <Paragraphs>160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União Portuguesa dos Adventistas do Sétimo 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Daniel Bastos</dc:creator>
  <cp:lastModifiedBy>Михаил Скрипкарь</cp:lastModifiedBy>
  <cp:revision>113</cp:revision>
  <dcterms:created xsi:type="dcterms:W3CDTF">2014-01-29T17:43:01Z</dcterms:created>
  <dcterms:modified xsi:type="dcterms:W3CDTF">2016-02-14T22:16:34Z</dcterms:modified>
</cp:coreProperties>
</file>