
<file path=[Content_Types].xml><?xml version="1.0" encoding="utf-8"?>
<Types xmlns="http://schemas.openxmlformats.org/package/2006/content-types">
  <Default Extension="xml" ContentType="application/xml"/>
  <Default Extension="wmf" ContentType="image/x-wmf"/>
  <Default Extension="jpg" ContentType="image/jpeg"/>
  <Default Extension="jpeg" ContentType="image/jpeg"/>
  <Default Extension="rels" ContentType="application/vnd.openxmlformats-package.relationships+xml"/>
  <Default Extension="vml" ContentType="application/vnd.openxmlformats-officedocument.vmlDrawing"/>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embeddings/oleObject1.bin" ContentType="application/vnd.openxmlformats-officedocument.oleObject"/>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notesMasterIdLst>
    <p:notesMasterId r:id="rId14"/>
  </p:notesMasterIdLst>
  <p:sldIdLst>
    <p:sldId id="278" r:id="rId2"/>
    <p:sldId id="280" r:id="rId3"/>
    <p:sldId id="267" r:id="rId4"/>
    <p:sldId id="268" r:id="rId5"/>
    <p:sldId id="269" r:id="rId6"/>
    <p:sldId id="270" r:id="rId7"/>
    <p:sldId id="271" r:id="rId8"/>
    <p:sldId id="257" r:id="rId9"/>
    <p:sldId id="258" r:id="rId10"/>
    <p:sldId id="259" r:id="rId11"/>
    <p:sldId id="277" r:id="rId12"/>
    <p:sldId id="281" r:id="rId13"/>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7269" autoAdjust="0"/>
    <p:restoredTop sz="81834" autoAdjust="0"/>
  </p:normalViewPr>
  <p:slideViewPr>
    <p:cSldViewPr>
      <p:cViewPr varScale="1">
        <p:scale>
          <a:sx n="73" d="100"/>
          <a:sy n="73" d="100"/>
        </p:scale>
        <p:origin x="-2440" y="-11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notesMaster" Target="notesMasters/notesMaster1.xml"/><Relationship Id="rId15" Type="http://schemas.openxmlformats.org/officeDocument/2006/relationships/printerSettings" Target="printerSettings/printerSettings1.bin"/><Relationship Id="rId16" Type="http://schemas.openxmlformats.org/officeDocument/2006/relationships/presProps" Target="presProps.xml"/><Relationship Id="rId17" Type="http://schemas.openxmlformats.org/officeDocument/2006/relationships/viewProps" Target="viewProps.xml"/><Relationship Id="rId18" Type="http://schemas.openxmlformats.org/officeDocument/2006/relationships/theme" Target="theme/theme1.xml"/><Relationship Id="rId19"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7.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62A7BC2-2611-4BCE-A76C-F95C5F47C534}" type="datetimeFigureOut">
              <a:rPr lang="ru-RU" smtClean="0"/>
              <a:pPr/>
              <a:t>14.02.16</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F94EC27-C396-45B6-B339-F1F35BA727A7}" type="slidenum">
              <a:rPr lang="ru-RU" smtClean="0"/>
              <a:pPr/>
              <a:t>‹#›</a:t>
            </a:fld>
            <a:endParaRPr lang="ru-RU"/>
          </a:p>
        </p:txBody>
      </p:sp>
    </p:spTree>
    <p:extLst>
      <p:ext uri="{BB962C8B-B14F-4D97-AF65-F5344CB8AC3E}">
        <p14:creationId xmlns:p14="http://schemas.microsoft.com/office/powerpoint/2010/main" val="316657502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ru-RU" dirty="0" smtClean="0"/>
              <a:t>1. Физические нагрузки улучшают настроение</a:t>
            </a:r>
          </a:p>
          <a:p>
            <a:endParaRPr lang="ru-RU" dirty="0" smtClean="0"/>
          </a:p>
          <a:p>
            <a:r>
              <a:rPr lang="ru-RU" dirty="0" smtClean="0"/>
              <a:t>Каждому человеку для поддержания психологического баланса необходима эмоциональная разрядка. Тренировки в тренажерном зале или оживленная 30-минутная прогулка – отличный способ снять напряжение.</a:t>
            </a:r>
          </a:p>
          <a:p>
            <a:endParaRPr lang="ru-RU" dirty="0" smtClean="0"/>
          </a:p>
          <a:p>
            <a:r>
              <a:rPr lang="ru-RU" dirty="0" smtClean="0"/>
              <a:t>Физическая активность стимулирует выработку различных химических веществ головного мозга, которые обеспечивают вам ощущение радости, бодрости и придают сил. При регулярных физических нагрузках Вы также будете выглядеть лучше и чувствовать себя лучше. Физическая активность помогает даже предотвратить </a:t>
            </a:r>
            <a:endParaRPr lang="ru-RU" dirty="0"/>
          </a:p>
        </p:txBody>
      </p:sp>
      <p:sp>
        <p:nvSpPr>
          <p:cNvPr id="4" name="Номер слайда 3"/>
          <p:cNvSpPr>
            <a:spLocks noGrp="1"/>
          </p:cNvSpPr>
          <p:nvPr>
            <p:ph type="sldNum" sz="quarter" idx="10"/>
          </p:nvPr>
        </p:nvSpPr>
        <p:spPr/>
        <p:txBody>
          <a:bodyPr/>
          <a:lstStyle/>
          <a:p>
            <a:fld id="{EF94EC27-C396-45B6-B339-F1F35BA727A7}" type="slidenum">
              <a:rPr lang="ru-RU" smtClean="0"/>
              <a:pPr/>
              <a:t>3</a:t>
            </a:fld>
            <a:endParaRPr lang="ru-RU"/>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ru-RU" dirty="0" smtClean="0"/>
              <a:t>2. Физические нагрузки помогают организму </a:t>
            </a:r>
            <a:r>
              <a:rPr lang="ru-RU" dirty="0" err="1" smtClean="0"/>
              <a:t>боротся</a:t>
            </a:r>
            <a:r>
              <a:rPr lang="ru-RU" dirty="0" smtClean="0"/>
              <a:t> с хроническими заболеваниями</a:t>
            </a:r>
          </a:p>
          <a:p>
            <a:endParaRPr lang="ru-RU" dirty="0" smtClean="0"/>
          </a:p>
          <a:p>
            <a:r>
              <a:rPr lang="ru-RU" dirty="0" smtClean="0"/>
              <a:t>Регулярная физическая активность способствует предотвращению возникновения таких хронических заболеваний, как гипертония, </a:t>
            </a:r>
            <a:r>
              <a:rPr lang="ru-RU" dirty="0" err="1" smtClean="0"/>
              <a:t>остеопороз</a:t>
            </a:r>
            <a:r>
              <a:rPr lang="ru-RU" dirty="0" smtClean="0"/>
              <a:t>, диабет 2 типа, и даже некоторые виды рака. Физические нагрузки повышают выработку липопротеидов высокой плотности, которые снижают уровень холестерина. Физические упражнения также предотвращают образование тромбов в кровеносных сосудах.</a:t>
            </a:r>
          </a:p>
          <a:p>
            <a:endParaRPr lang="ru-RU" dirty="0"/>
          </a:p>
        </p:txBody>
      </p:sp>
      <p:sp>
        <p:nvSpPr>
          <p:cNvPr id="4" name="Номер слайда 3"/>
          <p:cNvSpPr>
            <a:spLocks noGrp="1"/>
          </p:cNvSpPr>
          <p:nvPr>
            <p:ph type="sldNum" sz="quarter" idx="10"/>
          </p:nvPr>
        </p:nvSpPr>
        <p:spPr/>
        <p:txBody>
          <a:bodyPr/>
          <a:lstStyle/>
          <a:p>
            <a:fld id="{EF94EC27-C396-45B6-B339-F1F35BA727A7}" type="slidenum">
              <a:rPr lang="ru-RU" smtClean="0"/>
              <a:pPr/>
              <a:t>4</a:t>
            </a:fld>
            <a:endParaRPr lang="ru-RU"/>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ru-RU" dirty="0" smtClean="0"/>
              <a:t>3. Физические нагрузки повышают ваш энергетический уровень</a:t>
            </a:r>
          </a:p>
          <a:p>
            <a:endParaRPr lang="ru-RU" dirty="0" smtClean="0"/>
          </a:p>
          <a:p>
            <a:r>
              <a:rPr lang="ru-RU" dirty="0" smtClean="0"/>
              <a:t>Физическая активность доставляет кислород и питательные вещества в каждую клеточку вашего тела. Помимо этого, регулярная физическая активность улучшает работу всей </a:t>
            </a:r>
            <a:r>
              <a:rPr lang="ru-RU" dirty="0" err="1" smtClean="0"/>
              <a:t>сердечно-сосудистой</a:t>
            </a:r>
            <a:r>
              <a:rPr lang="ru-RU" dirty="0" smtClean="0"/>
              <a:t> системы — циркуляция крови через сердце и кровеносные сосуды происходит более эффективно. Когда ваше сердце и легкие работают более эффективно, уровень вашей энергии становится значительно выше.</a:t>
            </a:r>
          </a:p>
          <a:p>
            <a:endParaRPr lang="ru-RU" dirty="0"/>
          </a:p>
        </p:txBody>
      </p:sp>
      <p:sp>
        <p:nvSpPr>
          <p:cNvPr id="4" name="Номер слайда 3"/>
          <p:cNvSpPr>
            <a:spLocks noGrp="1"/>
          </p:cNvSpPr>
          <p:nvPr>
            <p:ph type="sldNum" sz="quarter" idx="10"/>
          </p:nvPr>
        </p:nvSpPr>
        <p:spPr/>
        <p:txBody>
          <a:bodyPr/>
          <a:lstStyle/>
          <a:p>
            <a:fld id="{EF94EC27-C396-45B6-B339-F1F35BA727A7}" type="slidenum">
              <a:rPr lang="ru-RU" smtClean="0"/>
              <a:pPr/>
              <a:t>5</a:t>
            </a:fld>
            <a:endParaRPr lang="ru-RU"/>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ru-RU" dirty="0" smtClean="0"/>
              <a:t>5. Физическая активность – это еще и отличный вид активного отдыха!</a:t>
            </a:r>
          </a:p>
          <a:p>
            <a:endParaRPr lang="ru-RU" dirty="0" smtClean="0"/>
          </a:p>
          <a:p>
            <a:r>
              <a:rPr lang="ru-RU" dirty="0" smtClean="0"/>
              <a:t>Здоровый образ жизни сейчас набирает все больше популярности, а с ним растет и многообразие видов активного отдыха. Катание на коньках, лыжах, сноуборде, велосипеде, теннис, футбол, баскетбол, волейбол, скалолазание, парашютный спорт, множество направлений танца – и многое-многое другое – это не только огромная польза для вашего организма, но и веселое времяпровождение.</a:t>
            </a:r>
          </a:p>
          <a:p>
            <a:endParaRPr lang="ru-RU" dirty="0"/>
          </a:p>
        </p:txBody>
      </p:sp>
      <p:sp>
        <p:nvSpPr>
          <p:cNvPr id="4" name="Номер слайда 3"/>
          <p:cNvSpPr>
            <a:spLocks noGrp="1"/>
          </p:cNvSpPr>
          <p:nvPr>
            <p:ph type="sldNum" sz="quarter" idx="10"/>
          </p:nvPr>
        </p:nvSpPr>
        <p:spPr/>
        <p:txBody>
          <a:bodyPr/>
          <a:lstStyle/>
          <a:p>
            <a:fld id="{EF94EC27-C396-45B6-B339-F1F35BA727A7}" type="slidenum">
              <a:rPr lang="ru-RU" smtClean="0"/>
              <a:pPr/>
              <a:t>7</a:t>
            </a:fld>
            <a:endParaRPr lang="ru-RU"/>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ru-RU" dirty="0" smtClean="0"/>
              <a:t>Есть три аспекта действия регулярных физических упражнений. С первым аспектом мы более или менее знакомы. Для нормального существования любой клетки необходимо, чтобы она двигалась. Движение, как мы знаем из законов диалектики, является неотъемлемым свойством любой материи. А без движения материя существовать не может. Даже электрон при вращении вокруг ядра если потеряет скорость, то он исчезнет. </a:t>
            </a:r>
          </a:p>
          <a:p>
            <a:r>
              <a:rPr lang="ru-RU" dirty="0" smtClean="0"/>
              <a:t>Движения необходимы не только человеческому телу, но и каждой его клетке. Ведь даже во сне человек непроизвольно ворочается и двигает глазами. Физиологи считают, что это происходит во время кратковременной фазы сна и двигает ими, чтобы следить за событиями во время сновидений. Нами показано, что во время движения глаз происходит изменение конфигурации </a:t>
            </a:r>
            <a:r>
              <a:rPr lang="ru-RU" dirty="0" err="1" smtClean="0"/>
              <a:t>микрофибрилл</a:t>
            </a:r>
            <a:r>
              <a:rPr lang="ru-RU" dirty="0" smtClean="0"/>
              <a:t> стекловидного тела и что это необходимо для нормальной циркуляции жидкости стекловидного тела.</a:t>
            </a:r>
          </a:p>
          <a:p>
            <a:r>
              <a:rPr lang="ru-RU" dirty="0" smtClean="0"/>
              <a:t>Во время движения кровь приливает к мышцам и органам, которые их окружают. Известно, что кровь циркулирует по сосудам, которые содержат гладкомышечные клетки. И эти клетки не поддаются произвольному сокращению или расслаблению. Они могут только сокращаться только после сокращению окружающей их скелетной мускулатуры. Именно хорошее кровообращение, которое обеспечивает двигательная нагрузка, является залогом здоровья клеток и органов. Кроме того, во время движения клеткам легче сохранять расположение друг относительно друга, то есть сохранять характерную для них фрактальную структуру.</a:t>
            </a:r>
            <a:endParaRPr lang="ru-RU" dirty="0"/>
          </a:p>
        </p:txBody>
      </p:sp>
      <p:sp>
        <p:nvSpPr>
          <p:cNvPr id="4" name="Номер слайда 3"/>
          <p:cNvSpPr>
            <a:spLocks noGrp="1"/>
          </p:cNvSpPr>
          <p:nvPr>
            <p:ph type="sldNum" sz="quarter" idx="10"/>
          </p:nvPr>
        </p:nvSpPr>
        <p:spPr/>
        <p:txBody>
          <a:bodyPr/>
          <a:lstStyle/>
          <a:p>
            <a:fld id="{EF94EC27-C396-45B6-B339-F1F35BA727A7}" type="slidenum">
              <a:rPr lang="ru-RU" smtClean="0"/>
              <a:pPr/>
              <a:t>8</a:t>
            </a:fld>
            <a:endParaRPr lang="ru-RU"/>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ru-RU" dirty="0" err="1" smtClean="0"/>
              <a:t>д</a:t>
            </a:r>
            <a:r>
              <a:rPr lang="ru-RU" dirty="0" smtClean="0"/>
              <a:t> балансом физической активности мы понимаем такой объем физической активности, который на протяжении определенного времени имеет приблизительно одну и ту же величину. Продолжительность жизни людей профессионально занимающихся спортом заметно ниже среднестатистической. Однажды решили собрать олимпийских чемпионов, получивших медали на Олимпийских играх 30 лет назад. Но к изумлению организаторов встречи, лишь немногие спортсмены остались в живых. Часть из них была на инвалидных колясках. А средний возраст этих ветеранов олимпийцев был всего лишь 50-55 лет. Дело в том, что профессиональный спорт требует сверх нагрузок. Организм приспосабливается к такому режиму. Поглощаемая еда превращается в энергию аденозинтрифосфорной кислоты. Аденозинтрифосфорная кислота (АТФ) - это органической соединение, являющееся основным источником энергии в организме. Ее образование сопровождается увеличением разности потенциалов в митохондриях и на мембранах клеток. Организм профессиональных спортсменов привыкает расходовать данную энергию в виде физической активности. Последующее уменьшение физической активности в свою очередь приводит к тому, что частично излишек энергии расходуется на повышение массы тела за счет активного функционирования тучных клеток. Другая часть излишка энергии начинает повреждать клетки самого организма. В целом протекает этот негативный процесс за счет того, что излишки энергии изменяют конфигурацию </a:t>
            </a:r>
            <a:r>
              <a:rPr lang="ru-RU" dirty="0" err="1" smtClean="0"/>
              <a:t>микроаттракторов</a:t>
            </a:r>
            <a:r>
              <a:rPr lang="ru-RU" dirty="0" smtClean="0"/>
              <a:t> человека.</a:t>
            </a:r>
            <a:endParaRPr lang="ru-RU" dirty="0"/>
          </a:p>
        </p:txBody>
      </p:sp>
      <p:sp>
        <p:nvSpPr>
          <p:cNvPr id="4" name="Номер слайда 3"/>
          <p:cNvSpPr>
            <a:spLocks noGrp="1"/>
          </p:cNvSpPr>
          <p:nvPr>
            <p:ph type="sldNum" sz="quarter" idx="10"/>
          </p:nvPr>
        </p:nvSpPr>
        <p:spPr/>
        <p:txBody>
          <a:bodyPr/>
          <a:lstStyle/>
          <a:p>
            <a:fld id="{EF94EC27-C396-45B6-B339-F1F35BA727A7}" type="slidenum">
              <a:rPr lang="ru-RU" smtClean="0"/>
              <a:pPr/>
              <a:t>9</a:t>
            </a:fld>
            <a:endParaRPr lang="ru-RU"/>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dirty="0" smtClean="0"/>
              <a:t>Наиболее оптимальным видом физической активности может служить активный отдых. Под активным отдыхом подразумевается способ проведения свободного времени, в процессе которого, отдыхающий занимается активными видами деятельности, требующими активной физической работы организма, работы мышц и всего тела. И активный отдых часто предполагает занятие тем или иным видом спорта на любительском уровне, будь то бег трусцой, теннис, лыжи, велосипедные или конные прогулки. Одним из наиболее оптимальных видов активного отдыха считаются пешие походы на природу.</a:t>
            </a:r>
          </a:p>
          <a:p>
            <a:endParaRPr lang="ru-RU" dirty="0"/>
          </a:p>
        </p:txBody>
      </p:sp>
      <p:sp>
        <p:nvSpPr>
          <p:cNvPr id="4" name="Номер слайда 3"/>
          <p:cNvSpPr>
            <a:spLocks noGrp="1"/>
          </p:cNvSpPr>
          <p:nvPr>
            <p:ph type="sldNum" sz="quarter" idx="10"/>
          </p:nvPr>
        </p:nvSpPr>
        <p:spPr/>
        <p:txBody>
          <a:bodyPr/>
          <a:lstStyle/>
          <a:p>
            <a:fld id="{EF94EC27-C396-45B6-B339-F1F35BA727A7}" type="slidenum">
              <a:rPr lang="ru-RU" smtClean="0"/>
              <a:pPr/>
              <a:t>10</a:t>
            </a:fld>
            <a:endParaRPr lang="ru-RU"/>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dirty="0" smtClean="0"/>
              <a:t>Наиболее оптимальным видом физической активности может служить активный отдых. Под активным отдыхом подразумевается способ проведения свободного времени, в процессе которого, отдыхающий занимается активными видами деятельности, требующими активной физической работы организма, работы мышц и всего тела. И активный отдых часто предполагает занятие тем или иным видом спорта на любительском уровне, будь то бег трусцой, теннис, лыжи, велосипедные или конные прогулки. Одним из наиболее оптимальных видов активного отдыха считаются пешие походы на природу.</a:t>
            </a:r>
          </a:p>
          <a:p>
            <a:endParaRPr lang="ru-RU" dirty="0"/>
          </a:p>
        </p:txBody>
      </p:sp>
      <p:sp>
        <p:nvSpPr>
          <p:cNvPr id="4" name="Номер слайда 3"/>
          <p:cNvSpPr>
            <a:spLocks noGrp="1"/>
          </p:cNvSpPr>
          <p:nvPr>
            <p:ph type="sldNum" sz="quarter" idx="10"/>
          </p:nvPr>
        </p:nvSpPr>
        <p:spPr/>
        <p:txBody>
          <a:bodyPr/>
          <a:lstStyle/>
          <a:p>
            <a:fld id="{EF94EC27-C396-45B6-B339-F1F35BA727A7}" type="slidenum">
              <a:rPr lang="ru-RU" smtClean="0"/>
              <a:pPr/>
              <a:t>11</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Название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lvl1pPr>
              <a:defRPr/>
            </a:lvl1pPr>
          </a:lstStyle>
          <a:p>
            <a:fld id="{5B106E36-FD25-4E2D-B0AA-010F637433A0}" type="datetimeFigureOut">
              <a:rPr lang="ru-RU" smtClean="0"/>
              <a:pPr/>
              <a:t>14.02.16</a:t>
            </a:fld>
            <a:endParaRPr lang="ru-RU"/>
          </a:p>
        </p:txBody>
      </p:sp>
      <p:sp>
        <p:nvSpPr>
          <p:cNvPr id="5" name="Нижний колонтитул 4"/>
          <p:cNvSpPr>
            <a:spLocks noGrp="1"/>
          </p:cNvSpPr>
          <p:nvPr>
            <p:ph type="ftr" sz="quarter" idx="11"/>
          </p:nvPr>
        </p:nvSpPr>
        <p:spPr/>
        <p:txBody>
          <a:bodyPr/>
          <a:lstStyle>
            <a:lvl1pPr>
              <a:defRPr/>
            </a:lvl1pPr>
          </a:lstStyle>
          <a:p>
            <a:endParaRPr lang="ru-RU"/>
          </a:p>
        </p:txBody>
      </p:sp>
      <p:sp>
        <p:nvSpPr>
          <p:cNvPr id="6" name="Номер слайда 5"/>
          <p:cNvSpPr>
            <a:spLocks noGrp="1"/>
          </p:cNvSpPr>
          <p:nvPr>
            <p:ph type="sldNum" sz="quarter" idx="12"/>
          </p:nvPr>
        </p:nvSpPr>
        <p:spPr/>
        <p:txBody>
          <a:bodyPr/>
          <a:lstStyle>
            <a:lvl1pPr>
              <a:defRPr/>
            </a:lvl1pPr>
          </a:lstStyle>
          <a:p>
            <a:fld id="{725C68B6-61C2-468F-89AB-4B9F7531AA68}" type="slidenum">
              <a:rPr lang="ru-RU" smtClean="0"/>
              <a:pPr/>
              <a:t>‹#›</a:t>
            </a:fld>
            <a:endParaRPr lang="ru-RU"/>
          </a:p>
        </p:txBody>
      </p:sp>
    </p:spTree>
    <p:extLst>
      <p:ext uri="{BB962C8B-B14F-4D97-AF65-F5344CB8AC3E}">
        <p14:creationId xmlns:p14="http://schemas.microsoft.com/office/powerpoint/2010/main" val="19454078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 текст">
    <p:spTree>
      <p:nvGrpSpPr>
        <p:cNvPr id="1" name=""/>
        <p:cNvGrpSpPr/>
        <p:nvPr/>
      </p:nvGrpSpPr>
      <p:grpSpPr>
        <a:xfrm>
          <a:off x="0" y="0"/>
          <a:ext cx="0" cy="0"/>
          <a:chOff x="0" y="0"/>
          <a:chExt cx="0" cy="0"/>
        </a:xfrm>
      </p:grpSpPr>
      <p:sp>
        <p:nvSpPr>
          <p:cNvPr id="2" name="Название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fld id="{5B106E36-FD25-4E2D-B0AA-010F637433A0}" type="datetimeFigureOut">
              <a:rPr lang="ru-RU" smtClean="0"/>
              <a:pPr/>
              <a:t>14.02.16</a:t>
            </a:fld>
            <a:endParaRPr lang="ru-RU"/>
          </a:p>
        </p:txBody>
      </p:sp>
      <p:sp>
        <p:nvSpPr>
          <p:cNvPr id="5" name="Нижний колонтитул 4"/>
          <p:cNvSpPr>
            <a:spLocks noGrp="1"/>
          </p:cNvSpPr>
          <p:nvPr>
            <p:ph type="ftr" sz="quarter" idx="11"/>
          </p:nvPr>
        </p:nvSpPr>
        <p:spPr/>
        <p:txBody>
          <a:bodyPr/>
          <a:lstStyle>
            <a:lvl1pPr>
              <a:defRPr/>
            </a:lvl1pPr>
          </a:lstStyle>
          <a:p>
            <a:endParaRPr lang="ru-RU"/>
          </a:p>
        </p:txBody>
      </p:sp>
      <p:sp>
        <p:nvSpPr>
          <p:cNvPr id="6" name="Номер слайда 5"/>
          <p:cNvSpPr>
            <a:spLocks noGrp="1"/>
          </p:cNvSpPr>
          <p:nvPr>
            <p:ph type="sldNum" sz="quarter" idx="12"/>
          </p:nvPr>
        </p:nvSpPr>
        <p:spPr/>
        <p:txBody>
          <a:bodyPr/>
          <a:lstStyle>
            <a:lvl1pPr>
              <a:defRPr/>
            </a:lvl1pPr>
          </a:lstStyle>
          <a:p>
            <a:fld id="{725C68B6-61C2-468F-89AB-4B9F7531AA68}" type="slidenum">
              <a:rPr lang="ru-RU" smtClean="0"/>
              <a:pPr/>
              <a:t>‹#›</a:t>
            </a:fld>
            <a:endParaRPr lang="ru-RU"/>
          </a:p>
        </p:txBody>
      </p:sp>
    </p:spTree>
    <p:extLst>
      <p:ext uri="{BB962C8B-B14F-4D97-AF65-F5344CB8AC3E}">
        <p14:creationId xmlns:p14="http://schemas.microsoft.com/office/powerpoint/2010/main" val="5485145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 загол.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fld id="{5B106E36-FD25-4E2D-B0AA-010F637433A0}" type="datetimeFigureOut">
              <a:rPr lang="ru-RU" smtClean="0"/>
              <a:pPr/>
              <a:t>14.02.16</a:t>
            </a:fld>
            <a:endParaRPr lang="ru-RU"/>
          </a:p>
        </p:txBody>
      </p:sp>
      <p:sp>
        <p:nvSpPr>
          <p:cNvPr id="5" name="Нижний колонтитул 4"/>
          <p:cNvSpPr>
            <a:spLocks noGrp="1"/>
          </p:cNvSpPr>
          <p:nvPr>
            <p:ph type="ftr" sz="quarter" idx="11"/>
          </p:nvPr>
        </p:nvSpPr>
        <p:spPr/>
        <p:txBody>
          <a:bodyPr/>
          <a:lstStyle>
            <a:lvl1pPr>
              <a:defRPr/>
            </a:lvl1pPr>
          </a:lstStyle>
          <a:p>
            <a:endParaRPr lang="ru-RU"/>
          </a:p>
        </p:txBody>
      </p:sp>
      <p:sp>
        <p:nvSpPr>
          <p:cNvPr id="6" name="Номер слайда 5"/>
          <p:cNvSpPr>
            <a:spLocks noGrp="1"/>
          </p:cNvSpPr>
          <p:nvPr>
            <p:ph type="sldNum" sz="quarter" idx="12"/>
          </p:nvPr>
        </p:nvSpPr>
        <p:spPr/>
        <p:txBody>
          <a:bodyPr/>
          <a:lstStyle>
            <a:lvl1pPr>
              <a:defRPr/>
            </a:lvl1pPr>
          </a:lstStyle>
          <a:p>
            <a:fld id="{725C68B6-61C2-468F-89AB-4B9F7531AA68}" type="slidenum">
              <a:rPr lang="ru-RU" smtClean="0"/>
              <a:pPr/>
              <a:t>‹#›</a:t>
            </a:fld>
            <a:endParaRPr lang="ru-RU"/>
          </a:p>
        </p:txBody>
      </p:sp>
    </p:spTree>
    <p:extLst>
      <p:ext uri="{BB962C8B-B14F-4D97-AF65-F5344CB8AC3E}">
        <p14:creationId xmlns:p14="http://schemas.microsoft.com/office/powerpoint/2010/main" val="30890900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Название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fld id="{5B106E36-FD25-4E2D-B0AA-010F637433A0}" type="datetimeFigureOut">
              <a:rPr lang="ru-RU" smtClean="0"/>
              <a:pPr/>
              <a:t>14.02.16</a:t>
            </a:fld>
            <a:endParaRPr lang="ru-RU"/>
          </a:p>
        </p:txBody>
      </p:sp>
      <p:sp>
        <p:nvSpPr>
          <p:cNvPr id="5" name="Нижний колонтитул 4"/>
          <p:cNvSpPr>
            <a:spLocks noGrp="1"/>
          </p:cNvSpPr>
          <p:nvPr>
            <p:ph type="ftr" sz="quarter" idx="11"/>
          </p:nvPr>
        </p:nvSpPr>
        <p:spPr/>
        <p:txBody>
          <a:bodyPr/>
          <a:lstStyle>
            <a:lvl1pPr>
              <a:defRPr/>
            </a:lvl1pPr>
          </a:lstStyle>
          <a:p>
            <a:endParaRPr lang="ru-RU"/>
          </a:p>
        </p:txBody>
      </p:sp>
      <p:sp>
        <p:nvSpPr>
          <p:cNvPr id="6" name="Номер слайда 5"/>
          <p:cNvSpPr>
            <a:spLocks noGrp="1"/>
          </p:cNvSpPr>
          <p:nvPr>
            <p:ph type="sldNum" sz="quarter" idx="12"/>
          </p:nvPr>
        </p:nvSpPr>
        <p:spPr/>
        <p:txBody>
          <a:bodyPr/>
          <a:lstStyle>
            <a:lvl1pPr>
              <a:defRPr/>
            </a:lvl1pPr>
          </a:lstStyle>
          <a:p>
            <a:fld id="{725C68B6-61C2-468F-89AB-4B9F7531AA68}" type="slidenum">
              <a:rPr lang="ru-RU" smtClean="0"/>
              <a:pPr/>
              <a:t>‹#›</a:t>
            </a:fld>
            <a:endParaRPr lang="ru-RU"/>
          </a:p>
        </p:txBody>
      </p:sp>
    </p:spTree>
    <p:extLst>
      <p:ext uri="{BB962C8B-B14F-4D97-AF65-F5344CB8AC3E}">
        <p14:creationId xmlns:p14="http://schemas.microsoft.com/office/powerpoint/2010/main" val="36511234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Название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fld id="{5B106E36-FD25-4E2D-B0AA-010F637433A0}" type="datetimeFigureOut">
              <a:rPr lang="ru-RU" smtClean="0"/>
              <a:pPr/>
              <a:t>14.02.16</a:t>
            </a:fld>
            <a:endParaRPr lang="ru-RU"/>
          </a:p>
        </p:txBody>
      </p:sp>
      <p:sp>
        <p:nvSpPr>
          <p:cNvPr id="5" name="Нижний колонтитул 4"/>
          <p:cNvSpPr>
            <a:spLocks noGrp="1"/>
          </p:cNvSpPr>
          <p:nvPr>
            <p:ph type="ftr" sz="quarter" idx="11"/>
          </p:nvPr>
        </p:nvSpPr>
        <p:spPr/>
        <p:txBody>
          <a:bodyPr/>
          <a:lstStyle>
            <a:lvl1pPr>
              <a:defRPr/>
            </a:lvl1pPr>
          </a:lstStyle>
          <a:p>
            <a:endParaRPr lang="ru-RU"/>
          </a:p>
        </p:txBody>
      </p:sp>
      <p:sp>
        <p:nvSpPr>
          <p:cNvPr id="6" name="Номер слайда 5"/>
          <p:cNvSpPr>
            <a:spLocks noGrp="1"/>
          </p:cNvSpPr>
          <p:nvPr>
            <p:ph type="sldNum" sz="quarter" idx="12"/>
          </p:nvPr>
        </p:nvSpPr>
        <p:spPr/>
        <p:txBody>
          <a:bodyPr/>
          <a:lstStyle>
            <a:lvl1pPr>
              <a:defRPr/>
            </a:lvl1pPr>
          </a:lstStyle>
          <a:p>
            <a:fld id="{725C68B6-61C2-468F-89AB-4B9F7531AA68}" type="slidenum">
              <a:rPr lang="ru-RU" smtClean="0"/>
              <a:pPr/>
              <a:t>‹#›</a:t>
            </a:fld>
            <a:endParaRPr lang="ru-RU"/>
          </a:p>
        </p:txBody>
      </p:sp>
    </p:spTree>
    <p:extLst>
      <p:ext uri="{BB962C8B-B14F-4D97-AF65-F5344CB8AC3E}">
        <p14:creationId xmlns:p14="http://schemas.microsoft.com/office/powerpoint/2010/main" val="206103415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Название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3"/>
          <p:cNvSpPr>
            <a:spLocks noGrp="1"/>
          </p:cNvSpPr>
          <p:nvPr>
            <p:ph type="dt" sz="half" idx="10"/>
          </p:nvPr>
        </p:nvSpPr>
        <p:spPr/>
        <p:txBody>
          <a:bodyPr/>
          <a:lstStyle>
            <a:lvl1pPr>
              <a:defRPr/>
            </a:lvl1pPr>
          </a:lstStyle>
          <a:p>
            <a:fld id="{5B106E36-FD25-4E2D-B0AA-010F637433A0}" type="datetimeFigureOut">
              <a:rPr lang="ru-RU" smtClean="0"/>
              <a:pPr/>
              <a:t>14.02.16</a:t>
            </a:fld>
            <a:endParaRPr lang="ru-RU"/>
          </a:p>
        </p:txBody>
      </p:sp>
      <p:sp>
        <p:nvSpPr>
          <p:cNvPr id="6" name="Нижний колонтитул 4"/>
          <p:cNvSpPr>
            <a:spLocks noGrp="1"/>
          </p:cNvSpPr>
          <p:nvPr>
            <p:ph type="ftr" sz="quarter" idx="11"/>
          </p:nvPr>
        </p:nvSpPr>
        <p:spPr/>
        <p:txBody>
          <a:bodyPr/>
          <a:lstStyle>
            <a:lvl1pPr>
              <a:defRPr/>
            </a:lvl1pPr>
          </a:lstStyle>
          <a:p>
            <a:endParaRPr lang="ru-RU"/>
          </a:p>
        </p:txBody>
      </p:sp>
      <p:sp>
        <p:nvSpPr>
          <p:cNvPr id="7" name="Номер слайда 5"/>
          <p:cNvSpPr>
            <a:spLocks noGrp="1"/>
          </p:cNvSpPr>
          <p:nvPr>
            <p:ph type="sldNum" sz="quarter" idx="12"/>
          </p:nvPr>
        </p:nvSpPr>
        <p:spPr/>
        <p:txBody>
          <a:bodyPr/>
          <a:lstStyle>
            <a:lvl1pPr>
              <a:defRPr/>
            </a:lvl1pPr>
          </a:lstStyle>
          <a:p>
            <a:fld id="{725C68B6-61C2-468F-89AB-4B9F7531AA68}" type="slidenum">
              <a:rPr lang="ru-RU" smtClean="0"/>
              <a:pPr/>
              <a:t>‹#›</a:t>
            </a:fld>
            <a:endParaRPr lang="ru-RU"/>
          </a:p>
        </p:txBody>
      </p:sp>
    </p:spTree>
    <p:extLst>
      <p:ext uri="{BB962C8B-B14F-4D97-AF65-F5344CB8AC3E}">
        <p14:creationId xmlns:p14="http://schemas.microsoft.com/office/powerpoint/2010/main" val="13300328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Название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3"/>
          <p:cNvSpPr>
            <a:spLocks noGrp="1"/>
          </p:cNvSpPr>
          <p:nvPr>
            <p:ph type="dt" sz="half" idx="10"/>
          </p:nvPr>
        </p:nvSpPr>
        <p:spPr/>
        <p:txBody>
          <a:bodyPr/>
          <a:lstStyle>
            <a:lvl1pPr>
              <a:defRPr/>
            </a:lvl1pPr>
          </a:lstStyle>
          <a:p>
            <a:fld id="{5B106E36-FD25-4E2D-B0AA-010F637433A0}" type="datetimeFigureOut">
              <a:rPr lang="ru-RU" smtClean="0"/>
              <a:pPr/>
              <a:t>14.02.16</a:t>
            </a:fld>
            <a:endParaRPr lang="ru-RU"/>
          </a:p>
        </p:txBody>
      </p:sp>
      <p:sp>
        <p:nvSpPr>
          <p:cNvPr id="8" name="Нижний колонтитул 4"/>
          <p:cNvSpPr>
            <a:spLocks noGrp="1"/>
          </p:cNvSpPr>
          <p:nvPr>
            <p:ph type="ftr" sz="quarter" idx="11"/>
          </p:nvPr>
        </p:nvSpPr>
        <p:spPr/>
        <p:txBody>
          <a:bodyPr/>
          <a:lstStyle>
            <a:lvl1pPr>
              <a:defRPr/>
            </a:lvl1pPr>
          </a:lstStyle>
          <a:p>
            <a:endParaRPr lang="ru-RU"/>
          </a:p>
        </p:txBody>
      </p:sp>
      <p:sp>
        <p:nvSpPr>
          <p:cNvPr id="9" name="Номер слайда 5"/>
          <p:cNvSpPr>
            <a:spLocks noGrp="1"/>
          </p:cNvSpPr>
          <p:nvPr>
            <p:ph type="sldNum" sz="quarter" idx="12"/>
          </p:nvPr>
        </p:nvSpPr>
        <p:spPr/>
        <p:txBody>
          <a:bodyPr/>
          <a:lstStyle>
            <a:lvl1pPr>
              <a:defRPr/>
            </a:lvl1pPr>
          </a:lstStyle>
          <a:p>
            <a:fld id="{725C68B6-61C2-468F-89AB-4B9F7531AA68}" type="slidenum">
              <a:rPr lang="ru-RU" smtClean="0"/>
              <a:pPr/>
              <a:t>‹#›</a:t>
            </a:fld>
            <a:endParaRPr lang="ru-RU"/>
          </a:p>
        </p:txBody>
      </p:sp>
    </p:spTree>
    <p:extLst>
      <p:ext uri="{BB962C8B-B14F-4D97-AF65-F5344CB8AC3E}">
        <p14:creationId xmlns:p14="http://schemas.microsoft.com/office/powerpoint/2010/main" val="12637513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Название 1"/>
          <p:cNvSpPr>
            <a:spLocks noGrp="1"/>
          </p:cNvSpPr>
          <p:nvPr>
            <p:ph type="title"/>
          </p:nvPr>
        </p:nvSpPr>
        <p:spPr/>
        <p:txBody>
          <a:bodyPr/>
          <a:lstStyle/>
          <a:p>
            <a:r>
              <a:rPr lang="ru-RU" smtClean="0"/>
              <a:t>Образец заголовка</a:t>
            </a:r>
            <a:endParaRPr lang="ru-RU"/>
          </a:p>
        </p:txBody>
      </p:sp>
      <p:sp>
        <p:nvSpPr>
          <p:cNvPr id="3" name="Дата 3"/>
          <p:cNvSpPr>
            <a:spLocks noGrp="1"/>
          </p:cNvSpPr>
          <p:nvPr>
            <p:ph type="dt" sz="half" idx="10"/>
          </p:nvPr>
        </p:nvSpPr>
        <p:spPr/>
        <p:txBody>
          <a:bodyPr/>
          <a:lstStyle>
            <a:lvl1pPr>
              <a:defRPr/>
            </a:lvl1pPr>
          </a:lstStyle>
          <a:p>
            <a:fld id="{5B106E36-FD25-4E2D-B0AA-010F637433A0}" type="datetimeFigureOut">
              <a:rPr lang="ru-RU" smtClean="0"/>
              <a:pPr/>
              <a:t>14.02.16</a:t>
            </a:fld>
            <a:endParaRPr lang="ru-RU"/>
          </a:p>
        </p:txBody>
      </p:sp>
      <p:sp>
        <p:nvSpPr>
          <p:cNvPr id="4" name="Нижний колонтитул 4"/>
          <p:cNvSpPr>
            <a:spLocks noGrp="1"/>
          </p:cNvSpPr>
          <p:nvPr>
            <p:ph type="ftr" sz="quarter" idx="11"/>
          </p:nvPr>
        </p:nvSpPr>
        <p:spPr/>
        <p:txBody>
          <a:bodyPr/>
          <a:lstStyle>
            <a:lvl1pPr>
              <a:defRPr/>
            </a:lvl1pPr>
          </a:lstStyle>
          <a:p>
            <a:endParaRPr lang="ru-RU"/>
          </a:p>
        </p:txBody>
      </p:sp>
      <p:sp>
        <p:nvSpPr>
          <p:cNvPr id="5" name="Номер слайда 5"/>
          <p:cNvSpPr>
            <a:spLocks noGrp="1"/>
          </p:cNvSpPr>
          <p:nvPr>
            <p:ph type="sldNum" sz="quarter" idx="12"/>
          </p:nvPr>
        </p:nvSpPr>
        <p:spPr/>
        <p:txBody>
          <a:bodyPr/>
          <a:lstStyle>
            <a:lvl1pPr>
              <a:defRPr/>
            </a:lvl1pPr>
          </a:lstStyle>
          <a:p>
            <a:fld id="{725C68B6-61C2-468F-89AB-4B9F7531AA68}" type="slidenum">
              <a:rPr lang="ru-RU" smtClean="0"/>
              <a:pPr/>
              <a:t>‹#›</a:t>
            </a:fld>
            <a:endParaRPr lang="ru-RU"/>
          </a:p>
        </p:txBody>
      </p:sp>
    </p:spTree>
    <p:extLst>
      <p:ext uri="{BB962C8B-B14F-4D97-AF65-F5344CB8AC3E}">
        <p14:creationId xmlns:p14="http://schemas.microsoft.com/office/powerpoint/2010/main" val="27443519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p:spTree>
      <p:nvGrpSpPr>
        <p:cNvPr id="1" name=""/>
        <p:cNvGrpSpPr/>
        <p:nvPr/>
      </p:nvGrpSpPr>
      <p:grpSpPr>
        <a:xfrm>
          <a:off x="0" y="0"/>
          <a:ext cx="0" cy="0"/>
          <a:chOff x="0" y="0"/>
          <a:chExt cx="0" cy="0"/>
        </a:xfrm>
      </p:grpSpPr>
      <p:sp>
        <p:nvSpPr>
          <p:cNvPr id="2" name="Дата 3"/>
          <p:cNvSpPr>
            <a:spLocks noGrp="1"/>
          </p:cNvSpPr>
          <p:nvPr>
            <p:ph type="dt" sz="half" idx="10"/>
          </p:nvPr>
        </p:nvSpPr>
        <p:spPr/>
        <p:txBody>
          <a:bodyPr/>
          <a:lstStyle>
            <a:lvl1pPr>
              <a:defRPr/>
            </a:lvl1pPr>
          </a:lstStyle>
          <a:p>
            <a:fld id="{5B106E36-FD25-4E2D-B0AA-010F637433A0}" type="datetimeFigureOut">
              <a:rPr lang="ru-RU" smtClean="0"/>
              <a:pPr/>
              <a:t>14.02.16</a:t>
            </a:fld>
            <a:endParaRPr lang="ru-RU"/>
          </a:p>
        </p:txBody>
      </p:sp>
      <p:sp>
        <p:nvSpPr>
          <p:cNvPr id="3" name="Нижний колонтитул 4"/>
          <p:cNvSpPr>
            <a:spLocks noGrp="1"/>
          </p:cNvSpPr>
          <p:nvPr>
            <p:ph type="ftr" sz="quarter" idx="11"/>
          </p:nvPr>
        </p:nvSpPr>
        <p:spPr/>
        <p:txBody>
          <a:bodyPr/>
          <a:lstStyle>
            <a:lvl1pPr>
              <a:defRPr/>
            </a:lvl1pPr>
          </a:lstStyle>
          <a:p>
            <a:endParaRPr lang="ru-RU"/>
          </a:p>
        </p:txBody>
      </p:sp>
      <p:sp>
        <p:nvSpPr>
          <p:cNvPr id="4" name="Номер слайда 5"/>
          <p:cNvSpPr>
            <a:spLocks noGrp="1"/>
          </p:cNvSpPr>
          <p:nvPr>
            <p:ph type="sldNum" sz="quarter" idx="12"/>
          </p:nvPr>
        </p:nvSpPr>
        <p:spPr/>
        <p:txBody>
          <a:bodyPr/>
          <a:lstStyle>
            <a:lvl1pPr>
              <a:defRPr/>
            </a:lvl1pPr>
          </a:lstStyle>
          <a:p>
            <a:fld id="{725C68B6-61C2-468F-89AB-4B9F7531AA68}" type="slidenum">
              <a:rPr lang="ru-RU" smtClean="0"/>
              <a:pPr/>
              <a:t>‹#›</a:t>
            </a:fld>
            <a:endParaRPr lang="ru-RU"/>
          </a:p>
        </p:txBody>
      </p:sp>
    </p:spTree>
    <p:extLst>
      <p:ext uri="{BB962C8B-B14F-4D97-AF65-F5344CB8AC3E}">
        <p14:creationId xmlns:p14="http://schemas.microsoft.com/office/powerpoint/2010/main" val="47421023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Название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fld id="{5B106E36-FD25-4E2D-B0AA-010F637433A0}" type="datetimeFigureOut">
              <a:rPr lang="ru-RU" smtClean="0"/>
              <a:pPr/>
              <a:t>14.02.16</a:t>
            </a:fld>
            <a:endParaRPr lang="ru-RU"/>
          </a:p>
        </p:txBody>
      </p:sp>
      <p:sp>
        <p:nvSpPr>
          <p:cNvPr id="6" name="Нижний колонтитул 4"/>
          <p:cNvSpPr>
            <a:spLocks noGrp="1"/>
          </p:cNvSpPr>
          <p:nvPr>
            <p:ph type="ftr" sz="quarter" idx="11"/>
          </p:nvPr>
        </p:nvSpPr>
        <p:spPr/>
        <p:txBody>
          <a:bodyPr/>
          <a:lstStyle>
            <a:lvl1pPr>
              <a:defRPr/>
            </a:lvl1pPr>
          </a:lstStyle>
          <a:p>
            <a:endParaRPr lang="ru-RU"/>
          </a:p>
        </p:txBody>
      </p:sp>
      <p:sp>
        <p:nvSpPr>
          <p:cNvPr id="7" name="Номер слайда 5"/>
          <p:cNvSpPr>
            <a:spLocks noGrp="1"/>
          </p:cNvSpPr>
          <p:nvPr>
            <p:ph type="sldNum" sz="quarter" idx="12"/>
          </p:nvPr>
        </p:nvSpPr>
        <p:spPr/>
        <p:txBody>
          <a:bodyPr/>
          <a:lstStyle>
            <a:lvl1pPr>
              <a:defRPr/>
            </a:lvl1pPr>
          </a:lstStyle>
          <a:p>
            <a:fld id="{725C68B6-61C2-468F-89AB-4B9F7531AA68}" type="slidenum">
              <a:rPr lang="ru-RU" smtClean="0"/>
              <a:pPr/>
              <a:t>‹#›</a:t>
            </a:fld>
            <a:endParaRPr lang="ru-RU"/>
          </a:p>
        </p:txBody>
      </p:sp>
    </p:spTree>
    <p:extLst>
      <p:ext uri="{BB962C8B-B14F-4D97-AF65-F5344CB8AC3E}">
        <p14:creationId xmlns:p14="http://schemas.microsoft.com/office/powerpoint/2010/main" val="205485756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Название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ru-RU" noProof="0" smtClean="0"/>
              <a:t>Чтобы добавить рисунок, перетащите его на заполнитель или щелкните значок</a:t>
            </a:r>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fld id="{5B106E36-FD25-4E2D-B0AA-010F637433A0}" type="datetimeFigureOut">
              <a:rPr lang="ru-RU" smtClean="0"/>
              <a:pPr/>
              <a:t>14.02.16</a:t>
            </a:fld>
            <a:endParaRPr lang="ru-RU"/>
          </a:p>
        </p:txBody>
      </p:sp>
      <p:sp>
        <p:nvSpPr>
          <p:cNvPr id="6" name="Нижний колонтитул 4"/>
          <p:cNvSpPr>
            <a:spLocks noGrp="1"/>
          </p:cNvSpPr>
          <p:nvPr>
            <p:ph type="ftr" sz="quarter" idx="11"/>
          </p:nvPr>
        </p:nvSpPr>
        <p:spPr/>
        <p:txBody>
          <a:bodyPr/>
          <a:lstStyle>
            <a:lvl1pPr>
              <a:defRPr/>
            </a:lvl1pPr>
          </a:lstStyle>
          <a:p>
            <a:endParaRPr lang="ru-RU"/>
          </a:p>
        </p:txBody>
      </p:sp>
      <p:sp>
        <p:nvSpPr>
          <p:cNvPr id="7" name="Номер слайда 5"/>
          <p:cNvSpPr>
            <a:spLocks noGrp="1"/>
          </p:cNvSpPr>
          <p:nvPr>
            <p:ph type="sldNum" sz="quarter" idx="12"/>
          </p:nvPr>
        </p:nvSpPr>
        <p:spPr/>
        <p:txBody>
          <a:bodyPr/>
          <a:lstStyle>
            <a:lvl1pPr>
              <a:defRPr/>
            </a:lvl1pPr>
          </a:lstStyle>
          <a:p>
            <a:fld id="{725C68B6-61C2-468F-89AB-4B9F7531AA68}" type="slidenum">
              <a:rPr lang="ru-RU" smtClean="0"/>
              <a:pPr/>
              <a:t>‹#›</a:t>
            </a:fld>
            <a:endParaRPr lang="ru-RU"/>
          </a:p>
        </p:txBody>
      </p:sp>
    </p:spTree>
    <p:extLst>
      <p:ext uri="{BB962C8B-B14F-4D97-AF65-F5344CB8AC3E}">
        <p14:creationId xmlns:p14="http://schemas.microsoft.com/office/powerpoint/2010/main" val="4264658161"/>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Заголовок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ru-RU"/>
              <a:t>Образец заголовка</a:t>
            </a:r>
          </a:p>
        </p:txBody>
      </p:sp>
      <p:sp>
        <p:nvSpPr>
          <p:cNvPr id="1027" name="Текст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kumimoji="0" sz="1200">
                <a:solidFill>
                  <a:schemeClr val="tx1">
                    <a:tint val="75000"/>
                  </a:schemeClr>
                </a:solidFill>
                <a:latin typeface="+mn-lt"/>
                <a:ea typeface="+mn-ea"/>
                <a:cs typeface="+mn-cs"/>
              </a:defRPr>
            </a:lvl1pPr>
          </a:lstStyle>
          <a:p>
            <a:fld id="{5B106E36-FD25-4E2D-B0AA-010F637433A0}" type="datetimeFigureOut">
              <a:rPr lang="ru-RU" smtClean="0"/>
              <a:pPr/>
              <a:t>14.02.16</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kumimoji="0" sz="1200">
                <a:solidFill>
                  <a:schemeClr val="tx1">
                    <a:tint val="75000"/>
                  </a:schemeClr>
                </a:solidFill>
                <a:latin typeface="+mn-lt"/>
                <a:ea typeface="+mn-ea"/>
                <a:cs typeface="+mn-cs"/>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kumimoji="0" sz="1200">
                <a:solidFill>
                  <a:schemeClr val="tx1">
                    <a:tint val="75000"/>
                  </a:schemeClr>
                </a:solidFill>
                <a:latin typeface="+mn-lt"/>
                <a:ea typeface="+mn-ea"/>
                <a:cs typeface="+mn-cs"/>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ctr" defTabSz="457200" rtl="0" eaLnBrk="1" fontAlgn="base" hangingPunct="1">
        <a:spcBef>
          <a:spcPct val="0"/>
        </a:spcBef>
        <a:spcAft>
          <a:spcPct val="0"/>
        </a:spcAft>
        <a:defRPr kumimoji="1" sz="4400" kern="1200">
          <a:solidFill>
            <a:schemeClr val="tx1"/>
          </a:solidFill>
          <a:latin typeface="+mj-lt"/>
          <a:ea typeface="Arial" charset="0"/>
          <a:cs typeface="Arial" charset="0"/>
        </a:defRPr>
      </a:lvl1pPr>
      <a:lvl2pPr algn="ctr" defTabSz="457200" rtl="0" eaLnBrk="1" fontAlgn="base" hangingPunct="1">
        <a:spcBef>
          <a:spcPct val="0"/>
        </a:spcBef>
        <a:spcAft>
          <a:spcPct val="0"/>
        </a:spcAft>
        <a:defRPr kumimoji="1" sz="4400">
          <a:solidFill>
            <a:schemeClr val="tx1"/>
          </a:solidFill>
          <a:latin typeface="Calibri" charset="0"/>
          <a:ea typeface="Arial" charset="0"/>
          <a:cs typeface="Arial" charset="0"/>
        </a:defRPr>
      </a:lvl2pPr>
      <a:lvl3pPr algn="ctr" defTabSz="457200" rtl="0" eaLnBrk="1" fontAlgn="base" hangingPunct="1">
        <a:spcBef>
          <a:spcPct val="0"/>
        </a:spcBef>
        <a:spcAft>
          <a:spcPct val="0"/>
        </a:spcAft>
        <a:defRPr kumimoji="1" sz="4400">
          <a:solidFill>
            <a:schemeClr val="tx1"/>
          </a:solidFill>
          <a:latin typeface="Calibri" charset="0"/>
          <a:ea typeface="Arial" charset="0"/>
          <a:cs typeface="Arial" charset="0"/>
        </a:defRPr>
      </a:lvl3pPr>
      <a:lvl4pPr algn="ctr" defTabSz="457200" rtl="0" eaLnBrk="1" fontAlgn="base" hangingPunct="1">
        <a:spcBef>
          <a:spcPct val="0"/>
        </a:spcBef>
        <a:spcAft>
          <a:spcPct val="0"/>
        </a:spcAft>
        <a:defRPr kumimoji="1" sz="4400">
          <a:solidFill>
            <a:schemeClr val="tx1"/>
          </a:solidFill>
          <a:latin typeface="Calibri" charset="0"/>
          <a:ea typeface="Arial" charset="0"/>
          <a:cs typeface="Arial" charset="0"/>
        </a:defRPr>
      </a:lvl4pPr>
      <a:lvl5pPr algn="ctr" defTabSz="457200" rtl="0" eaLnBrk="1" fontAlgn="base" hangingPunct="1">
        <a:spcBef>
          <a:spcPct val="0"/>
        </a:spcBef>
        <a:spcAft>
          <a:spcPct val="0"/>
        </a:spcAft>
        <a:defRPr kumimoji="1" sz="4400">
          <a:solidFill>
            <a:schemeClr val="tx1"/>
          </a:solidFill>
          <a:latin typeface="Calibri" charset="0"/>
          <a:ea typeface="Arial" charset="0"/>
          <a:cs typeface="Arial" charset="0"/>
        </a:defRPr>
      </a:lvl5pPr>
      <a:lvl6pPr marL="457200" algn="ctr" defTabSz="457200" rtl="0" eaLnBrk="1" fontAlgn="base" hangingPunct="1">
        <a:spcBef>
          <a:spcPct val="0"/>
        </a:spcBef>
        <a:spcAft>
          <a:spcPct val="0"/>
        </a:spcAft>
        <a:defRPr kumimoji="1" sz="4400">
          <a:solidFill>
            <a:schemeClr val="tx1"/>
          </a:solidFill>
          <a:latin typeface="Calibri" charset="0"/>
          <a:ea typeface="Arial" charset="0"/>
          <a:cs typeface="Arial" charset="0"/>
        </a:defRPr>
      </a:lvl6pPr>
      <a:lvl7pPr marL="914400" algn="ctr" defTabSz="457200" rtl="0" eaLnBrk="1" fontAlgn="base" hangingPunct="1">
        <a:spcBef>
          <a:spcPct val="0"/>
        </a:spcBef>
        <a:spcAft>
          <a:spcPct val="0"/>
        </a:spcAft>
        <a:defRPr kumimoji="1" sz="4400">
          <a:solidFill>
            <a:schemeClr val="tx1"/>
          </a:solidFill>
          <a:latin typeface="Calibri" charset="0"/>
          <a:ea typeface="Arial" charset="0"/>
          <a:cs typeface="Arial" charset="0"/>
        </a:defRPr>
      </a:lvl7pPr>
      <a:lvl8pPr marL="1371600" algn="ctr" defTabSz="457200" rtl="0" eaLnBrk="1" fontAlgn="base" hangingPunct="1">
        <a:spcBef>
          <a:spcPct val="0"/>
        </a:spcBef>
        <a:spcAft>
          <a:spcPct val="0"/>
        </a:spcAft>
        <a:defRPr kumimoji="1" sz="4400">
          <a:solidFill>
            <a:schemeClr val="tx1"/>
          </a:solidFill>
          <a:latin typeface="Calibri" charset="0"/>
          <a:ea typeface="Arial" charset="0"/>
          <a:cs typeface="Arial" charset="0"/>
        </a:defRPr>
      </a:lvl8pPr>
      <a:lvl9pPr marL="1828800" algn="ctr" defTabSz="457200" rtl="0" eaLnBrk="1" fontAlgn="base" hangingPunct="1">
        <a:spcBef>
          <a:spcPct val="0"/>
        </a:spcBef>
        <a:spcAft>
          <a:spcPct val="0"/>
        </a:spcAft>
        <a:defRPr kumimoji="1" sz="4400">
          <a:solidFill>
            <a:schemeClr val="tx1"/>
          </a:solidFill>
          <a:latin typeface="Calibri" charset="0"/>
          <a:ea typeface="Arial" charset="0"/>
          <a:cs typeface="Arial" charset="0"/>
        </a:defRPr>
      </a:lvl9pPr>
    </p:titleStyle>
    <p:bodyStyle>
      <a:lvl1pPr marL="342900" indent="-342900" algn="l" defTabSz="457200" rtl="0" eaLnBrk="1" fontAlgn="base" hangingPunct="1">
        <a:spcBef>
          <a:spcPct val="20000"/>
        </a:spcBef>
        <a:spcAft>
          <a:spcPct val="0"/>
        </a:spcAft>
        <a:buFont typeface="Arial" charset="0"/>
        <a:buChar char="•"/>
        <a:defRPr kumimoji="1" sz="3200" kern="1200">
          <a:solidFill>
            <a:schemeClr val="tx1"/>
          </a:solidFill>
          <a:latin typeface="+mn-lt"/>
          <a:ea typeface="Arial" charset="0"/>
          <a:cs typeface="Arial" charset="0"/>
        </a:defRPr>
      </a:lvl1pPr>
      <a:lvl2pPr marL="742950" indent="-285750" algn="l" defTabSz="457200" rtl="0" eaLnBrk="1" fontAlgn="base" hangingPunct="1">
        <a:spcBef>
          <a:spcPct val="20000"/>
        </a:spcBef>
        <a:spcAft>
          <a:spcPct val="0"/>
        </a:spcAft>
        <a:buFont typeface="Arial" charset="0"/>
        <a:buChar char="–"/>
        <a:defRPr kumimoji="1" sz="2800" kern="1200">
          <a:solidFill>
            <a:schemeClr val="tx1"/>
          </a:solidFill>
          <a:latin typeface="+mn-lt"/>
          <a:ea typeface="Arial" charset="0"/>
          <a:cs typeface="+mn-cs"/>
        </a:defRPr>
      </a:lvl2pPr>
      <a:lvl3pPr marL="1143000" indent="-228600" algn="l" defTabSz="457200" rtl="0" eaLnBrk="1" fontAlgn="base" hangingPunct="1">
        <a:spcBef>
          <a:spcPct val="20000"/>
        </a:spcBef>
        <a:spcAft>
          <a:spcPct val="0"/>
        </a:spcAft>
        <a:buFont typeface="Arial" charset="0"/>
        <a:buChar char="•"/>
        <a:defRPr kumimoji="1" sz="2400" kern="1200">
          <a:solidFill>
            <a:schemeClr val="tx1"/>
          </a:solidFill>
          <a:latin typeface="+mn-lt"/>
          <a:ea typeface="Arial" charset="0"/>
          <a:cs typeface="+mn-cs"/>
        </a:defRPr>
      </a:lvl3pPr>
      <a:lvl4pPr marL="1600200" indent="-228600" algn="l" defTabSz="457200" rtl="0" eaLnBrk="1" fontAlgn="base" hangingPunct="1">
        <a:spcBef>
          <a:spcPct val="20000"/>
        </a:spcBef>
        <a:spcAft>
          <a:spcPct val="0"/>
        </a:spcAft>
        <a:buFont typeface="Arial" charset="0"/>
        <a:buChar char="–"/>
        <a:defRPr kumimoji="1" sz="2000" kern="1200">
          <a:solidFill>
            <a:schemeClr val="tx1"/>
          </a:solidFill>
          <a:latin typeface="+mn-lt"/>
          <a:ea typeface="Arial" charset="0"/>
          <a:cs typeface="+mn-cs"/>
        </a:defRPr>
      </a:lvl4pPr>
      <a:lvl5pPr marL="2057400" indent="-228600" algn="l" defTabSz="457200" rtl="0" eaLnBrk="1" fontAlgn="base" hangingPunct="1">
        <a:spcBef>
          <a:spcPct val="20000"/>
        </a:spcBef>
        <a:spcAft>
          <a:spcPct val="0"/>
        </a:spcAft>
        <a:buFont typeface="Arial" charset="0"/>
        <a:buChar char="»"/>
        <a:defRPr kumimoji="1" sz="2000" kern="1200">
          <a:solidFill>
            <a:schemeClr val="tx1"/>
          </a:solidFill>
          <a:latin typeface="+mn-lt"/>
          <a:ea typeface="Arial" charset="0"/>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ru-RU"/>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jpg"/></Relationships>
</file>

<file path=ppt/slides/_rels/slide10.xml.rels><?xml version="1.0" encoding="UTF-8" standalone="yes"?>
<Relationships xmlns="http://schemas.openxmlformats.org/package/2006/relationships"><Relationship Id="rId3" Type="http://schemas.openxmlformats.org/officeDocument/2006/relationships/image" Target="../media/image3.jpg"/><Relationship Id="rId4" Type="http://schemas.openxmlformats.org/officeDocument/2006/relationships/image" Target="../media/image13.png"/><Relationship Id="rId5" Type="http://schemas.openxmlformats.org/officeDocument/2006/relationships/image" Target="../media/image14.png"/><Relationship Id="rId6" Type="http://schemas.openxmlformats.org/officeDocument/2006/relationships/image" Target="../media/image15.png"/><Relationship Id="rId7" Type="http://schemas.openxmlformats.org/officeDocument/2006/relationships/image" Target="../media/image16.png"/><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8.xml"/><Relationship Id="rId4" Type="http://schemas.openxmlformats.org/officeDocument/2006/relationships/image" Target="../media/image3.jpg"/><Relationship Id="rId5" Type="http://schemas.openxmlformats.org/officeDocument/2006/relationships/oleObject" Target="../embeddings/oleObject1.bin"/><Relationship Id="rId6" Type="http://schemas.openxmlformats.org/officeDocument/2006/relationships/image" Target="../media/image17.wmf"/><Relationship Id="rId7" Type="http://schemas.openxmlformats.org/officeDocument/2006/relationships/image" Target="../media/image6.png"/><Relationship Id="rId8" Type="http://schemas.openxmlformats.org/officeDocument/2006/relationships/image" Target="../media/image18.png"/><Relationship Id="rId1" Type="http://schemas.openxmlformats.org/officeDocument/2006/relationships/vmlDrawing" Target="../drawings/vmlDrawing1.vml"/><Relationship Id="rId2"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jpg"/></Relationships>
</file>

<file path=ppt/slides/_rels/slide3.xml.rels><?xml version="1.0" encoding="UTF-8" standalone="yes"?>
<Relationships xmlns="http://schemas.openxmlformats.org/package/2006/relationships"><Relationship Id="rId3" Type="http://schemas.openxmlformats.org/officeDocument/2006/relationships/image" Target="../media/image3.jpg"/><Relationship Id="rId4" Type="http://schemas.openxmlformats.org/officeDocument/2006/relationships/image" Target="../media/image4.png"/><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4.xml.rels><?xml version="1.0" encoding="UTF-8" standalone="yes"?>
<Relationships xmlns="http://schemas.openxmlformats.org/package/2006/relationships"><Relationship Id="rId3" Type="http://schemas.openxmlformats.org/officeDocument/2006/relationships/image" Target="../media/image3.jpg"/><Relationship Id="rId4" Type="http://schemas.openxmlformats.org/officeDocument/2006/relationships/image" Target="../media/image5.png"/><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5.xml.rels><?xml version="1.0" encoding="UTF-8" standalone="yes"?>
<Relationships xmlns="http://schemas.openxmlformats.org/package/2006/relationships"><Relationship Id="rId3" Type="http://schemas.openxmlformats.org/officeDocument/2006/relationships/image" Target="../media/image3.jpg"/><Relationship Id="rId4" Type="http://schemas.openxmlformats.org/officeDocument/2006/relationships/image" Target="../media/image6.png"/><Relationship Id="rId5" Type="http://schemas.openxmlformats.org/officeDocument/2006/relationships/image" Target="../media/image7.png"/><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g"/><Relationship Id="rId3" Type="http://schemas.openxmlformats.org/officeDocument/2006/relationships/image" Target="../media/image8.png"/></Relationships>
</file>

<file path=ppt/slides/_rels/slide7.xml.rels><?xml version="1.0" encoding="UTF-8" standalone="yes"?>
<Relationships xmlns="http://schemas.openxmlformats.org/package/2006/relationships"><Relationship Id="rId3" Type="http://schemas.openxmlformats.org/officeDocument/2006/relationships/image" Target="../media/image3.jpg"/><Relationship Id="rId4" Type="http://schemas.openxmlformats.org/officeDocument/2006/relationships/image" Target="../media/image9.png"/><Relationship Id="rId5" Type="http://schemas.openxmlformats.org/officeDocument/2006/relationships/image" Target="../media/image10.png"/><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8.xml.rels><?xml version="1.0" encoding="UTF-8" standalone="yes"?>
<Relationships xmlns="http://schemas.openxmlformats.org/package/2006/relationships"><Relationship Id="rId3" Type="http://schemas.openxmlformats.org/officeDocument/2006/relationships/image" Target="../media/image3.jpg"/><Relationship Id="rId4" Type="http://schemas.openxmlformats.org/officeDocument/2006/relationships/image" Target="../media/image11.png"/><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9.xml.rels><?xml version="1.0" encoding="UTF-8" standalone="yes"?>
<Relationships xmlns="http://schemas.openxmlformats.org/package/2006/relationships"><Relationship Id="rId3" Type="http://schemas.openxmlformats.org/officeDocument/2006/relationships/image" Target="../media/image3.jpg"/><Relationship Id="rId4" Type="http://schemas.openxmlformats.org/officeDocument/2006/relationships/image" Target="../media/image12.png"/><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Изображение 2" descr="22222.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3721413986"/>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Изображение 7" descr="22.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3" name="Содержимое 2"/>
          <p:cNvSpPr>
            <a:spLocks noGrp="1"/>
          </p:cNvSpPr>
          <p:nvPr>
            <p:ph idx="1"/>
          </p:nvPr>
        </p:nvSpPr>
        <p:spPr>
          <a:xfrm>
            <a:off x="539552" y="1268760"/>
            <a:ext cx="6120680" cy="4525963"/>
          </a:xfrm>
        </p:spPr>
        <p:txBody>
          <a:bodyPr>
            <a:normAutofit lnSpcReduction="10000"/>
          </a:bodyPr>
          <a:lstStyle/>
          <a:p>
            <a:pPr marL="1252538" indent="-625475">
              <a:lnSpc>
                <a:spcPct val="90000"/>
              </a:lnSpc>
              <a:buFont typeface="Arial"/>
              <a:buChar char="•"/>
              <a:tabLst>
                <a:tab pos="1252538" algn="l"/>
              </a:tabLst>
            </a:pPr>
            <a:r>
              <a:rPr lang="ru-RU" b="1" dirty="0">
                <a:ln w="1905"/>
                <a:solidFill>
                  <a:srgbClr val="800000"/>
                </a:solidFill>
                <a:effectLst>
                  <a:innerShdw blurRad="69850" dist="43180" dir="5400000">
                    <a:srgbClr val="000000">
                      <a:alpha val="65000"/>
                    </a:srgbClr>
                  </a:innerShdw>
                </a:effectLst>
              </a:rPr>
              <a:t> </a:t>
            </a:r>
            <a:r>
              <a:rPr lang="ru-RU" b="1" dirty="0" smtClean="0">
                <a:ln w="1905"/>
                <a:solidFill>
                  <a:srgbClr val="800000"/>
                </a:solidFill>
                <a:effectLst>
                  <a:innerShdw blurRad="69850" dist="43180" dir="5400000">
                    <a:srgbClr val="000000">
                      <a:alpha val="65000"/>
                    </a:srgbClr>
                  </a:innerShdw>
                </a:effectLst>
              </a:rPr>
              <a:t>Виды </a:t>
            </a:r>
            <a:r>
              <a:rPr lang="ru-RU" b="1" dirty="0" smtClean="0">
                <a:ln w="1905"/>
                <a:solidFill>
                  <a:srgbClr val="800000"/>
                </a:solidFill>
                <a:effectLst>
                  <a:innerShdw blurRad="69850" dist="43180" dir="5400000">
                    <a:srgbClr val="000000">
                      <a:alpha val="65000"/>
                    </a:srgbClr>
                  </a:innerShdw>
                </a:effectLst>
              </a:rPr>
              <a:t>физической </a:t>
            </a:r>
          </a:p>
          <a:p>
            <a:pPr>
              <a:lnSpc>
                <a:spcPct val="50000"/>
              </a:lnSpc>
              <a:buNone/>
            </a:pPr>
            <a:r>
              <a:rPr lang="ru-RU" b="1" dirty="0" smtClean="0">
                <a:ln w="1905"/>
                <a:solidFill>
                  <a:srgbClr val="800000"/>
                </a:solidFill>
                <a:effectLst>
                  <a:innerShdw blurRad="69850" dist="43180" dir="5400000">
                    <a:srgbClr val="000000">
                      <a:alpha val="65000"/>
                    </a:srgbClr>
                  </a:innerShdw>
                </a:effectLst>
              </a:rPr>
              <a:t>   </a:t>
            </a:r>
            <a:r>
              <a:rPr lang="ru-RU" b="1" dirty="0" smtClean="0">
                <a:ln w="1905"/>
                <a:solidFill>
                  <a:srgbClr val="800000"/>
                </a:solidFill>
                <a:effectLst>
                  <a:innerShdw blurRad="69850" dist="43180" dir="5400000">
                    <a:srgbClr val="000000">
                      <a:alpha val="65000"/>
                    </a:srgbClr>
                  </a:innerShdw>
                </a:effectLst>
              </a:rPr>
              <a:t>                   активности</a:t>
            </a:r>
            <a:r>
              <a:rPr lang="ru-RU" b="1" dirty="0" smtClean="0">
                <a:ln w="1905"/>
                <a:solidFill>
                  <a:srgbClr val="800000"/>
                </a:solidFill>
                <a:effectLst>
                  <a:innerShdw blurRad="69850" dist="43180" dir="5400000">
                    <a:srgbClr val="000000">
                      <a:alpha val="65000"/>
                    </a:srgbClr>
                  </a:innerShdw>
                </a:effectLst>
              </a:rPr>
              <a:t>.</a:t>
            </a:r>
            <a:br>
              <a:rPr lang="ru-RU" b="1" dirty="0" smtClean="0">
                <a:ln w="1905"/>
                <a:solidFill>
                  <a:srgbClr val="800000"/>
                </a:solidFill>
                <a:effectLst>
                  <a:innerShdw blurRad="69850" dist="43180" dir="5400000">
                    <a:srgbClr val="000000">
                      <a:alpha val="65000"/>
                    </a:srgbClr>
                  </a:innerShdw>
                </a:effectLst>
              </a:rPr>
            </a:br>
            <a:endParaRPr lang="ru-RU" b="1" dirty="0" smtClean="0">
              <a:ln w="1905"/>
              <a:solidFill>
                <a:srgbClr val="800000"/>
              </a:solidFill>
              <a:effectLst>
                <a:innerShdw blurRad="69850" dist="43180" dir="5400000">
                  <a:srgbClr val="000000">
                    <a:alpha val="65000"/>
                  </a:srgbClr>
                </a:innerShdw>
              </a:effectLst>
            </a:endParaRPr>
          </a:p>
          <a:p>
            <a:pPr algn="ctr">
              <a:lnSpc>
                <a:spcPct val="90000"/>
              </a:lnSpc>
              <a:buNone/>
            </a:pPr>
            <a:r>
              <a:rPr lang="ru-RU" sz="2600" dirty="0" smtClean="0">
                <a:ln w="1905"/>
                <a:solidFill>
                  <a:srgbClr val="800000"/>
                </a:solidFill>
                <a:effectLst>
                  <a:innerShdw blurRad="69850" dist="43180" dir="5400000">
                    <a:srgbClr val="000000">
                      <a:alpha val="65000"/>
                    </a:srgbClr>
                  </a:innerShdw>
                </a:effectLst>
              </a:rPr>
              <a:t>     </a:t>
            </a:r>
            <a:r>
              <a:rPr lang="ru-RU" sz="2600" dirty="0" smtClean="0">
                <a:ln w="1905"/>
                <a:solidFill>
                  <a:schemeClr val="accent1">
                    <a:lumMod val="50000"/>
                  </a:schemeClr>
                </a:solidFill>
                <a:effectLst>
                  <a:innerShdw blurRad="69850" dist="43180" dir="5400000">
                    <a:srgbClr val="000000">
                      <a:alpha val="65000"/>
                    </a:srgbClr>
                  </a:innerShdw>
                </a:effectLst>
              </a:rPr>
              <a:t>    Наиболее </a:t>
            </a:r>
            <a:r>
              <a:rPr lang="ru-RU" sz="2600" dirty="0" smtClean="0">
                <a:ln w="1905"/>
                <a:solidFill>
                  <a:schemeClr val="accent1">
                    <a:lumMod val="50000"/>
                  </a:schemeClr>
                </a:solidFill>
                <a:effectLst>
                  <a:innerShdw blurRad="69850" dist="43180" dir="5400000">
                    <a:srgbClr val="000000">
                      <a:alpha val="65000"/>
                    </a:srgbClr>
                  </a:innerShdw>
                </a:effectLst>
              </a:rPr>
              <a:t>оптимальным видом физической активности может служить активный отдых, который предполагает занятие тем или иным видом спорта на любительском уровне: </a:t>
            </a:r>
            <a:r>
              <a:rPr lang="ru-RU" sz="2600" u="sng" dirty="0" smtClean="0">
                <a:ln w="1905"/>
                <a:solidFill>
                  <a:schemeClr val="accent1">
                    <a:lumMod val="50000"/>
                  </a:schemeClr>
                </a:solidFill>
                <a:effectLst>
                  <a:innerShdw blurRad="69850" dist="43180" dir="5400000">
                    <a:srgbClr val="000000">
                      <a:alpha val="65000"/>
                    </a:srgbClr>
                  </a:innerShdw>
                </a:effectLst>
              </a:rPr>
              <a:t>бег трусцой</a:t>
            </a:r>
            <a:r>
              <a:rPr lang="ru-RU" sz="2600" dirty="0" smtClean="0">
                <a:ln w="1905"/>
                <a:solidFill>
                  <a:schemeClr val="accent1">
                    <a:lumMod val="50000"/>
                  </a:schemeClr>
                </a:solidFill>
                <a:effectLst>
                  <a:innerShdw blurRad="69850" dist="43180" dir="5400000">
                    <a:srgbClr val="000000">
                      <a:alpha val="65000"/>
                    </a:srgbClr>
                  </a:innerShdw>
                </a:effectLst>
              </a:rPr>
              <a:t>, </a:t>
            </a:r>
            <a:r>
              <a:rPr lang="ru-RU" sz="2600" u="sng" dirty="0" smtClean="0">
                <a:ln w="1905"/>
                <a:solidFill>
                  <a:schemeClr val="accent1">
                    <a:lumMod val="50000"/>
                  </a:schemeClr>
                </a:solidFill>
                <a:effectLst>
                  <a:innerShdw blurRad="69850" dist="43180" dir="5400000">
                    <a:srgbClr val="000000">
                      <a:alpha val="65000"/>
                    </a:srgbClr>
                  </a:innerShdw>
                </a:effectLst>
              </a:rPr>
              <a:t>плавание,</a:t>
            </a:r>
            <a:r>
              <a:rPr lang="ru-RU" sz="2600" dirty="0" smtClean="0">
                <a:ln w="1905"/>
                <a:solidFill>
                  <a:schemeClr val="accent1">
                    <a:lumMod val="50000"/>
                  </a:schemeClr>
                </a:solidFill>
                <a:effectLst>
                  <a:innerShdw blurRad="69850" dist="43180" dir="5400000">
                    <a:srgbClr val="000000">
                      <a:alpha val="65000"/>
                    </a:srgbClr>
                  </a:innerShdw>
                </a:effectLst>
              </a:rPr>
              <a:t> </a:t>
            </a:r>
            <a:r>
              <a:rPr lang="ru-RU" sz="2600" u="sng" dirty="0" smtClean="0">
                <a:ln w="1905"/>
                <a:solidFill>
                  <a:schemeClr val="accent1">
                    <a:lumMod val="50000"/>
                  </a:schemeClr>
                </a:solidFill>
                <a:effectLst>
                  <a:innerShdw blurRad="69850" dist="43180" dir="5400000">
                    <a:srgbClr val="000000">
                      <a:alpha val="65000"/>
                    </a:srgbClr>
                  </a:innerShdw>
                </a:effectLst>
              </a:rPr>
              <a:t>лыжи</a:t>
            </a:r>
            <a:r>
              <a:rPr lang="ru-RU" sz="2600" dirty="0" smtClean="0">
                <a:ln w="1905"/>
                <a:solidFill>
                  <a:schemeClr val="accent1">
                    <a:lumMod val="50000"/>
                  </a:schemeClr>
                </a:solidFill>
                <a:effectLst>
                  <a:innerShdw blurRad="69850" dist="43180" dir="5400000">
                    <a:srgbClr val="000000">
                      <a:alpha val="65000"/>
                    </a:srgbClr>
                  </a:innerShdw>
                </a:effectLst>
              </a:rPr>
              <a:t>, </a:t>
            </a:r>
            <a:r>
              <a:rPr lang="ru-RU" sz="2600" dirty="0" smtClean="0">
                <a:ln w="1905"/>
                <a:solidFill>
                  <a:schemeClr val="accent1">
                    <a:lumMod val="50000"/>
                  </a:schemeClr>
                </a:solidFill>
                <a:effectLst>
                  <a:innerShdw blurRad="69850" dist="43180" dir="5400000">
                    <a:srgbClr val="000000">
                      <a:alpha val="65000"/>
                    </a:srgbClr>
                  </a:innerShdw>
                </a:effectLst>
              </a:rPr>
              <a:t>  </a:t>
            </a:r>
            <a:r>
              <a:rPr lang="ru-RU" sz="2600" u="sng" dirty="0" smtClean="0">
                <a:ln w="1905"/>
                <a:solidFill>
                  <a:schemeClr val="accent1">
                    <a:lumMod val="50000"/>
                  </a:schemeClr>
                </a:solidFill>
                <a:effectLst>
                  <a:innerShdw blurRad="69850" dist="43180" dir="5400000">
                    <a:srgbClr val="000000">
                      <a:alpha val="65000"/>
                    </a:srgbClr>
                  </a:innerShdw>
                </a:effectLst>
              </a:rPr>
              <a:t>велосипедные</a:t>
            </a:r>
            <a:r>
              <a:rPr lang="ru-RU" sz="2600" dirty="0" smtClean="0">
                <a:ln w="1905"/>
                <a:solidFill>
                  <a:schemeClr val="accent1">
                    <a:lumMod val="50000"/>
                  </a:schemeClr>
                </a:solidFill>
                <a:effectLst>
                  <a:innerShdw blurRad="69850" dist="43180" dir="5400000">
                    <a:srgbClr val="000000">
                      <a:alpha val="65000"/>
                    </a:srgbClr>
                  </a:innerShdw>
                </a:effectLst>
              </a:rPr>
              <a:t> </a:t>
            </a:r>
            <a:r>
              <a:rPr lang="ru-RU" sz="2600" dirty="0" smtClean="0">
                <a:ln w="1905"/>
                <a:solidFill>
                  <a:schemeClr val="accent1">
                    <a:lumMod val="50000"/>
                  </a:schemeClr>
                </a:solidFill>
                <a:effectLst>
                  <a:innerShdw blurRad="69850" dist="43180" dir="5400000">
                    <a:srgbClr val="000000">
                      <a:alpha val="65000"/>
                    </a:srgbClr>
                  </a:innerShdw>
                </a:effectLst>
              </a:rPr>
              <a:t>или конные прогулки. Одним из наиболее оптимальных видов активного отдыха считаются пешие походы на природу.</a:t>
            </a:r>
            <a:endParaRPr lang="ru-RU" sz="2600" dirty="0">
              <a:ln w="1905"/>
              <a:solidFill>
                <a:schemeClr val="accent1">
                  <a:lumMod val="50000"/>
                </a:schemeClr>
              </a:solidFill>
              <a:effectLst>
                <a:innerShdw blurRad="69850" dist="43180" dir="5400000">
                  <a:srgbClr val="000000">
                    <a:alpha val="65000"/>
                  </a:srgbClr>
                </a:innerShdw>
              </a:effectLst>
            </a:endParaRPr>
          </a:p>
        </p:txBody>
      </p:sp>
      <p:pic>
        <p:nvPicPr>
          <p:cNvPr id="4" name="Picture 6"/>
          <p:cNvPicPr>
            <a:picLocks noChangeAspect="1" noChangeArrowheads="1"/>
          </p:cNvPicPr>
          <p:nvPr/>
        </p:nvPicPr>
        <p:blipFill>
          <a:blip r:embed="rId4"/>
          <a:srcRect/>
          <a:stretch>
            <a:fillRect/>
          </a:stretch>
        </p:blipFill>
        <p:spPr bwMode="auto">
          <a:xfrm>
            <a:off x="6948264" y="3789040"/>
            <a:ext cx="1152152" cy="1080144"/>
          </a:xfrm>
          <a:prstGeom prst="rect">
            <a:avLst/>
          </a:prstGeom>
          <a:ln>
            <a:noFill/>
          </a:ln>
          <a:effectLst>
            <a:outerShdw blurRad="292100" dist="139700" dir="2700000" algn="tl" rotWithShape="0">
              <a:srgbClr val="333333">
                <a:alpha val="65000"/>
              </a:srgbClr>
            </a:outerShdw>
          </a:effectLst>
        </p:spPr>
      </p:pic>
      <p:pic>
        <p:nvPicPr>
          <p:cNvPr id="5" name="Picture 2"/>
          <p:cNvPicPr>
            <a:picLocks noChangeAspect="1" noChangeArrowheads="1"/>
          </p:cNvPicPr>
          <p:nvPr/>
        </p:nvPicPr>
        <p:blipFill>
          <a:blip r:embed="rId5"/>
          <a:srcRect/>
          <a:stretch>
            <a:fillRect/>
          </a:stretch>
        </p:blipFill>
        <p:spPr bwMode="auto">
          <a:xfrm>
            <a:off x="6660232" y="1412776"/>
            <a:ext cx="1604163" cy="1080136"/>
          </a:xfrm>
          <a:prstGeom prst="rect">
            <a:avLst/>
          </a:prstGeom>
          <a:ln>
            <a:noFill/>
          </a:ln>
          <a:effectLst>
            <a:outerShdw blurRad="292100" dist="139700" dir="2700000" algn="tl" rotWithShape="0">
              <a:srgbClr val="333333">
                <a:alpha val="65000"/>
              </a:srgbClr>
            </a:outerShdw>
          </a:effectLst>
        </p:spPr>
      </p:pic>
      <p:pic>
        <p:nvPicPr>
          <p:cNvPr id="6" name="Picture 5"/>
          <p:cNvPicPr>
            <a:picLocks noChangeAspect="1" noChangeArrowheads="1"/>
          </p:cNvPicPr>
          <p:nvPr/>
        </p:nvPicPr>
        <p:blipFill>
          <a:blip r:embed="rId6"/>
          <a:srcRect/>
          <a:stretch>
            <a:fillRect/>
          </a:stretch>
        </p:blipFill>
        <p:spPr bwMode="auto">
          <a:xfrm>
            <a:off x="7524328" y="2637032"/>
            <a:ext cx="1152008" cy="1080000"/>
          </a:xfrm>
          <a:prstGeom prst="rect">
            <a:avLst/>
          </a:prstGeom>
          <a:ln>
            <a:noFill/>
          </a:ln>
          <a:effectLst>
            <a:outerShdw blurRad="292100" dist="139700" dir="2700000" algn="tl" rotWithShape="0">
              <a:srgbClr val="333333">
                <a:alpha val="65000"/>
              </a:srgbClr>
            </a:outerShdw>
          </a:effectLst>
        </p:spPr>
      </p:pic>
      <p:pic>
        <p:nvPicPr>
          <p:cNvPr id="7" name="Picture 2"/>
          <p:cNvPicPr>
            <a:picLocks noChangeAspect="1" noChangeArrowheads="1"/>
          </p:cNvPicPr>
          <p:nvPr/>
        </p:nvPicPr>
        <p:blipFill>
          <a:blip r:embed="rId7"/>
          <a:srcRect/>
          <a:stretch>
            <a:fillRect/>
          </a:stretch>
        </p:blipFill>
        <p:spPr bwMode="auto">
          <a:xfrm>
            <a:off x="6372200" y="4947504"/>
            <a:ext cx="1152128" cy="1073784"/>
          </a:xfrm>
          <a:prstGeom prst="rect">
            <a:avLst/>
          </a:prstGeom>
          <a:ln>
            <a:noFill/>
          </a:ln>
          <a:effectLst>
            <a:outerShdw blurRad="292100" dist="139700" dir="2700000" algn="tl" rotWithShape="0">
              <a:srgbClr val="333333">
                <a:alpha val="65000"/>
              </a:srgbClr>
            </a:outerShdw>
          </a:effectLst>
        </p:spPr>
      </p:pic>
      <p:sp>
        <p:nvSpPr>
          <p:cNvPr id="10" name="Заголовок 1"/>
          <p:cNvSpPr>
            <a:spLocks noGrp="1"/>
          </p:cNvSpPr>
          <p:nvPr>
            <p:ph type="title"/>
          </p:nvPr>
        </p:nvSpPr>
        <p:spPr>
          <a:xfrm>
            <a:off x="3563888" y="125760"/>
            <a:ext cx="5122912" cy="1143000"/>
          </a:xfrm>
        </p:spPr>
        <p:txBody>
          <a:bodyPr>
            <a:normAutofit/>
          </a:bodyPr>
          <a:lstStyle/>
          <a:p>
            <a:pPr>
              <a:lnSpc>
                <a:spcPct val="80000"/>
              </a:lnSpc>
            </a:pPr>
            <a:r>
              <a:rPr lang="ru-RU" sz="3200" b="1" dirty="0" smtClean="0">
                <a:ln w="1905"/>
                <a:solidFill>
                  <a:srgbClr val="008000"/>
                </a:solidFill>
                <a:effectLst>
                  <a:innerShdw blurRad="69850" dist="43180" dir="5400000">
                    <a:srgbClr val="000000">
                      <a:alpha val="65000"/>
                    </a:srgbClr>
                  </a:innerShdw>
                </a:effectLst>
              </a:rPr>
              <a:t>Третий </a:t>
            </a:r>
            <a:r>
              <a:rPr lang="ru-RU" sz="3200" b="1" dirty="0" smtClean="0">
                <a:ln w="1905"/>
                <a:solidFill>
                  <a:srgbClr val="008000"/>
                </a:solidFill>
                <a:effectLst>
                  <a:innerShdw blurRad="69850" dist="43180" dir="5400000">
                    <a:srgbClr val="000000">
                      <a:alpha val="65000"/>
                    </a:srgbClr>
                  </a:innerShdw>
                </a:effectLst>
              </a:rPr>
              <a:t>аспект физической активности. </a:t>
            </a:r>
            <a:endParaRPr lang="ru-RU" sz="3200" b="1" dirty="0">
              <a:ln w="1905"/>
              <a:solidFill>
                <a:srgbClr val="008000"/>
              </a:solidFill>
              <a:effectLst>
                <a:innerShdw blurRad="69850" dist="43180" dir="5400000">
                  <a:srgbClr val="000000">
                    <a:alpha val="65000"/>
                  </a:srgbClr>
                </a:innerShdw>
              </a:effectLst>
            </a:endParaRPr>
          </a:p>
        </p:txBody>
      </p:sp>
    </p:spTree>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Изображение 2" descr="22.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Заголовок 1"/>
          <p:cNvSpPr>
            <a:spLocks noGrp="1"/>
          </p:cNvSpPr>
          <p:nvPr>
            <p:ph type="title"/>
          </p:nvPr>
        </p:nvSpPr>
        <p:spPr>
          <a:xfrm>
            <a:off x="2699792" y="413792"/>
            <a:ext cx="6336704" cy="1143000"/>
          </a:xfrm>
        </p:spPr>
        <p:txBody>
          <a:bodyPr>
            <a:normAutofit fontScale="90000"/>
          </a:bodyPr>
          <a:lstStyle/>
          <a:p>
            <a:pPr>
              <a:lnSpc>
                <a:spcPct val="80000"/>
              </a:lnSpc>
            </a:pPr>
            <a:r>
              <a:rPr lang="ru-RU" b="1" dirty="0" smtClean="0">
                <a:ln w="1905"/>
                <a:solidFill>
                  <a:srgbClr val="008000"/>
                </a:solidFill>
                <a:effectLst>
                  <a:innerShdw blurRad="69850" dist="43180" dir="5400000">
                    <a:srgbClr val="000000">
                      <a:alpha val="65000"/>
                    </a:srgbClr>
                  </a:innerShdw>
                </a:effectLst>
              </a:rPr>
              <a:t>Три основных вида              физических упражнений.</a:t>
            </a:r>
            <a:br>
              <a:rPr lang="ru-RU" b="1" dirty="0" smtClean="0">
                <a:ln w="1905"/>
                <a:solidFill>
                  <a:srgbClr val="008000"/>
                </a:solidFill>
                <a:effectLst>
                  <a:innerShdw blurRad="69850" dist="43180" dir="5400000">
                    <a:srgbClr val="000000">
                      <a:alpha val="65000"/>
                    </a:srgbClr>
                  </a:innerShdw>
                </a:effectLst>
              </a:rPr>
            </a:br>
            <a:endParaRPr lang="ru-RU" b="1" dirty="0" smtClean="0">
              <a:ln w="1905"/>
              <a:solidFill>
                <a:srgbClr val="008000"/>
              </a:solidFill>
              <a:effectLst>
                <a:innerShdw blurRad="69850" dist="43180" dir="5400000">
                  <a:srgbClr val="000000">
                    <a:alpha val="65000"/>
                  </a:srgbClr>
                </a:innerShdw>
              </a:effectLst>
            </a:endParaRPr>
          </a:p>
        </p:txBody>
      </p:sp>
      <p:sp>
        <p:nvSpPr>
          <p:cNvPr id="4" name="Прямоугольник 3"/>
          <p:cNvSpPr/>
          <p:nvPr/>
        </p:nvSpPr>
        <p:spPr>
          <a:xfrm>
            <a:off x="323528" y="1484784"/>
            <a:ext cx="2664296" cy="1578894"/>
          </a:xfrm>
          <a:prstGeom prst="rect">
            <a:avLst/>
          </a:prstGeom>
        </p:spPr>
        <p:txBody>
          <a:bodyPr wrap="square">
            <a:spAutoFit/>
          </a:bodyPr>
          <a:lstStyle/>
          <a:p>
            <a:pPr algn="ctr">
              <a:lnSpc>
                <a:spcPct val="70000"/>
              </a:lnSpc>
              <a:spcBef>
                <a:spcPct val="20000"/>
              </a:spcBef>
              <a:buClr>
                <a:srgbClr val="FFFF66"/>
              </a:buClr>
              <a:buSzPct val="80000"/>
              <a:defRPr/>
            </a:pPr>
            <a:r>
              <a:rPr kumimoji="1" lang="ru-RU" sz="2800" i="1" dirty="0" smtClean="0">
                <a:solidFill>
                  <a:srgbClr val="254061"/>
                </a:solidFill>
                <a:latin typeface="+mj-lt"/>
              </a:rPr>
              <a:t>Аэробика или </a:t>
            </a:r>
          </a:p>
          <a:p>
            <a:pPr algn="ctr">
              <a:lnSpc>
                <a:spcPct val="70000"/>
              </a:lnSpc>
              <a:spcBef>
                <a:spcPct val="20000"/>
              </a:spcBef>
              <a:buClr>
                <a:srgbClr val="FFFF66"/>
              </a:buClr>
              <a:buSzPct val="80000"/>
              <a:defRPr/>
            </a:pPr>
            <a:r>
              <a:rPr kumimoji="1" lang="ru-RU" sz="2800" i="1" dirty="0" smtClean="0">
                <a:solidFill>
                  <a:srgbClr val="254061"/>
                </a:solidFill>
                <a:latin typeface="+mj-lt"/>
              </a:rPr>
              <a:t>упражнения </a:t>
            </a:r>
          </a:p>
          <a:p>
            <a:pPr algn="ctr">
              <a:lnSpc>
                <a:spcPct val="70000"/>
              </a:lnSpc>
              <a:spcBef>
                <a:spcPct val="20000"/>
              </a:spcBef>
              <a:buClr>
                <a:srgbClr val="FFFF66"/>
              </a:buClr>
              <a:buSzPct val="80000"/>
              <a:defRPr/>
            </a:pPr>
            <a:r>
              <a:rPr kumimoji="1" lang="ru-RU" sz="2800" i="1" dirty="0" smtClean="0">
                <a:solidFill>
                  <a:srgbClr val="254061"/>
                </a:solidFill>
                <a:latin typeface="+mj-lt"/>
              </a:rPr>
              <a:t>на повышение</a:t>
            </a:r>
          </a:p>
          <a:p>
            <a:pPr algn="ctr">
              <a:lnSpc>
                <a:spcPct val="70000"/>
              </a:lnSpc>
              <a:spcBef>
                <a:spcPct val="20000"/>
              </a:spcBef>
              <a:buClr>
                <a:srgbClr val="FFFF66"/>
              </a:buClr>
              <a:buSzPct val="80000"/>
              <a:defRPr/>
            </a:pPr>
            <a:r>
              <a:rPr kumimoji="1" lang="ru-RU" sz="2800" i="1" dirty="0" smtClean="0">
                <a:solidFill>
                  <a:srgbClr val="254061"/>
                </a:solidFill>
                <a:latin typeface="+mj-lt"/>
              </a:rPr>
              <a:t>выносливости</a:t>
            </a:r>
          </a:p>
        </p:txBody>
      </p:sp>
      <p:graphicFrame>
        <p:nvGraphicFramePr>
          <p:cNvPr id="2050" name="Object 195">
            <a:hlinkClick r:id="" action="ppaction://ole?verb=0"/>
          </p:cNvPr>
          <p:cNvGraphicFramePr>
            <a:graphicFrameLocks/>
          </p:cNvGraphicFramePr>
          <p:nvPr>
            <p:extLst>
              <p:ext uri="{D42A27DB-BD31-4B8C-83A1-F6EECF244321}">
                <p14:modId xmlns:p14="http://schemas.microsoft.com/office/powerpoint/2010/main" val="2159854390"/>
              </p:ext>
            </p:extLst>
          </p:nvPr>
        </p:nvGraphicFramePr>
        <p:xfrm>
          <a:off x="4148502" y="1412776"/>
          <a:ext cx="1503618" cy="2160240"/>
        </p:xfrm>
        <a:graphic>
          <a:graphicData uri="http://schemas.openxmlformats.org/presentationml/2006/ole">
            <mc:AlternateContent xmlns:mc="http://schemas.openxmlformats.org/markup-compatibility/2006">
              <mc:Choice xmlns:v="urn:schemas-microsoft-com:vml" Requires="v">
                <p:oleObj spid="_x0000_s2060" name="CorelDRAW!" r:id="rId5" imgW="3325680" imgH="5219640" progId="">
                  <p:embed/>
                </p:oleObj>
              </mc:Choice>
              <mc:Fallback>
                <p:oleObj name="CorelDRAW!" r:id="rId5" imgW="3325680" imgH="5219640" progId="">
                  <p:embed/>
                  <p:pic>
                    <p:nvPicPr>
                      <p:cNvPr id="0" name="Object 195"/>
                      <p:cNvPicPr>
                        <a:picLocks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148502" y="1412776"/>
                        <a:ext cx="1503618" cy="2160240"/>
                      </a:xfrm>
                      <a:prstGeom prst="rect">
                        <a:avLst/>
                      </a:prstGeom>
                      <a:noFill/>
                      <a:ln>
                        <a:noFill/>
                      </a:ln>
                      <a:effectLst/>
                      <a:extLst/>
                    </p:spPr>
                  </p:pic>
                </p:oleObj>
              </mc:Fallback>
            </mc:AlternateContent>
          </a:graphicData>
        </a:graphic>
      </p:graphicFrame>
      <p:sp>
        <p:nvSpPr>
          <p:cNvPr id="6" name="Rectangle 207"/>
          <p:cNvSpPr>
            <a:spLocks noChangeArrowheads="1"/>
          </p:cNvSpPr>
          <p:nvPr/>
        </p:nvSpPr>
        <p:spPr bwMode="auto">
          <a:xfrm>
            <a:off x="1259632" y="4941168"/>
            <a:ext cx="6912768" cy="961289"/>
          </a:xfrm>
          <a:prstGeom prst="rect">
            <a:avLst/>
          </a:prstGeom>
          <a:noFill/>
          <a:ln w="9525">
            <a:noFill/>
            <a:miter lim="800000"/>
            <a:headEnd/>
            <a:tailEnd/>
          </a:ln>
        </p:spPr>
        <p:txBody>
          <a:bodyPr wrap="square">
            <a:spAutoFit/>
          </a:bodyPr>
          <a:lstStyle/>
          <a:p>
            <a:pPr algn="ctr">
              <a:lnSpc>
                <a:spcPct val="90000"/>
              </a:lnSpc>
              <a:spcBef>
                <a:spcPct val="20000"/>
              </a:spcBef>
              <a:buClr>
                <a:srgbClr val="FFFF66"/>
              </a:buClr>
              <a:buSzPct val="80000"/>
              <a:defRPr/>
            </a:pPr>
            <a:r>
              <a:rPr kumimoji="1" lang="en-US" sz="2800" i="1" dirty="0" smtClean="0">
                <a:solidFill>
                  <a:srgbClr val="800000"/>
                </a:solidFill>
                <a:latin typeface="Arial Narrow" pitchFamily="34" charset="0"/>
              </a:rPr>
              <a:t> </a:t>
            </a:r>
            <a:r>
              <a:rPr kumimoji="1" lang="ru-RU" sz="2800" i="1" dirty="0" smtClean="0">
                <a:solidFill>
                  <a:srgbClr val="800000"/>
                </a:solidFill>
                <a:latin typeface="Arial Narrow" pitchFamily="34" charset="0"/>
              </a:rPr>
              <a:t>Упражнения на гибкость     </a:t>
            </a:r>
            <a:endParaRPr kumimoji="1" lang="ru-RU" sz="2800" i="1" dirty="0" smtClean="0">
              <a:solidFill>
                <a:srgbClr val="800000"/>
              </a:solidFill>
              <a:latin typeface="Arial Narrow" pitchFamily="34" charset="0"/>
            </a:endParaRPr>
          </a:p>
          <a:p>
            <a:pPr algn="ctr">
              <a:lnSpc>
                <a:spcPct val="90000"/>
              </a:lnSpc>
              <a:spcBef>
                <a:spcPct val="20000"/>
              </a:spcBef>
              <a:buClr>
                <a:srgbClr val="FFFF66"/>
              </a:buClr>
              <a:buSzPct val="80000"/>
              <a:defRPr/>
            </a:pPr>
            <a:r>
              <a:rPr kumimoji="1" lang="ru-RU" sz="2800" i="1" dirty="0" smtClean="0">
                <a:solidFill>
                  <a:srgbClr val="800000"/>
                </a:solidFill>
                <a:latin typeface="Arial Narrow" pitchFamily="34" charset="0"/>
              </a:rPr>
              <a:t> </a:t>
            </a:r>
            <a:r>
              <a:rPr kumimoji="1" lang="ru-RU" sz="2800" i="1" dirty="0" smtClean="0">
                <a:solidFill>
                  <a:srgbClr val="800000"/>
                </a:solidFill>
                <a:latin typeface="Arial Narrow" pitchFamily="34" charset="0"/>
              </a:rPr>
              <a:t>и увеличение объема движения в суставах</a:t>
            </a:r>
            <a:endParaRPr kumimoji="1" lang="en-US" sz="2800" i="1" dirty="0" smtClean="0">
              <a:solidFill>
                <a:srgbClr val="800000"/>
              </a:solidFill>
              <a:latin typeface="Arial Narrow" pitchFamily="34" charset="0"/>
            </a:endParaRPr>
          </a:p>
        </p:txBody>
      </p:sp>
      <p:pic>
        <p:nvPicPr>
          <p:cNvPr id="8" name="Picture 2"/>
          <p:cNvPicPr>
            <a:picLocks noChangeAspect="1" noChangeArrowheads="1"/>
          </p:cNvPicPr>
          <p:nvPr/>
        </p:nvPicPr>
        <p:blipFill>
          <a:blip r:embed="rId7"/>
          <a:srcRect/>
          <a:stretch>
            <a:fillRect/>
          </a:stretch>
        </p:blipFill>
        <p:spPr bwMode="auto">
          <a:xfrm>
            <a:off x="1475656" y="3140968"/>
            <a:ext cx="1955773" cy="1584176"/>
          </a:xfrm>
          <a:prstGeom prst="rect">
            <a:avLst/>
          </a:prstGeom>
          <a:ln>
            <a:noFill/>
          </a:ln>
          <a:effectLst>
            <a:outerShdw blurRad="292100" dist="139700" dir="2700000" algn="tl" rotWithShape="0">
              <a:srgbClr val="333333">
                <a:alpha val="65000"/>
              </a:srgbClr>
            </a:outerShdw>
          </a:effectLst>
        </p:spPr>
      </p:pic>
      <p:sp>
        <p:nvSpPr>
          <p:cNvPr id="9" name="Прямоугольник 8"/>
          <p:cNvSpPr/>
          <p:nvPr/>
        </p:nvSpPr>
        <p:spPr>
          <a:xfrm>
            <a:off x="5748638" y="1412776"/>
            <a:ext cx="3071834" cy="1650708"/>
          </a:xfrm>
          <a:prstGeom prst="rect">
            <a:avLst/>
          </a:prstGeom>
        </p:spPr>
        <p:txBody>
          <a:bodyPr wrap="square">
            <a:spAutoFit/>
          </a:bodyPr>
          <a:lstStyle/>
          <a:p>
            <a:pPr algn="ctr">
              <a:lnSpc>
                <a:spcPct val="90000"/>
              </a:lnSpc>
              <a:spcBef>
                <a:spcPct val="20000"/>
              </a:spcBef>
              <a:buClr>
                <a:srgbClr val="FFFF66"/>
              </a:buClr>
              <a:buSzPct val="80000"/>
              <a:defRPr/>
            </a:pPr>
            <a:r>
              <a:rPr kumimoji="1" lang="ru-RU" sz="2800" i="1" dirty="0" smtClean="0">
                <a:solidFill>
                  <a:schemeClr val="accent1">
                    <a:lumMod val="50000"/>
                  </a:schemeClr>
                </a:solidFill>
                <a:latin typeface="+mj-lt"/>
              </a:rPr>
              <a:t>Упражнения с отягощениями, увеличивающие мышечную силу</a:t>
            </a:r>
          </a:p>
        </p:txBody>
      </p:sp>
      <p:pic>
        <p:nvPicPr>
          <p:cNvPr id="10" name="Picture 3"/>
          <p:cNvPicPr>
            <a:picLocks noChangeAspect="1" noChangeArrowheads="1"/>
          </p:cNvPicPr>
          <p:nvPr/>
        </p:nvPicPr>
        <p:blipFill>
          <a:blip r:embed="rId8"/>
          <a:srcRect/>
          <a:stretch>
            <a:fillRect/>
          </a:stretch>
        </p:blipFill>
        <p:spPr bwMode="auto">
          <a:xfrm>
            <a:off x="5436096" y="3212976"/>
            <a:ext cx="2184242" cy="1512168"/>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Изображение 2" descr="22222.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1473855151"/>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Изображение 1" descr="11.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4252734097"/>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Изображение 3" descr="22.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Заголовок 1"/>
          <p:cNvSpPr>
            <a:spLocks noGrp="1"/>
          </p:cNvSpPr>
          <p:nvPr>
            <p:ph type="title"/>
          </p:nvPr>
        </p:nvSpPr>
        <p:spPr>
          <a:xfrm>
            <a:off x="3131840" y="116632"/>
            <a:ext cx="5770984" cy="1143000"/>
          </a:xfrm>
        </p:spPr>
        <p:txBody>
          <a:bodyPr>
            <a:noAutofit/>
          </a:bodyPr>
          <a:lstStyle/>
          <a:p>
            <a:pPr>
              <a:lnSpc>
                <a:spcPct val="80000"/>
              </a:lnSpc>
            </a:pPr>
            <a:r>
              <a:rPr lang="ru-RU" sz="3200" b="1" dirty="0" smtClean="0">
                <a:ln w="1905"/>
                <a:solidFill>
                  <a:srgbClr val="008000"/>
                </a:solidFill>
                <a:effectLst>
                  <a:innerShdw blurRad="69850" dist="43180" dir="5400000">
                    <a:srgbClr val="000000">
                      <a:alpha val="65000"/>
                    </a:srgbClr>
                  </a:innerShdw>
                </a:effectLst>
              </a:rPr>
              <a:t> Преимущества регулярной физической активности</a:t>
            </a:r>
            <a:endParaRPr lang="ru-RU" sz="3200" b="1" dirty="0">
              <a:ln w="1905"/>
              <a:solidFill>
                <a:srgbClr val="008000"/>
              </a:solidFill>
              <a:effectLst>
                <a:innerShdw blurRad="69850" dist="43180" dir="5400000">
                  <a:srgbClr val="000000">
                    <a:alpha val="65000"/>
                  </a:srgbClr>
                </a:innerShdw>
              </a:effectLst>
            </a:endParaRPr>
          </a:p>
        </p:txBody>
      </p:sp>
      <p:sp>
        <p:nvSpPr>
          <p:cNvPr id="3" name="Содержимое 2"/>
          <p:cNvSpPr>
            <a:spLocks noGrp="1"/>
          </p:cNvSpPr>
          <p:nvPr>
            <p:ph idx="1"/>
          </p:nvPr>
        </p:nvSpPr>
        <p:spPr>
          <a:xfrm>
            <a:off x="611560" y="1412776"/>
            <a:ext cx="4933212" cy="3160722"/>
          </a:xfrm>
        </p:spPr>
        <p:txBody>
          <a:bodyPr>
            <a:normAutofit/>
          </a:bodyPr>
          <a:lstStyle/>
          <a:p>
            <a:pPr marL="0" indent="0">
              <a:buNone/>
            </a:pPr>
            <a:r>
              <a:rPr lang="ru-RU" sz="2200" b="1" dirty="0" smtClean="0">
                <a:solidFill>
                  <a:srgbClr val="800000"/>
                </a:solidFill>
              </a:rPr>
              <a:t>1. Физические нагрузки улучшают настроение</a:t>
            </a:r>
            <a:endParaRPr lang="ru-RU" sz="2200" dirty="0" smtClean="0">
              <a:solidFill>
                <a:srgbClr val="800000"/>
              </a:solidFill>
            </a:endParaRPr>
          </a:p>
          <a:p>
            <a:r>
              <a:rPr lang="ru-RU" sz="2200" dirty="0" smtClean="0">
                <a:solidFill>
                  <a:srgbClr val="800000"/>
                </a:solidFill>
              </a:rPr>
              <a:t>Для поддержания психологического баланса необходима эмоциональная разрядка. Тренировки или оживленная 30-минутная прогулка – отличный </a:t>
            </a:r>
          </a:p>
          <a:p>
            <a:pPr>
              <a:buNone/>
            </a:pPr>
            <a:r>
              <a:rPr lang="ru-RU" sz="2200" dirty="0" smtClean="0">
                <a:solidFill>
                  <a:srgbClr val="800000"/>
                </a:solidFill>
              </a:rPr>
              <a:t>     способ снять напряжение.</a:t>
            </a:r>
          </a:p>
          <a:p>
            <a:endParaRPr lang="ru-RU" sz="2200" dirty="0" smtClean="0">
              <a:solidFill>
                <a:srgbClr val="800000"/>
              </a:solidFill>
            </a:endParaRPr>
          </a:p>
        </p:txBody>
      </p:sp>
      <p:pic>
        <p:nvPicPr>
          <p:cNvPr id="9218" name="Picture 2"/>
          <p:cNvPicPr>
            <a:picLocks noChangeAspect="1" noChangeArrowheads="1"/>
          </p:cNvPicPr>
          <p:nvPr/>
        </p:nvPicPr>
        <p:blipFill>
          <a:blip r:embed="rId4"/>
          <a:srcRect/>
          <a:stretch>
            <a:fillRect/>
          </a:stretch>
        </p:blipFill>
        <p:spPr bwMode="auto">
          <a:xfrm>
            <a:off x="5652120" y="1988840"/>
            <a:ext cx="3120347" cy="2160240"/>
          </a:xfrm>
          <a:prstGeom prst="rect">
            <a:avLst/>
          </a:prstGeom>
          <a:ln>
            <a:noFill/>
          </a:ln>
          <a:effectLst>
            <a:outerShdw blurRad="292100" dist="139700" dir="2700000" algn="tl" rotWithShape="0">
              <a:srgbClr val="333333">
                <a:alpha val="65000"/>
              </a:srgbClr>
            </a:outerShdw>
          </a:effectLst>
        </p:spPr>
      </p:pic>
      <p:sp>
        <p:nvSpPr>
          <p:cNvPr id="6" name="Прямоугольник 5"/>
          <p:cNvSpPr/>
          <p:nvPr/>
        </p:nvSpPr>
        <p:spPr>
          <a:xfrm>
            <a:off x="1403648" y="4509120"/>
            <a:ext cx="7385474" cy="1446550"/>
          </a:xfrm>
          <a:prstGeom prst="rect">
            <a:avLst/>
          </a:prstGeom>
        </p:spPr>
        <p:txBody>
          <a:bodyPr wrap="square">
            <a:spAutoFit/>
          </a:bodyPr>
          <a:lstStyle/>
          <a:p>
            <a:pPr algn="ctr"/>
            <a:r>
              <a:rPr lang="ru-RU" sz="2200" dirty="0" smtClean="0">
                <a:solidFill>
                  <a:schemeClr val="tx2"/>
                </a:solidFill>
              </a:rPr>
              <a:t>Физическая активность стимулирует выработку различных химических веществ головного мозга, которые обеспечивают вам ощущение радости, </a:t>
            </a:r>
            <a:endParaRPr lang="en-US" sz="2200" dirty="0" smtClean="0">
              <a:solidFill>
                <a:schemeClr val="tx2"/>
              </a:solidFill>
            </a:endParaRPr>
          </a:p>
          <a:p>
            <a:pPr algn="ctr"/>
            <a:r>
              <a:rPr lang="ru-RU" sz="2200" dirty="0" smtClean="0">
                <a:solidFill>
                  <a:schemeClr val="tx2"/>
                </a:solidFill>
              </a:rPr>
              <a:t>бодрости и придают сил. </a:t>
            </a:r>
          </a:p>
        </p:txBody>
      </p:sp>
    </p:spTree>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Изображение 1" descr="22.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3" name="Содержимое 2"/>
          <p:cNvSpPr>
            <a:spLocks noGrp="1"/>
          </p:cNvSpPr>
          <p:nvPr>
            <p:ph idx="1"/>
          </p:nvPr>
        </p:nvSpPr>
        <p:spPr>
          <a:xfrm>
            <a:off x="467544" y="1340768"/>
            <a:ext cx="8424936" cy="4525963"/>
          </a:xfrm>
        </p:spPr>
        <p:txBody>
          <a:bodyPr>
            <a:noAutofit/>
          </a:bodyPr>
          <a:lstStyle/>
          <a:p>
            <a:pPr marL="0" indent="0">
              <a:buNone/>
            </a:pPr>
            <a:r>
              <a:rPr lang="ru-RU" sz="2400" b="1" dirty="0" smtClean="0">
                <a:solidFill>
                  <a:srgbClr val="800000"/>
                </a:solidFill>
              </a:rPr>
              <a:t>2. Регулярная физическая активность предотвращает возникновения таких хронических заболеваний:</a:t>
            </a:r>
          </a:p>
          <a:p>
            <a:pPr marL="539750" indent="-279400">
              <a:buFontTx/>
              <a:buChar char="-"/>
            </a:pPr>
            <a:r>
              <a:rPr lang="ru-RU" sz="2400" dirty="0" smtClean="0">
                <a:solidFill>
                  <a:srgbClr val="800000"/>
                </a:solidFill>
              </a:rPr>
              <a:t>Гипертония</a:t>
            </a:r>
          </a:p>
          <a:p>
            <a:pPr marL="539750" indent="-279400">
              <a:buFontTx/>
              <a:buChar char="-"/>
            </a:pPr>
            <a:r>
              <a:rPr lang="ru-RU" sz="2400" dirty="0" smtClean="0">
                <a:solidFill>
                  <a:srgbClr val="800000"/>
                </a:solidFill>
              </a:rPr>
              <a:t>Остеопороз</a:t>
            </a:r>
          </a:p>
          <a:p>
            <a:pPr marL="539750" indent="-279400">
              <a:buFontTx/>
              <a:buChar char="-"/>
            </a:pPr>
            <a:r>
              <a:rPr lang="ru-RU" sz="2400" dirty="0" smtClean="0">
                <a:solidFill>
                  <a:srgbClr val="800000"/>
                </a:solidFill>
              </a:rPr>
              <a:t>Диабет 2 типа</a:t>
            </a:r>
          </a:p>
          <a:p>
            <a:pPr marL="539750" indent="-279400">
              <a:buFontTx/>
              <a:buChar char="-"/>
            </a:pPr>
            <a:r>
              <a:rPr lang="ru-RU" sz="2400" dirty="0" smtClean="0">
                <a:solidFill>
                  <a:srgbClr val="800000"/>
                </a:solidFill>
              </a:rPr>
              <a:t>Некоторые виды рака</a:t>
            </a:r>
          </a:p>
          <a:p>
            <a:pPr marL="0" indent="0">
              <a:buNone/>
            </a:pPr>
            <a:endParaRPr lang="ru-RU" sz="2400" dirty="0" smtClean="0">
              <a:solidFill>
                <a:srgbClr val="800000"/>
              </a:solidFill>
            </a:endParaRPr>
          </a:p>
          <a:p>
            <a:pPr marL="712788" indent="365125" algn="ctr"/>
            <a:r>
              <a:rPr lang="ru-RU" sz="2400" dirty="0" smtClean="0">
                <a:solidFill>
                  <a:schemeClr val="accent1">
                    <a:lumMod val="50000"/>
                  </a:schemeClr>
                </a:solidFill>
              </a:rPr>
              <a:t>Физическая активность повышает выработку липопротеидов высокой плотности, которые снижают уровень холестерина. И предотвращают образование тромбов в кровеносных сосудах.</a:t>
            </a:r>
          </a:p>
          <a:p>
            <a:endParaRPr lang="ru-RU" sz="2400" dirty="0" smtClean="0">
              <a:solidFill>
                <a:srgbClr val="800000"/>
              </a:solidFill>
            </a:endParaRPr>
          </a:p>
          <a:p>
            <a:endParaRPr lang="ru-RU" sz="2400" dirty="0" smtClean="0">
              <a:solidFill>
                <a:srgbClr val="800000"/>
              </a:solidFill>
            </a:endParaRPr>
          </a:p>
          <a:p>
            <a:endParaRPr lang="ru-RU" sz="2400" dirty="0" smtClean="0">
              <a:solidFill>
                <a:srgbClr val="800000"/>
              </a:solidFill>
            </a:endParaRPr>
          </a:p>
        </p:txBody>
      </p:sp>
      <p:pic>
        <p:nvPicPr>
          <p:cNvPr id="5" name="Picture 3"/>
          <p:cNvPicPr>
            <a:picLocks noChangeAspect="1" noChangeArrowheads="1"/>
          </p:cNvPicPr>
          <p:nvPr/>
        </p:nvPicPr>
        <p:blipFill>
          <a:blip r:embed="rId4"/>
          <a:srcRect/>
          <a:stretch>
            <a:fillRect/>
          </a:stretch>
        </p:blipFill>
        <p:spPr bwMode="auto">
          <a:xfrm>
            <a:off x="5508104" y="2276872"/>
            <a:ext cx="2778673" cy="1923696"/>
          </a:xfrm>
          <a:prstGeom prst="rect">
            <a:avLst/>
          </a:prstGeom>
          <a:ln>
            <a:noFill/>
          </a:ln>
          <a:effectLst>
            <a:outerShdw blurRad="292100" dist="139700" dir="2700000" algn="tl" rotWithShape="0">
              <a:srgbClr val="333333">
                <a:alpha val="65000"/>
              </a:srgbClr>
            </a:outerShdw>
          </a:effectLst>
        </p:spPr>
      </p:pic>
      <p:sp>
        <p:nvSpPr>
          <p:cNvPr id="7" name="Заголовок 1"/>
          <p:cNvSpPr>
            <a:spLocks noGrp="1"/>
          </p:cNvSpPr>
          <p:nvPr>
            <p:ph type="title"/>
          </p:nvPr>
        </p:nvSpPr>
        <p:spPr>
          <a:xfrm>
            <a:off x="3131840" y="116632"/>
            <a:ext cx="5770984" cy="1143000"/>
          </a:xfrm>
        </p:spPr>
        <p:txBody>
          <a:bodyPr>
            <a:noAutofit/>
          </a:bodyPr>
          <a:lstStyle/>
          <a:p>
            <a:pPr>
              <a:lnSpc>
                <a:spcPct val="80000"/>
              </a:lnSpc>
            </a:pPr>
            <a:r>
              <a:rPr lang="ru-RU" sz="3200" b="1" dirty="0" smtClean="0">
                <a:ln w="1905"/>
                <a:solidFill>
                  <a:srgbClr val="008000"/>
                </a:solidFill>
                <a:effectLst>
                  <a:innerShdw blurRad="69850" dist="43180" dir="5400000">
                    <a:srgbClr val="000000">
                      <a:alpha val="65000"/>
                    </a:srgbClr>
                  </a:innerShdw>
                </a:effectLst>
              </a:rPr>
              <a:t> Преимущества регулярной физической активности</a:t>
            </a:r>
            <a:endParaRPr lang="ru-RU" sz="3200" b="1" dirty="0">
              <a:ln w="1905"/>
              <a:solidFill>
                <a:srgbClr val="008000"/>
              </a:solidFill>
              <a:effectLst>
                <a:innerShdw blurRad="69850" dist="43180" dir="5400000">
                  <a:srgbClr val="000000">
                    <a:alpha val="65000"/>
                  </a:srgbClr>
                </a:innerShdw>
              </a:effectLst>
            </a:endParaRPr>
          </a:p>
        </p:txBody>
      </p:sp>
    </p:spTree>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Изображение 7" descr="22.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3" name="Содержимое 2"/>
          <p:cNvSpPr>
            <a:spLocks noGrp="1"/>
          </p:cNvSpPr>
          <p:nvPr>
            <p:ph idx="1"/>
          </p:nvPr>
        </p:nvSpPr>
        <p:spPr>
          <a:xfrm>
            <a:off x="304800" y="1554162"/>
            <a:ext cx="5624522" cy="4525963"/>
          </a:xfrm>
        </p:spPr>
        <p:txBody>
          <a:bodyPr>
            <a:noAutofit/>
          </a:bodyPr>
          <a:lstStyle/>
          <a:p>
            <a:pPr marL="0" indent="0">
              <a:lnSpc>
                <a:spcPct val="80000"/>
              </a:lnSpc>
              <a:buNone/>
            </a:pPr>
            <a:r>
              <a:rPr lang="ru-RU" sz="2400" b="1" dirty="0" smtClean="0">
                <a:solidFill>
                  <a:srgbClr val="800000"/>
                </a:solidFill>
              </a:rPr>
              <a:t>3. Физические нагрузки повышают ваш </a:t>
            </a:r>
            <a:r>
              <a:rPr lang="en-US" sz="2400" b="1" dirty="0" smtClean="0">
                <a:solidFill>
                  <a:srgbClr val="800000"/>
                </a:solidFill>
              </a:rPr>
              <a:t> </a:t>
            </a:r>
          </a:p>
          <a:p>
            <a:pPr marL="0" indent="0">
              <a:lnSpc>
                <a:spcPct val="80000"/>
              </a:lnSpc>
              <a:buNone/>
            </a:pPr>
            <a:r>
              <a:rPr lang="en-US" sz="2400" b="1" dirty="0">
                <a:solidFill>
                  <a:srgbClr val="800000"/>
                </a:solidFill>
              </a:rPr>
              <a:t> </a:t>
            </a:r>
            <a:r>
              <a:rPr lang="en-US" sz="2400" b="1" dirty="0" smtClean="0">
                <a:solidFill>
                  <a:srgbClr val="800000"/>
                </a:solidFill>
              </a:rPr>
              <a:t>    </a:t>
            </a:r>
            <a:r>
              <a:rPr lang="ru-RU" sz="2400" b="1" dirty="0" smtClean="0">
                <a:solidFill>
                  <a:srgbClr val="800000"/>
                </a:solidFill>
              </a:rPr>
              <a:t>энергетический уровень</a:t>
            </a:r>
            <a:endParaRPr lang="en-US" sz="2400" b="1" dirty="0" smtClean="0">
              <a:solidFill>
                <a:srgbClr val="800000"/>
              </a:solidFill>
            </a:endParaRPr>
          </a:p>
          <a:p>
            <a:pPr marL="0" indent="0">
              <a:lnSpc>
                <a:spcPct val="50000"/>
              </a:lnSpc>
              <a:buNone/>
            </a:pPr>
            <a:endParaRPr lang="ru-RU" sz="2400" dirty="0" smtClean="0">
              <a:solidFill>
                <a:srgbClr val="800000"/>
              </a:solidFill>
            </a:endParaRPr>
          </a:p>
          <a:p>
            <a:pPr marL="900113" indent="-360363"/>
            <a:r>
              <a:rPr lang="ru-RU" sz="2000" dirty="0" smtClean="0">
                <a:solidFill>
                  <a:srgbClr val="800000"/>
                </a:solidFill>
              </a:rPr>
              <a:t>Регулярная физическая активность улучшает работу всей </a:t>
            </a:r>
            <a:r>
              <a:rPr lang="ru-RU" sz="2000" dirty="0" err="1" smtClean="0">
                <a:solidFill>
                  <a:srgbClr val="800000"/>
                </a:solidFill>
              </a:rPr>
              <a:t>сердечно-сосудистой</a:t>
            </a:r>
            <a:r>
              <a:rPr lang="ru-RU" sz="2000" dirty="0" smtClean="0">
                <a:solidFill>
                  <a:srgbClr val="800000"/>
                </a:solidFill>
              </a:rPr>
              <a:t> системы — циркуляция крови через сердце и кровеносные сосуды происходит более эффективно. Когда ваше сердце и легкие работают более эффективно, уровень вашей энергии становится значительно выше.</a:t>
            </a:r>
            <a:endParaRPr lang="ru-RU" sz="2000" dirty="0">
              <a:solidFill>
                <a:srgbClr val="800000"/>
              </a:solidFill>
            </a:endParaRPr>
          </a:p>
        </p:txBody>
      </p:sp>
      <p:pic>
        <p:nvPicPr>
          <p:cNvPr id="5" name="Picture 2"/>
          <p:cNvPicPr>
            <a:picLocks noChangeAspect="1" noChangeArrowheads="1"/>
          </p:cNvPicPr>
          <p:nvPr/>
        </p:nvPicPr>
        <p:blipFill>
          <a:blip r:embed="rId4"/>
          <a:srcRect/>
          <a:stretch>
            <a:fillRect/>
          </a:stretch>
        </p:blipFill>
        <p:spPr bwMode="auto">
          <a:xfrm>
            <a:off x="6156176" y="1484784"/>
            <a:ext cx="2557498" cy="2071574"/>
          </a:xfrm>
          <a:prstGeom prst="rect">
            <a:avLst/>
          </a:prstGeom>
          <a:ln>
            <a:noFill/>
          </a:ln>
          <a:effectLst>
            <a:outerShdw blurRad="292100" dist="139700" dir="2700000" algn="tl" rotWithShape="0">
              <a:srgbClr val="333333">
                <a:alpha val="65000"/>
              </a:srgbClr>
            </a:outerShdw>
          </a:effectLst>
        </p:spPr>
      </p:pic>
      <p:pic>
        <p:nvPicPr>
          <p:cNvPr id="6" name="Picture 4"/>
          <p:cNvPicPr>
            <a:picLocks noChangeAspect="1" noChangeArrowheads="1"/>
          </p:cNvPicPr>
          <p:nvPr/>
        </p:nvPicPr>
        <p:blipFill>
          <a:blip r:embed="rId5"/>
          <a:stretch>
            <a:fillRect/>
          </a:stretch>
        </p:blipFill>
        <p:spPr bwMode="auto">
          <a:xfrm>
            <a:off x="6156176" y="3789040"/>
            <a:ext cx="2520280" cy="2047085"/>
          </a:xfrm>
          <a:prstGeom prst="rect">
            <a:avLst/>
          </a:prstGeom>
          <a:ln>
            <a:noFill/>
          </a:ln>
          <a:effectLst>
            <a:outerShdw blurRad="292100" dist="139700" dir="2700000" algn="tl" rotWithShape="0">
              <a:srgbClr val="333333">
                <a:alpha val="65000"/>
              </a:srgbClr>
            </a:outerShdw>
          </a:effectLst>
        </p:spPr>
      </p:pic>
      <p:sp>
        <p:nvSpPr>
          <p:cNvPr id="10" name="Заголовок 1"/>
          <p:cNvSpPr>
            <a:spLocks noGrp="1"/>
          </p:cNvSpPr>
          <p:nvPr>
            <p:ph type="title"/>
          </p:nvPr>
        </p:nvSpPr>
        <p:spPr>
          <a:xfrm>
            <a:off x="3131840" y="116632"/>
            <a:ext cx="5770984" cy="1143000"/>
          </a:xfrm>
        </p:spPr>
        <p:txBody>
          <a:bodyPr>
            <a:noAutofit/>
          </a:bodyPr>
          <a:lstStyle/>
          <a:p>
            <a:pPr>
              <a:lnSpc>
                <a:spcPct val="80000"/>
              </a:lnSpc>
            </a:pPr>
            <a:r>
              <a:rPr lang="ru-RU" sz="3200" b="1" dirty="0" smtClean="0">
                <a:ln w="1905"/>
                <a:solidFill>
                  <a:srgbClr val="008000"/>
                </a:solidFill>
                <a:effectLst>
                  <a:innerShdw blurRad="69850" dist="43180" dir="5400000">
                    <a:srgbClr val="000000">
                      <a:alpha val="65000"/>
                    </a:srgbClr>
                  </a:innerShdw>
                </a:effectLst>
              </a:rPr>
              <a:t> Преимущества регулярной физической активности</a:t>
            </a:r>
            <a:endParaRPr lang="ru-RU" sz="3200" b="1" dirty="0">
              <a:ln w="1905"/>
              <a:solidFill>
                <a:srgbClr val="008000"/>
              </a:solidFill>
              <a:effectLst>
                <a:innerShdw blurRad="69850" dist="43180" dir="5400000">
                  <a:srgbClr val="000000">
                    <a:alpha val="65000"/>
                  </a:srgbClr>
                </a:innerShdw>
              </a:effectLst>
            </a:endParaRPr>
          </a:p>
        </p:txBody>
      </p:sp>
    </p:spTree>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Изображение 1" descr="22.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3" name="Содержимое 2"/>
          <p:cNvSpPr>
            <a:spLocks noGrp="1"/>
          </p:cNvSpPr>
          <p:nvPr>
            <p:ph idx="1"/>
          </p:nvPr>
        </p:nvSpPr>
        <p:spPr>
          <a:xfrm>
            <a:off x="457200" y="1855365"/>
            <a:ext cx="8229600" cy="4525963"/>
          </a:xfrm>
        </p:spPr>
        <p:txBody>
          <a:bodyPr>
            <a:normAutofit/>
          </a:bodyPr>
          <a:lstStyle/>
          <a:p>
            <a:pPr marL="0" indent="0">
              <a:lnSpc>
                <a:spcPct val="60000"/>
              </a:lnSpc>
              <a:buNone/>
            </a:pPr>
            <a:r>
              <a:rPr lang="ru-RU" dirty="0" smtClean="0">
                <a:solidFill>
                  <a:srgbClr val="800000"/>
                </a:solidFill>
              </a:rPr>
              <a:t>4</a:t>
            </a:r>
            <a:r>
              <a:rPr lang="ru-RU" sz="2800" b="1" dirty="0" smtClean="0">
                <a:solidFill>
                  <a:srgbClr val="800000"/>
                </a:solidFill>
              </a:rPr>
              <a:t>. Физические нагрузки </a:t>
            </a:r>
          </a:p>
          <a:p>
            <a:pPr>
              <a:lnSpc>
                <a:spcPct val="60000"/>
              </a:lnSpc>
              <a:buNone/>
            </a:pPr>
            <a:r>
              <a:rPr lang="ru-RU" sz="2800" b="1" dirty="0" smtClean="0">
                <a:solidFill>
                  <a:srgbClr val="800000"/>
                </a:solidFill>
              </a:rPr>
              <a:t>     </a:t>
            </a:r>
            <a:r>
              <a:rPr lang="en-US" sz="2800" b="1" dirty="0">
                <a:solidFill>
                  <a:srgbClr val="800000"/>
                </a:solidFill>
              </a:rPr>
              <a:t> </a:t>
            </a:r>
            <a:r>
              <a:rPr lang="ru-RU" sz="2800" b="1" dirty="0" smtClean="0">
                <a:solidFill>
                  <a:srgbClr val="800000"/>
                </a:solidFill>
              </a:rPr>
              <a:t>способствуют </a:t>
            </a:r>
          </a:p>
          <a:p>
            <a:pPr>
              <a:lnSpc>
                <a:spcPct val="60000"/>
              </a:lnSpc>
              <a:buNone/>
            </a:pPr>
            <a:r>
              <a:rPr lang="ru-RU" sz="2800" b="1" dirty="0" smtClean="0">
                <a:solidFill>
                  <a:srgbClr val="800000"/>
                </a:solidFill>
              </a:rPr>
              <a:t>      улучшению сна</a:t>
            </a:r>
          </a:p>
          <a:p>
            <a:pPr marL="712788" indent="-712788">
              <a:buNone/>
            </a:pPr>
            <a:endParaRPr lang="ru-RU" dirty="0" smtClean="0">
              <a:solidFill>
                <a:srgbClr val="800000"/>
              </a:solidFill>
            </a:endParaRPr>
          </a:p>
          <a:p>
            <a:pPr marL="712788" indent="-347663"/>
            <a:r>
              <a:rPr lang="ru-RU" sz="2400" dirty="0" smtClean="0">
                <a:solidFill>
                  <a:schemeClr val="accent1">
                    <a:lumMod val="75000"/>
                  </a:schemeClr>
                </a:solidFill>
              </a:rPr>
              <a:t>А здоровый сон, в свою очередь, сделает вас более сконцентрированным в повседневной деятельности, повысит вашу производительность и настроение. Физические нагрузки помогут вам засыпать быстрее и сделают сон более крепким и глубоким.</a:t>
            </a:r>
            <a:endParaRPr lang="ru-RU" sz="2400" dirty="0">
              <a:solidFill>
                <a:schemeClr val="accent1">
                  <a:lumMod val="75000"/>
                </a:schemeClr>
              </a:solidFill>
            </a:endParaRPr>
          </a:p>
        </p:txBody>
      </p:sp>
      <p:pic>
        <p:nvPicPr>
          <p:cNvPr id="5" name="Picture 2"/>
          <p:cNvPicPr>
            <a:picLocks noChangeAspect="1" noChangeArrowheads="1"/>
          </p:cNvPicPr>
          <p:nvPr/>
        </p:nvPicPr>
        <p:blipFill>
          <a:blip r:embed="rId3"/>
          <a:srcRect/>
          <a:stretch>
            <a:fillRect/>
          </a:stretch>
        </p:blipFill>
        <p:spPr bwMode="auto">
          <a:xfrm>
            <a:off x="5364088" y="1412776"/>
            <a:ext cx="2814999" cy="1932966"/>
          </a:xfrm>
          <a:prstGeom prst="rect">
            <a:avLst/>
          </a:prstGeom>
          <a:ln>
            <a:noFill/>
          </a:ln>
          <a:effectLst>
            <a:outerShdw blurRad="292100" dist="139700" dir="2700000" algn="tl" rotWithShape="0">
              <a:srgbClr val="333333">
                <a:alpha val="65000"/>
              </a:srgbClr>
            </a:outerShdw>
          </a:effectLst>
        </p:spPr>
      </p:pic>
      <p:sp>
        <p:nvSpPr>
          <p:cNvPr id="7" name="Заголовок 1"/>
          <p:cNvSpPr>
            <a:spLocks noGrp="1"/>
          </p:cNvSpPr>
          <p:nvPr>
            <p:ph type="title"/>
          </p:nvPr>
        </p:nvSpPr>
        <p:spPr>
          <a:xfrm>
            <a:off x="3131840" y="116632"/>
            <a:ext cx="5770984" cy="1143000"/>
          </a:xfrm>
        </p:spPr>
        <p:txBody>
          <a:bodyPr>
            <a:noAutofit/>
          </a:bodyPr>
          <a:lstStyle/>
          <a:p>
            <a:pPr>
              <a:lnSpc>
                <a:spcPct val="80000"/>
              </a:lnSpc>
            </a:pPr>
            <a:r>
              <a:rPr lang="ru-RU" sz="3200" b="1" dirty="0" smtClean="0">
                <a:ln w="1905"/>
                <a:solidFill>
                  <a:srgbClr val="008000"/>
                </a:solidFill>
                <a:effectLst>
                  <a:innerShdw blurRad="69850" dist="43180" dir="5400000">
                    <a:srgbClr val="000000">
                      <a:alpha val="65000"/>
                    </a:srgbClr>
                  </a:innerShdw>
                </a:effectLst>
              </a:rPr>
              <a:t> Преимущества регулярной физической активности</a:t>
            </a:r>
            <a:endParaRPr lang="ru-RU" sz="3200" b="1" dirty="0">
              <a:ln w="1905"/>
              <a:solidFill>
                <a:srgbClr val="008000"/>
              </a:solidFill>
              <a:effectLst>
                <a:innerShdw blurRad="69850" dist="43180" dir="5400000">
                  <a:srgbClr val="000000">
                    <a:alpha val="65000"/>
                  </a:srgbClr>
                </a:innerShdw>
              </a:effectLst>
            </a:endParaRPr>
          </a:p>
        </p:txBody>
      </p:sp>
    </p:spTree>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Изображение 1" descr="22.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3" name="Содержимое 2"/>
          <p:cNvSpPr>
            <a:spLocks noGrp="1"/>
          </p:cNvSpPr>
          <p:nvPr>
            <p:ph idx="1"/>
          </p:nvPr>
        </p:nvSpPr>
        <p:spPr>
          <a:xfrm>
            <a:off x="467544" y="1556792"/>
            <a:ext cx="5512696" cy="4525963"/>
          </a:xfrm>
        </p:spPr>
        <p:txBody>
          <a:bodyPr>
            <a:normAutofit fontScale="92500" lnSpcReduction="10000"/>
          </a:bodyPr>
          <a:lstStyle/>
          <a:p>
            <a:pPr marL="0" indent="0">
              <a:lnSpc>
                <a:spcPct val="70000"/>
              </a:lnSpc>
              <a:buNone/>
            </a:pPr>
            <a:r>
              <a:rPr lang="ru-RU" b="1" dirty="0" smtClean="0">
                <a:solidFill>
                  <a:srgbClr val="800000"/>
                </a:solidFill>
              </a:rPr>
              <a:t>5. Физическая активность – это </a:t>
            </a:r>
            <a:r>
              <a:rPr lang="en-US" b="1" dirty="0" smtClean="0">
                <a:solidFill>
                  <a:srgbClr val="800000"/>
                </a:solidFill>
              </a:rPr>
              <a:t> </a:t>
            </a:r>
          </a:p>
          <a:p>
            <a:pPr marL="0" indent="0">
              <a:lnSpc>
                <a:spcPct val="70000"/>
              </a:lnSpc>
              <a:buNone/>
            </a:pPr>
            <a:r>
              <a:rPr lang="en-US" b="1" dirty="0">
                <a:solidFill>
                  <a:srgbClr val="800000"/>
                </a:solidFill>
              </a:rPr>
              <a:t> </a:t>
            </a:r>
            <a:r>
              <a:rPr lang="en-US" b="1" dirty="0" smtClean="0">
                <a:solidFill>
                  <a:srgbClr val="800000"/>
                </a:solidFill>
              </a:rPr>
              <a:t>       </a:t>
            </a:r>
            <a:r>
              <a:rPr lang="ru-RU" b="1" dirty="0" smtClean="0">
                <a:solidFill>
                  <a:srgbClr val="800000"/>
                </a:solidFill>
              </a:rPr>
              <a:t>еще  и отличный вид </a:t>
            </a:r>
            <a:r>
              <a:rPr lang="en-US" b="1" dirty="0" smtClean="0">
                <a:solidFill>
                  <a:srgbClr val="800000"/>
                </a:solidFill>
              </a:rPr>
              <a:t> </a:t>
            </a:r>
          </a:p>
          <a:p>
            <a:pPr marL="0" indent="0">
              <a:lnSpc>
                <a:spcPct val="70000"/>
              </a:lnSpc>
              <a:buNone/>
            </a:pPr>
            <a:r>
              <a:rPr lang="en-US" b="1" dirty="0">
                <a:solidFill>
                  <a:srgbClr val="800000"/>
                </a:solidFill>
              </a:rPr>
              <a:t> </a:t>
            </a:r>
            <a:r>
              <a:rPr lang="en-US" b="1" dirty="0" smtClean="0">
                <a:solidFill>
                  <a:srgbClr val="800000"/>
                </a:solidFill>
              </a:rPr>
              <a:t>       </a:t>
            </a:r>
            <a:r>
              <a:rPr lang="ru-RU" b="1" dirty="0" smtClean="0">
                <a:solidFill>
                  <a:srgbClr val="800000"/>
                </a:solidFill>
              </a:rPr>
              <a:t>активного отдыха!</a:t>
            </a:r>
          </a:p>
          <a:p>
            <a:pPr>
              <a:lnSpc>
                <a:spcPct val="70000"/>
              </a:lnSpc>
            </a:pPr>
            <a:endParaRPr lang="ru-RU" dirty="0" smtClean="0">
              <a:solidFill>
                <a:srgbClr val="800000"/>
              </a:solidFill>
            </a:endParaRPr>
          </a:p>
          <a:p>
            <a:pPr marL="800100" indent="-347663"/>
            <a:r>
              <a:rPr lang="ru-RU" sz="2200" dirty="0" smtClean="0">
                <a:solidFill>
                  <a:srgbClr val="800000"/>
                </a:solidFill>
              </a:rPr>
              <a:t>Здоровый образ жизни сейчас набирает все больше популярности, а с ним растет и многообразие видов активного отдыха. Катание на коньках, лыжах, сноуборде, велосипеде, теннис, футбол, баскетбол, волейбол, скалолазание, парашютный спорт – и многое-многое другое – это не только огромная польза для вашего организма, но и веселое времяпровождение.</a:t>
            </a:r>
            <a:endParaRPr lang="ru-RU" sz="2200" dirty="0">
              <a:solidFill>
                <a:srgbClr val="800000"/>
              </a:solidFill>
            </a:endParaRPr>
          </a:p>
        </p:txBody>
      </p:sp>
      <p:pic>
        <p:nvPicPr>
          <p:cNvPr id="6" name="Picture 5"/>
          <p:cNvPicPr>
            <a:picLocks noChangeAspect="1" noChangeArrowheads="1"/>
          </p:cNvPicPr>
          <p:nvPr/>
        </p:nvPicPr>
        <p:blipFill>
          <a:blip r:embed="rId4"/>
          <a:srcRect/>
          <a:stretch>
            <a:fillRect/>
          </a:stretch>
        </p:blipFill>
        <p:spPr bwMode="auto">
          <a:xfrm>
            <a:off x="6084168" y="1484784"/>
            <a:ext cx="2592288" cy="2592288"/>
          </a:xfrm>
          <a:prstGeom prst="rect">
            <a:avLst/>
          </a:prstGeom>
          <a:ln>
            <a:noFill/>
          </a:ln>
          <a:effectLst>
            <a:outerShdw blurRad="292100" dist="139700" dir="2700000" algn="tl" rotWithShape="0">
              <a:srgbClr val="333333">
                <a:alpha val="65000"/>
              </a:srgbClr>
            </a:outerShdw>
          </a:effectLst>
        </p:spPr>
      </p:pic>
      <p:pic>
        <p:nvPicPr>
          <p:cNvPr id="7" name="Picture 4"/>
          <p:cNvPicPr>
            <a:picLocks noChangeAspect="1" noChangeArrowheads="1"/>
          </p:cNvPicPr>
          <p:nvPr/>
        </p:nvPicPr>
        <p:blipFill>
          <a:blip r:embed="rId5"/>
          <a:srcRect/>
          <a:stretch>
            <a:fillRect/>
          </a:stretch>
        </p:blipFill>
        <p:spPr bwMode="auto">
          <a:xfrm>
            <a:off x="6156176" y="4581128"/>
            <a:ext cx="2592298" cy="1296144"/>
          </a:xfrm>
          <a:prstGeom prst="rect">
            <a:avLst/>
          </a:prstGeom>
          <a:ln>
            <a:noFill/>
          </a:ln>
          <a:effectLst>
            <a:outerShdw blurRad="292100" dist="139700" dir="2700000" algn="tl" rotWithShape="0">
              <a:srgbClr val="333333">
                <a:alpha val="65000"/>
              </a:srgbClr>
            </a:outerShdw>
          </a:effectLst>
        </p:spPr>
      </p:pic>
      <p:sp>
        <p:nvSpPr>
          <p:cNvPr id="8" name="Заголовок 1"/>
          <p:cNvSpPr>
            <a:spLocks noGrp="1"/>
          </p:cNvSpPr>
          <p:nvPr>
            <p:ph type="title"/>
          </p:nvPr>
        </p:nvSpPr>
        <p:spPr>
          <a:xfrm>
            <a:off x="3131840" y="116632"/>
            <a:ext cx="5770984" cy="1143000"/>
          </a:xfrm>
        </p:spPr>
        <p:txBody>
          <a:bodyPr>
            <a:noAutofit/>
          </a:bodyPr>
          <a:lstStyle/>
          <a:p>
            <a:pPr>
              <a:lnSpc>
                <a:spcPct val="80000"/>
              </a:lnSpc>
            </a:pPr>
            <a:r>
              <a:rPr lang="ru-RU" sz="3200" b="1" dirty="0" smtClean="0">
                <a:ln w="1905"/>
                <a:solidFill>
                  <a:srgbClr val="008000"/>
                </a:solidFill>
                <a:effectLst>
                  <a:innerShdw blurRad="69850" dist="43180" dir="5400000">
                    <a:srgbClr val="000000">
                      <a:alpha val="65000"/>
                    </a:srgbClr>
                  </a:innerShdw>
                </a:effectLst>
              </a:rPr>
              <a:t> Преимущества регулярной физической активности</a:t>
            </a:r>
            <a:endParaRPr lang="ru-RU" sz="3200" b="1" dirty="0">
              <a:ln w="1905"/>
              <a:solidFill>
                <a:srgbClr val="008000"/>
              </a:solidFill>
              <a:effectLst>
                <a:innerShdw blurRad="69850" dist="43180" dir="5400000">
                  <a:srgbClr val="000000">
                    <a:alpha val="65000"/>
                  </a:srgbClr>
                </a:innerShdw>
              </a:effectLst>
            </a:endParaRPr>
          </a:p>
        </p:txBody>
      </p:sp>
    </p:spTree>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Изображение 3" descr="22.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Заголовок 1"/>
          <p:cNvSpPr>
            <a:spLocks noGrp="1"/>
          </p:cNvSpPr>
          <p:nvPr>
            <p:ph type="title"/>
          </p:nvPr>
        </p:nvSpPr>
        <p:spPr>
          <a:xfrm>
            <a:off x="3563888" y="125760"/>
            <a:ext cx="5122912" cy="1143000"/>
          </a:xfrm>
        </p:spPr>
        <p:txBody>
          <a:bodyPr>
            <a:normAutofit/>
          </a:bodyPr>
          <a:lstStyle/>
          <a:p>
            <a:pPr>
              <a:lnSpc>
                <a:spcPct val="80000"/>
              </a:lnSpc>
            </a:pPr>
            <a:r>
              <a:rPr lang="ru-RU" sz="3200" b="1" dirty="0" smtClean="0">
                <a:ln w="1905"/>
                <a:solidFill>
                  <a:srgbClr val="008000"/>
                </a:solidFill>
                <a:effectLst>
                  <a:innerShdw blurRad="69850" dist="43180" dir="5400000">
                    <a:srgbClr val="000000">
                      <a:alpha val="65000"/>
                    </a:srgbClr>
                  </a:innerShdw>
                </a:effectLst>
              </a:rPr>
              <a:t>Первый аспект физической активности. </a:t>
            </a:r>
            <a:endParaRPr lang="ru-RU" sz="3200" b="1" dirty="0">
              <a:ln w="1905"/>
              <a:solidFill>
                <a:srgbClr val="008000"/>
              </a:solidFill>
              <a:effectLst>
                <a:innerShdw blurRad="69850" dist="43180" dir="5400000">
                  <a:srgbClr val="000000">
                    <a:alpha val="65000"/>
                  </a:srgbClr>
                </a:innerShdw>
              </a:effectLst>
            </a:endParaRPr>
          </a:p>
        </p:txBody>
      </p:sp>
      <p:sp>
        <p:nvSpPr>
          <p:cNvPr id="3" name="Содержимое 2"/>
          <p:cNvSpPr>
            <a:spLocks noGrp="1"/>
          </p:cNvSpPr>
          <p:nvPr>
            <p:ph idx="1"/>
          </p:nvPr>
        </p:nvSpPr>
        <p:spPr>
          <a:xfrm>
            <a:off x="304800" y="1554162"/>
            <a:ext cx="5910274" cy="4525963"/>
          </a:xfrm>
        </p:spPr>
        <p:txBody>
          <a:bodyPr/>
          <a:lstStyle/>
          <a:p>
            <a:r>
              <a:rPr lang="ru-RU" dirty="0" smtClean="0">
                <a:solidFill>
                  <a:srgbClr val="800000"/>
                </a:solidFill>
              </a:rPr>
              <a:t>Абсолютная необходимость</a:t>
            </a:r>
            <a:endParaRPr lang="ru-RU" dirty="0">
              <a:solidFill>
                <a:srgbClr val="800000"/>
              </a:solidFill>
            </a:endParaRPr>
          </a:p>
        </p:txBody>
      </p:sp>
      <p:pic>
        <p:nvPicPr>
          <p:cNvPr id="7170" name="Picture 2"/>
          <p:cNvPicPr>
            <a:picLocks noChangeAspect="1" noChangeArrowheads="1"/>
          </p:cNvPicPr>
          <p:nvPr/>
        </p:nvPicPr>
        <p:blipFill>
          <a:blip r:embed="rId4"/>
          <a:srcRect/>
          <a:stretch>
            <a:fillRect/>
          </a:stretch>
        </p:blipFill>
        <p:spPr bwMode="auto">
          <a:xfrm>
            <a:off x="5004048" y="2492896"/>
            <a:ext cx="3618478" cy="2505100"/>
          </a:xfrm>
          <a:prstGeom prst="rect">
            <a:avLst/>
          </a:prstGeom>
          <a:ln>
            <a:noFill/>
          </a:ln>
          <a:effectLst>
            <a:outerShdw blurRad="292100" dist="139700" dir="2700000" algn="tl" rotWithShape="0">
              <a:srgbClr val="333333">
                <a:alpha val="65000"/>
              </a:srgbClr>
            </a:outerShdw>
          </a:effectLst>
        </p:spPr>
      </p:pic>
      <p:sp>
        <p:nvSpPr>
          <p:cNvPr id="5" name="Прямоугольник 4"/>
          <p:cNvSpPr/>
          <p:nvPr/>
        </p:nvSpPr>
        <p:spPr>
          <a:xfrm>
            <a:off x="1259632" y="2492896"/>
            <a:ext cx="3357554" cy="2677656"/>
          </a:xfrm>
          <a:prstGeom prst="rect">
            <a:avLst/>
          </a:prstGeom>
        </p:spPr>
        <p:txBody>
          <a:bodyPr wrap="square">
            <a:spAutoFit/>
          </a:bodyPr>
          <a:lstStyle/>
          <a:p>
            <a:pPr algn="ctr"/>
            <a:r>
              <a:rPr lang="ru-RU" sz="2400" dirty="0" smtClean="0">
                <a:solidFill>
                  <a:schemeClr val="accent1">
                    <a:lumMod val="50000"/>
                  </a:schemeClr>
                </a:solidFill>
              </a:rPr>
              <a:t>Именно хорошее кровообращение, которое обеспечивает двигательная нагрузка, является залогом здоровья клеток и органов</a:t>
            </a:r>
            <a:endParaRPr lang="ru-RU" sz="2400" dirty="0">
              <a:solidFill>
                <a:schemeClr val="accent1">
                  <a:lumMod val="50000"/>
                </a:schemeClr>
              </a:solidFill>
            </a:endParaRPr>
          </a:p>
        </p:txBody>
      </p:sp>
    </p:spTree>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Изображение 3" descr="22.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3" name="Содержимое 2"/>
          <p:cNvSpPr>
            <a:spLocks noGrp="1"/>
          </p:cNvSpPr>
          <p:nvPr>
            <p:ph idx="1"/>
          </p:nvPr>
        </p:nvSpPr>
        <p:spPr>
          <a:xfrm>
            <a:off x="467544" y="1279301"/>
            <a:ext cx="8229600" cy="4525963"/>
          </a:xfrm>
        </p:spPr>
        <p:txBody>
          <a:bodyPr/>
          <a:lstStyle/>
          <a:p>
            <a:r>
              <a:rPr lang="ru-RU" b="1" dirty="0" smtClean="0">
                <a:ln w="1905"/>
                <a:solidFill>
                  <a:srgbClr val="800000"/>
                </a:solidFill>
                <a:effectLst>
                  <a:innerShdw blurRad="69850" dist="43180" dir="5400000">
                    <a:srgbClr val="000000">
                      <a:alpha val="65000"/>
                    </a:srgbClr>
                  </a:innerShdw>
                </a:effectLst>
              </a:rPr>
              <a:t>Баланс физической активности.</a:t>
            </a:r>
            <a:endParaRPr lang="ru-RU" b="1" dirty="0">
              <a:ln w="1905"/>
              <a:solidFill>
                <a:srgbClr val="800000"/>
              </a:solidFill>
              <a:effectLst>
                <a:innerShdw blurRad="69850" dist="43180" dir="5400000">
                  <a:srgbClr val="000000">
                    <a:alpha val="65000"/>
                  </a:srgbClr>
                </a:innerShdw>
              </a:effectLst>
            </a:endParaRPr>
          </a:p>
        </p:txBody>
      </p:sp>
      <p:pic>
        <p:nvPicPr>
          <p:cNvPr id="6146" name="Picture 2"/>
          <p:cNvPicPr>
            <a:picLocks noChangeAspect="1" noChangeArrowheads="1"/>
          </p:cNvPicPr>
          <p:nvPr/>
        </p:nvPicPr>
        <p:blipFill>
          <a:blip r:embed="rId4"/>
          <a:srcRect/>
          <a:stretch>
            <a:fillRect/>
          </a:stretch>
        </p:blipFill>
        <p:spPr bwMode="auto">
          <a:xfrm>
            <a:off x="5364088" y="2492896"/>
            <a:ext cx="3536392" cy="2448272"/>
          </a:xfrm>
          <a:prstGeom prst="rect">
            <a:avLst/>
          </a:prstGeom>
          <a:ln>
            <a:noFill/>
          </a:ln>
          <a:effectLst>
            <a:outerShdw blurRad="292100" dist="139700" dir="2700000" algn="tl" rotWithShape="0">
              <a:srgbClr val="333333">
                <a:alpha val="65000"/>
              </a:srgbClr>
            </a:outerShdw>
          </a:effectLst>
        </p:spPr>
      </p:pic>
      <p:sp>
        <p:nvSpPr>
          <p:cNvPr id="5" name="Прямоугольник 4"/>
          <p:cNvSpPr/>
          <p:nvPr/>
        </p:nvSpPr>
        <p:spPr>
          <a:xfrm>
            <a:off x="827584" y="2157473"/>
            <a:ext cx="4608512" cy="3791807"/>
          </a:xfrm>
          <a:prstGeom prst="rect">
            <a:avLst/>
          </a:prstGeom>
        </p:spPr>
        <p:txBody>
          <a:bodyPr wrap="square">
            <a:spAutoFit/>
          </a:bodyPr>
          <a:lstStyle/>
          <a:p>
            <a:pPr marL="801688" indent="-801688">
              <a:lnSpc>
                <a:spcPct val="90000"/>
              </a:lnSpc>
              <a:spcBef>
                <a:spcPct val="50000"/>
              </a:spcBef>
            </a:pPr>
            <a:r>
              <a:rPr lang="ru-RU" sz="2400" dirty="0" smtClean="0">
                <a:solidFill>
                  <a:schemeClr val="accent1">
                    <a:lumMod val="50000"/>
                  </a:schemeClr>
                </a:solidFill>
              </a:rPr>
              <a:t>1. </a:t>
            </a:r>
            <a:r>
              <a:rPr lang="en-US" sz="2400" dirty="0" err="1" smtClean="0">
                <a:solidFill>
                  <a:schemeClr val="accent1">
                    <a:lumMod val="50000"/>
                  </a:schemeClr>
                </a:solidFill>
              </a:rPr>
              <a:t>Частота</a:t>
            </a:r>
            <a:r>
              <a:rPr lang="en-US" sz="2400" dirty="0" smtClean="0">
                <a:solidFill>
                  <a:schemeClr val="accent1">
                    <a:lumMod val="50000"/>
                  </a:schemeClr>
                </a:solidFill>
              </a:rPr>
              <a:t> </a:t>
            </a:r>
            <a:r>
              <a:rPr lang="ru-RU" sz="2400" dirty="0" smtClean="0">
                <a:solidFill>
                  <a:schemeClr val="accent1">
                    <a:lumMod val="50000"/>
                  </a:schemeClr>
                </a:solidFill>
              </a:rPr>
              <a:t>                                                   </a:t>
            </a:r>
            <a:r>
              <a:rPr lang="en-US" sz="2400" dirty="0" smtClean="0">
                <a:solidFill>
                  <a:schemeClr val="accent1">
                    <a:lumMod val="50000"/>
                  </a:schemeClr>
                </a:solidFill>
              </a:rPr>
              <a:t>(3-6 </a:t>
            </a:r>
            <a:r>
              <a:rPr lang="en-US" sz="2400" dirty="0" err="1" smtClean="0">
                <a:solidFill>
                  <a:schemeClr val="accent1">
                    <a:lumMod val="50000"/>
                  </a:schemeClr>
                </a:solidFill>
              </a:rPr>
              <a:t>раз</a:t>
            </a:r>
            <a:r>
              <a:rPr lang="ru-RU" sz="2400" dirty="0" smtClean="0">
                <a:solidFill>
                  <a:schemeClr val="accent1">
                    <a:lumMod val="50000"/>
                  </a:schemeClr>
                </a:solidFill>
              </a:rPr>
              <a:t> в </a:t>
            </a:r>
            <a:r>
              <a:rPr lang="en-US" sz="2400" dirty="0" err="1" smtClean="0">
                <a:solidFill>
                  <a:schemeClr val="accent1">
                    <a:lumMod val="50000"/>
                  </a:schemeClr>
                </a:solidFill>
              </a:rPr>
              <a:t>неделю</a:t>
            </a:r>
            <a:r>
              <a:rPr lang="en-US" sz="2400" dirty="0" smtClean="0">
                <a:solidFill>
                  <a:schemeClr val="accent1">
                    <a:lumMod val="50000"/>
                  </a:schemeClr>
                </a:solidFill>
              </a:rPr>
              <a:t>)</a:t>
            </a:r>
          </a:p>
          <a:p>
            <a:pPr marL="801688" indent="-801688">
              <a:lnSpc>
                <a:spcPct val="90000"/>
              </a:lnSpc>
              <a:spcBef>
                <a:spcPct val="50000"/>
              </a:spcBef>
            </a:pPr>
            <a:r>
              <a:rPr lang="ru-RU" sz="2400" dirty="0" smtClean="0">
                <a:solidFill>
                  <a:schemeClr val="accent1">
                    <a:lumMod val="50000"/>
                  </a:schemeClr>
                </a:solidFill>
              </a:rPr>
              <a:t>2. </a:t>
            </a:r>
            <a:r>
              <a:rPr lang="en-US" sz="2400" dirty="0" err="1" smtClean="0">
                <a:solidFill>
                  <a:schemeClr val="accent1">
                    <a:lumMod val="50000"/>
                  </a:schemeClr>
                </a:solidFill>
              </a:rPr>
              <a:t>Интенсивность</a:t>
            </a:r>
            <a:r>
              <a:rPr lang="en-US" sz="2400" dirty="0" smtClean="0">
                <a:solidFill>
                  <a:schemeClr val="accent1">
                    <a:lumMod val="50000"/>
                  </a:schemeClr>
                </a:solidFill>
              </a:rPr>
              <a:t> </a:t>
            </a:r>
            <a:r>
              <a:rPr lang="ru-RU" sz="2400" dirty="0" smtClean="0">
                <a:solidFill>
                  <a:schemeClr val="accent1">
                    <a:lumMod val="50000"/>
                  </a:schemeClr>
                </a:solidFill>
              </a:rPr>
              <a:t>                                     </a:t>
            </a:r>
            <a:r>
              <a:rPr lang="en-US" sz="2400" dirty="0" smtClean="0">
                <a:solidFill>
                  <a:schemeClr val="accent1">
                    <a:lumMod val="50000"/>
                  </a:schemeClr>
                </a:solidFill>
              </a:rPr>
              <a:t>(</a:t>
            </a:r>
            <a:r>
              <a:rPr lang="ru-RU" sz="2400" dirty="0" smtClean="0">
                <a:solidFill>
                  <a:schemeClr val="accent1">
                    <a:lumMod val="50000"/>
                  </a:schemeClr>
                </a:solidFill>
              </a:rPr>
              <a:t>до появления испарины</a:t>
            </a:r>
            <a:r>
              <a:rPr lang="en-US" sz="2400" dirty="0" smtClean="0">
                <a:solidFill>
                  <a:schemeClr val="accent1">
                    <a:lumMod val="50000"/>
                  </a:schemeClr>
                </a:solidFill>
              </a:rPr>
              <a:t>)</a:t>
            </a:r>
          </a:p>
          <a:p>
            <a:pPr marL="801688" indent="-801688">
              <a:lnSpc>
                <a:spcPct val="90000"/>
              </a:lnSpc>
              <a:spcBef>
                <a:spcPct val="50000"/>
              </a:spcBef>
            </a:pPr>
            <a:r>
              <a:rPr lang="ru-RU" sz="2400" dirty="0" smtClean="0">
                <a:solidFill>
                  <a:schemeClr val="accent1">
                    <a:lumMod val="50000"/>
                  </a:schemeClr>
                </a:solidFill>
              </a:rPr>
              <a:t>3. Продолжительность</a:t>
            </a:r>
            <a:r>
              <a:rPr lang="en-US" sz="2400" dirty="0" smtClean="0">
                <a:solidFill>
                  <a:schemeClr val="accent1">
                    <a:lumMod val="50000"/>
                  </a:schemeClr>
                </a:solidFill>
              </a:rPr>
              <a:t> </a:t>
            </a:r>
            <a:r>
              <a:rPr lang="ru-RU" sz="2400" dirty="0" smtClean="0">
                <a:solidFill>
                  <a:schemeClr val="accent1">
                    <a:lumMod val="50000"/>
                  </a:schemeClr>
                </a:solidFill>
              </a:rPr>
              <a:t>                        </a:t>
            </a:r>
            <a:r>
              <a:rPr lang="en-US" sz="2400" dirty="0" smtClean="0">
                <a:solidFill>
                  <a:schemeClr val="accent1">
                    <a:lumMod val="50000"/>
                  </a:schemeClr>
                </a:solidFill>
              </a:rPr>
              <a:t>(20-60 </a:t>
            </a:r>
            <a:r>
              <a:rPr lang="en-US" sz="2400" dirty="0" err="1" smtClean="0">
                <a:solidFill>
                  <a:schemeClr val="accent1">
                    <a:lumMod val="50000"/>
                  </a:schemeClr>
                </a:solidFill>
              </a:rPr>
              <a:t>минут</a:t>
            </a:r>
            <a:r>
              <a:rPr lang="ru-RU" sz="2400" dirty="0" smtClean="0">
                <a:solidFill>
                  <a:schemeClr val="accent1">
                    <a:lumMod val="50000"/>
                  </a:schemeClr>
                </a:solidFill>
              </a:rPr>
              <a:t>,</a:t>
            </a:r>
            <a:r>
              <a:rPr lang="en-US" sz="2400" dirty="0" smtClean="0">
                <a:solidFill>
                  <a:schemeClr val="accent1">
                    <a:lumMod val="50000"/>
                  </a:schemeClr>
                </a:solidFill>
              </a:rPr>
              <a:t> </a:t>
            </a:r>
            <a:r>
              <a:rPr lang="ru-RU" sz="2400" dirty="0" smtClean="0">
                <a:solidFill>
                  <a:schemeClr val="accent1">
                    <a:lumMod val="50000"/>
                  </a:schemeClr>
                </a:solidFill>
              </a:rPr>
              <a:t>включая</a:t>
            </a:r>
            <a:r>
              <a:rPr lang="en-US" sz="2400" dirty="0" smtClean="0">
                <a:solidFill>
                  <a:schemeClr val="accent1">
                    <a:lumMod val="50000"/>
                  </a:schemeClr>
                </a:solidFill>
              </a:rPr>
              <a:t> </a:t>
            </a:r>
            <a:r>
              <a:rPr lang="ru-RU" sz="2400" dirty="0" smtClean="0">
                <a:solidFill>
                  <a:schemeClr val="accent1">
                    <a:lumMod val="50000"/>
                  </a:schemeClr>
                </a:solidFill>
              </a:rPr>
              <a:t>             упражнения </a:t>
            </a:r>
            <a:r>
              <a:rPr lang="ru-RU" sz="2400" dirty="0" smtClean="0">
                <a:solidFill>
                  <a:schemeClr val="accent1">
                    <a:lumMod val="50000"/>
                  </a:schemeClr>
                </a:solidFill>
              </a:rPr>
              <a:t>на</a:t>
            </a:r>
            <a:r>
              <a:rPr lang="ru-RU" sz="2400" dirty="0">
                <a:solidFill>
                  <a:schemeClr val="accent1">
                    <a:lumMod val="50000"/>
                  </a:schemeClr>
                </a:solidFill>
              </a:rPr>
              <a:t> </a:t>
            </a:r>
            <a:r>
              <a:rPr lang="ru-RU" sz="2400" dirty="0" smtClean="0">
                <a:solidFill>
                  <a:schemeClr val="accent1">
                    <a:lumMod val="50000"/>
                  </a:schemeClr>
                </a:solidFill>
              </a:rPr>
              <a:t>разминку </a:t>
            </a:r>
            <a:r>
              <a:rPr lang="ru-RU" sz="2400" dirty="0" smtClean="0">
                <a:solidFill>
                  <a:schemeClr val="accent1">
                    <a:lumMod val="50000"/>
                  </a:schemeClr>
                </a:solidFill>
              </a:rPr>
              <a:t>(</a:t>
            </a:r>
            <a:r>
              <a:rPr lang="en-US" sz="2400" dirty="0" err="1" smtClean="0">
                <a:solidFill>
                  <a:schemeClr val="accent1">
                    <a:lumMod val="50000"/>
                  </a:schemeClr>
                </a:solidFill>
              </a:rPr>
              <a:t>разогрев</a:t>
            </a:r>
            <a:r>
              <a:rPr lang="ru-RU" sz="2400" dirty="0" smtClean="0">
                <a:solidFill>
                  <a:schemeClr val="accent1">
                    <a:lumMod val="50000"/>
                  </a:schemeClr>
                </a:solidFill>
              </a:rPr>
              <a:t>)</a:t>
            </a:r>
            <a:r>
              <a:rPr lang="en-US" sz="2400" dirty="0" smtClean="0">
                <a:solidFill>
                  <a:schemeClr val="accent1">
                    <a:lumMod val="50000"/>
                  </a:schemeClr>
                </a:solidFill>
              </a:rPr>
              <a:t> и </a:t>
            </a:r>
            <a:r>
              <a:rPr lang="ru-RU" sz="2400" dirty="0" smtClean="0">
                <a:solidFill>
                  <a:schemeClr val="accent1">
                    <a:lumMod val="50000"/>
                  </a:schemeClr>
                </a:solidFill>
              </a:rPr>
              <a:t>на растягивание (восстановление)</a:t>
            </a:r>
            <a:endParaRPr lang="en-US" sz="2400" dirty="0" smtClean="0">
              <a:solidFill>
                <a:schemeClr val="accent1">
                  <a:lumMod val="50000"/>
                </a:schemeClr>
              </a:solidFill>
            </a:endParaRPr>
          </a:p>
        </p:txBody>
      </p:sp>
      <p:sp>
        <p:nvSpPr>
          <p:cNvPr id="8" name="Заголовок 1"/>
          <p:cNvSpPr>
            <a:spLocks noGrp="1"/>
          </p:cNvSpPr>
          <p:nvPr>
            <p:ph type="title"/>
          </p:nvPr>
        </p:nvSpPr>
        <p:spPr>
          <a:xfrm>
            <a:off x="3563888" y="125760"/>
            <a:ext cx="5122912" cy="1143000"/>
          </a:xfrm>
        </p:spPr>
        <p:txBody>
          <a:bodyPr>
            <a:normAutofit/>
          </a:bodyPr>
          <a:lstStyle/>
          <a:p>
            <a:pPr>
              <a:lnSpc>
                <a:spcPct val="80000"/>
              </a:lnSpc>
            </a:pPr>
            <a:r>
              <a:rPr lang="ru-RU" sz="3200" b="1" dirty="0" smtClean="0">
                <a:ln w="1905"/>
                <a:solidFill>
                  <a:srgbClr val="008000"/>
                </a:solidFill>
                <a:effectLst>
                  <a:innerShdw blurRad="69850" dist="43180" dir="5400000">
                    <a:srgbClr val="000000">
                      <a:alpha val="65000"/>
                    </a:srgbClr>
                  </a:innerShdw>
                </a:effectLst>
              </a:rPr>
              <a:t>Второй</a:t>
            </a:r>
            <a:r>
              <a:rPr lang="ru-RU" sz="3200" b="1" dirty="0" smtClean="0">
                <a:ln w="1905"/>
                <a:solidFill>
                  <a:srgbClr val="008000"/>
                </a:solidFill>
                <a:effectLst>
                  <a:innerShdw blurRad="69850" dist="43180" dir="5400000">
                    <a:srgbClr val="000000">
                      <a:alpha val="65000"/>
                    </a:srgbClr>
                  </a:innerShdw>
                </a:effectLst>
              </a:rPr>
              <a:t> </a:t>
            </a:r>
            <a:r>
              <a:rPr lang="ru-RU" sz="3200" b="1" dirty="0" smtClean="0">
                <a:ln w="1905"/>
                <a:solidFill>
                  <a:srgbClr val="008000"/>
                </a:solidFill>
                <a:effectLst>
                  <a:innerShdw blurRad="69850" dist="43180" dir="5400000">
                    <a:srgbClr val="000000">
                      <a:alpha val="65000"/>
                    </a:srgbClr>
                  </a:innerShdw>
                </a:effectLst>
              </a:rPr>
              <a:t>аспект физической активности. </a:t>
            </a:r>
            <a:endParaRPr lang="ru-RU" sz="3200" b="1" dirty="0">
              <a:ln w="1905"/>
              <a:solidFill>
                <a:srgbClr val="008000"/>
              </a:solidFill>
              <a:effectLst>
                <a:innerShdw blurRad="69850" dist="43180" dir="5400000">
                  <a:srgbClr val="000000">
                    <a:alpha val="65000"/>
                  </a:srgbClr>
                </a:innerShdw>
              </a:effectLst>
            </a:endParaRPr>
          </a:p>
        </p:txBody>
      </p:sp>
    </p:spTree>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Годичное2014-2015">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Годичное2014-2015.thmx</Template>
  <TotalTime>379</TotalTime>
  <Words>1272</Words>
  <Application>Microsoft Macintosh PowerPoint</Application>
  <PresentationFormat>Экран (4:3)</PresentationFormat>
  <Paragraphs>80</Paragraphs>
  <Slides>12</Slides>
  <Notes>8</Notes>
  <HiddenSlides>0</HiddenSlides>
  <MMClips>0</MMClips>
  <ScaleCrop>false</ScaleCrop>
  <HeadingPairs>
    <vt:vector size="6" baseType="variant">
      <vt:variant>
        <vt:lpstr>Тема</vt:lpstr>
      </vt:variant>
      <vt:variant>
        <vt:i4>1</vt:i4>
      </vt:variant>
      <vt:variant>
        <vt:lpstr>Внедренные серверы OLE</vt:lpstr>
      </vt:variant>
      <vt:variant>
        <vt:i4>1</vt:i4>
      </vt:variant>
      <vt:variant>
        <vt:lpstr>Заголовки слайдов</vt:lpstr>
      </vt:variant>
      <vt:variant>
        <vt:i4>12</vt:i4>
      </vt:variant>
    </vt:vector>
  </HeadingPairs>
  <TitlesOfParts>
    <vt:vector size="14" baseType="lpstr">
      <vt:lpstr>Годичное2014-2015</vt:lpstr>
      <vt:lpstr>CorelDRAW!</vt:lpstr>
      <vt:lpstr>Презентация PowerPoint</vt:lpstr>
      <vt:lpstr>Презентация PowerPoint</vt:lpstr>
      <vt:lpstr> Преимущества регулярной физической активности</vt:lpstr>
      <vt:lpstr> Преимущества регулярной физической активности</vt:lpstr>
      <vt:lpstr> Преимущества регулярной физической активности</vt:lpstr>
      <vt:lpstr> Преимущества регулярной физической активности</vt:lpstr>
      <vt:lpstr> Преимущества регулярной физической активности</vt:lpstr>
      <vt:lpstr>Первый аспект физической активности. </vt:lpstr>
      <vt:lpstr>Второй аспект физической активности. </vt:lpstr>
      <vt:lpstr>Третий аспект физической активности. </vt:lpstr>
      <vt:lpstr>Три основных вида              физических упражнений. </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Физическая активность</dc:title>
  <cp:lastModifiedBy>Михаил Скрипкарь</cp:lastModifiedBy>
  <cp:revision>11</cp:revision>
  <dcterms:modified xsi:type="dcterms:W3CDTF">2016-02-14T08:27:49Z</dcterms:modified>
</cp:coreProperties>
</file>