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1" r:id="rId2"/>
    <p:sldId id="257" r:id="rId3"/>
    <p:sldId id="260" r:id="rId4"/>
    <p:sldId id="262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50" autoAdjust="0"/>
    <p:restoredTop sz="94660"/>
  </p:normalViewPr>
  <p:slideViewPr>
    <p:cSldViewPr>
      <p:cViewPr varScale="1">
        <p:scale>
          <a:sx n="80" d="100"/>
          <a:sy n="80" d="100"/>
        </p:scale>
        <p:origin x="-19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1C8178-50EF-4DDA-B807-FE0FF9CE399E}" type="datetimeFigureOut">
              <a:rPr lang="ru-RU" smtClean="0"/>
              <a:pPr/>
              <a:t>14.02.16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F082CB-0227-41CE-BC2A-BF72B9FF13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018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зображение 2" descr="222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22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Admin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47664" y="0"/>
            <a:ext cx="601235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rgbClr val="FFFF00"/>
                </a:solidFill>
              </a:rPr>
              <a:t>ЭТАПЫ ПЛАНИРОВАНИЯ</a:t>
            </a:r>
            <a:endParaRPr lang="ru-RU" sz="4400" dirty="0">
              <a:solidFill>
                <a:srgbClr val="FFFF00"/>
              </a:solidFill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285720" y="1285860"/>
            <a:ext cx="8229600" cy="4525963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uLnTx/>
                <a:uFillTx/>
                <a:latin typeface="+mn-lt"/>
                <a:ea typeface="+mn-ea"/>
                <a:cs typeface="+mn-cs"/>
              </a:rPr>
              <a:t>ШАГ 1 – Где мы сейчас 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uLnTx/>
                <a:uFillTx/>
                <a:latin typeface="+mn-lt"/>
                <a:ea typeface="+mn-ea"/>
                <a:cs typeface="+mn-cs"/>
              </a:rPr>
              <a:t>-исследование настоящей ситуации по состоянию здоровья, по отношениям в семье и на работе, удовлетворенности самим собой, наличие внутреннего мира.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uLnTx/>
                <a:uFillTx/>
                <a:latin typeface="+mn-lt"/>
                <a:ea typeface="+mn-ea"/>
                <a:cs typeface="+mn-cs"/>
              </a:rPr>
              <a:t>ШАГ 2 – Где мы хотим быть?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uLnTx/>
                <a:uFillTx/>
                <a:latin typeface="+mn-lt"/>
                <a:ea typeface="+mn-ea"/>
                <a:cs typeface="+mn-cs"/>
              </a:rPr>
              <a:t>- Формулировка и принятия решения, определение и постановка целей и задач, определение приоритетных вмешательств по этому вопросу.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uLnTx/>
                <a:uFillTx/>
                <a:latin typeface="+mn-lt"/>
                <a:ea typeface="+mn-ea"/>
                <a:cs typeface="+mn-cs"/>
              </a:rPr>
              <a:t>ЩАГ 3 – Как туда дойти?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uLnTx/>
                <a:uFillTx/>
                <a:latin typeface="+mn-lt"/>
                <a:ea typeface="+mn-ea"/>
                <a:cs typeface="+mn-cs"/>
              </a:rPr>
              <a:t>- Определение шагов необходимых для реализации поставленной цели</a:t>
            </a:r>
            <a:endParaRPr kumimoji="0" lang="ru-RU" sz="2400" b="0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glow rad="228600">
                  <a:schemeClr val="tx1">
                    <a:alpha val="40000"/>
                  </a:schemeClr>
                </a:glo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Admin\Мои документы\Мои рисунки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0"/>
            <a:ext cx="9753600" cy="7315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-36512" y="214290"/>
            <a:ext cx="9001188" cy="1198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4400" dirty="0" smtClean="0">
                <a:solidFill>
                  <a:srgbClr val="FFFF00"/>
                </a:solidFill>
              </a:rPr>
              <a:t>Шаги необходимые для реализации поставленной цели</a:t>
            </a:r>
            <a:endParaRPr lang="ru-RU" sz="4400" dirty="0">
              <a:solidFill>
                <a:srgbClr val="FFFF00"/>
              </a:solidFill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285720" y="19288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1"/>
                </a:solidFill>
                <a:effectLst>
                  <a:glow rad="228600">
                    <a:schemeClr val="tx2">
                      <a:lumMod val="75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Calibri" pitchFamily="34" charset="0"/>
              </a:rPr>
              <a:t>  посещать все занятия курса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1"/>
                </a:solidFill>
                <a:effectLst>
                  <a:glow rad="228600">
                    <a:schemeClr val="tx2">
                      <a:lumMod val="75000"/>
                    </a:schemeClr>
                  </a:glow>
                </a:effectLst>
                <a:latin typeface="Calibri" pitchFamily="34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effectLst>
                  <a:glow rad="228600">
                    <a:schemeClr val="tx2">
                      <a:lumMod val="75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Calibri" pitchFamily="34" charset="0"/>
              </a:rPr>
              <a:t> изменить свой рацион питания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1"/>
                </a:solidFill>
                <a:effectLst>
                  <a:glow rad="228600">
                    <a:schemeClr val="tx2">
                      <a:lumMod val="75000"/>
                    </a:schemeClr>
                  </a:glow>
                </a:effectLst>
                <a:latin typeface="Calibri" pitchFamily="34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effectLst>
                  <a:glow rad="228600">
                    <a:schemeClr val="tx2">
                      <a:lumMod val="75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Calibri" pitchFamily="34" charset="0"/>
              </a:rPr>
              <a:t> бывать на свежем воздухе и под солнцем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1"/>
                </a:solidFill>
                <a:effectLst>
                  <a:glow rad="228600">
                    <a:schemeClr val="tx2">
                      <a:lumMod val="75000"/>
                    </a:schemeClr>
                  </a:glow>
                </a:effectLst>
                <a:latin typeface="Calibri" pitchFamily="34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effectLst>
                  <a:glow rad="228600">
                    <a:schemeClr val="tx2">
                      <a:lumMod val="75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Calibri" pitchFamily="34" charset="0"/>
              </a:rPr>
              <a:t> полноценно отдыхать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1"/>
                </a:solidFill>
                <a:effectLst>
                  <a:glow rad="228600">
                    <a:schemeClr val="tx2">
                      <a:lumMod val="75000"/>
                    </a:schemeClr>
                  </a:glow>
                </a:effectLst>
                <a:latin typeface="Calibri" pitchFamily="34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effectLst>
                  <a:glow rad="228600">
                    <a:schemeClr val="tx2">
                      <a:lumMod val="75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Calibri" pitchFamily="34" charset="0"/>
              </a:rPr>
              <a:t> воздерживаться от употребления кофе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1"/>
                </a:solidFill>
                <a:effectLst>
                  <a:glow rad="228600">
                    <a:schemeClr val="tx2">
                      <a:lumMod val="75000"/>
                    </a:schemeClr>
                  </a:glow>
                </a:effectLst>
                <a:latin typeface="Calibri" pitchFamily="34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effectLst>
                  <a:glow rad="228600">
                    <a:schemeClr val="tx2">
                      <a:lumMod val="75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Calibri" pitchFamily="34" charset="0"/>
              </a:rPr>
              <a:t> регулярно заниматься физическими упражнениями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1"/>
                </a:solidFill>
                <a:effectLst>
                  <a:glow rad="228600">
                    <a:schemeClr val="tx2">
                      <a:lumMod val="75000"/>
                    </a:schemeClr>
                  </a:glow>
                </a:effectLst>
                <a:latin typeface="Calibri" pitchFamily="34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effectLst>
                  <a:glow rad="228600">
                    <a:schemeClr val="tx2">
                      <a:lumMod val="75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Calibri" pitchFamily="34" charset="0"/>
              </a:rPr>
              <a:t> употреблять достаточное количество воды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1"/>
                </a:solidFill>
                <a:effectLst>
                  <a:glow rad="228600">
                    <a:schemeClr val="tx2">
                      <a:lumMod val="75000"/>
                    </a:schemeClr>
                  </a:glow>
                </a:effectLst>
                <a:latin typeface="Calibri" pitchFamily="34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effectLst>
                  <a:glow rad="228600">
                    <a:schemeClr val="tx2">
                      <a:lumMod val="75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Calibri" pitchFamily="34" charset="0"/>
              </a:rPr>
              <a:t> воздерживаться от вредных привычек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bg1"/>
                </a:solidFill>
                <a:effectLst>
                  <a:glow rad="228600">
                    <a:schemeClr val="tx2">
                      <a:lumMod val="75000"/>
                    </a:schemeClr>
                  </a:glow>
                </a:effectLst>
                <a:latin typeface="Calibri" pitchFamily="34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effectLst>
                  <a:glow rad="228600">
                    <a:schemeClr val="tx2">
                      <a:lumMod val="75000"/>
                    </a:schemeClr>
                  </a:glow>
                </a:effectLst>
                <a:latin typeface="Calibri" pitchFamily="34" charset="0"/>
                <a:ea typeface="Times New Roman" pitchFamily="18" charset="0"/>
                <a:cs typeface="Calibri" pitchFamily="34" charset="0"/>
              </a:rPr>
              <a:t> следовать рекомендациям программы «Живите радостно!» </a:t>
            </a:r>
            <a:endParaRPr lang="ru-RU" sz="2800" dirty="0" smtClean="0">
              <a:solidFill>
                <a:schemeClr val="bg1"/>
              </a:solidFill>
              <a:effectLst>
                <a:glow rad="228600">
                  <a:schemeClr val="tx2">
                    <a:lumMod val="75000"/>
                  </a:schemeClr>
                </a:glo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зображение 2" descr="222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22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132</Words>
  <Application>Microsoft Macintosh PowerPoint</Application>
  <PresentationFormat>Экран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Михаил Скрипкарь</cp:lastModifiedBy>
  <cp:revision>9</cp:revision>
  <dcterms:modified xsi:type="dcterms:W3CDTF">2016-02-14T08:35:13Z</dcterms:modified>
</cp:coreProperties>
</file>