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265" r:id="rId4"/>
    <p:sldId id="264" r:id="rId5"/>
    <p:sldId id="263" r:id="rId6"/>
    <p:sldId id="262" r:id="rId7"/>
    <p:sldId id="269" r:id="rId8"/>
    <p:sldId id="261" r:id="rId9"/>
    <p:sldId id="270" r:id="rId10"/>
    <p:sldId id="268" r:id="rId11"/>
    <p:sldId id="267" r:id="rId12"/>
    <p:sldId id="266" r:id="rId13"/>
    <p:sldId id="257" r:id="rId14"/>
    <p:sldId id="258" r:id="rId15"/>
    <p:sldId id="259" r:id="rId16"/>
    <p:sldId id="271" r:id="rId17"/>
    <p:sldId id="281" r:id="rId18"/>
    <p:sldId id="282" r:id="rId19"/>
    <p:sldId id="274" r:id="rId20"/>
    <p:sldId id="283" r:id="rId21"/>
    <p:sldId id="275" r:id="rId22"/>
    <p:sldId id="276" r:id="rId23"/>
    <p:sldId id="277" r:id="rId24"/>
    <p:sldId id="278" r:id="rId25"/>
    <p:sldId id="279" r:id="rId26"/>
    <p:sldId id="280" r:id="rId27"/>
    <p:sldId id="284"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59" autoAdjust="0"/>
  </p:normalViewPr>
  <p:slideViewPr>
    <p:cSldViewPr>
      <p:cViewPr varScale="1">
        <p:scale>
          <a:sx n="52" d="100"/>
          <a:sy n="52" d="100"/>
        </p:scale>
        <p:origin x="-189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861C9B-95E3-480F-BAAC-4F5FE37398C5}" type="datetimeFigureOut">
              <a:rPr lang="ru-RU" smtClean="0"/>
              <a:pPr/>
              <a:t>10.08.2011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A35C08-F0B1-4094-A4E4-BB694888AFA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(Разворачивайте их веером)</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Интересно, кто из нас не смог воплотить, употребить свои духовные дары?</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Мы не забываем употреблять, использовать косметику для себя, или принять участие в какой-то работе или удовольствии. Почему же, когда дело касается наших духовных даров, нам так трудно воплотить, использовать их в жизни?</a:t>
            </a:r>
          </a:p>
          <a:p>
            <a:endParaRPr lang="ru-RU" dirty="0" smtClean="0"/>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Я думаю, что частично это происходит от недостатка молитвы. Чем больше мы молимся, тем легче нам найти приложение наших даров. Если мы, прежде всего, отдаем себя молитве, тогда применение, воплощение наших даров станет естественным поступком.</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Если вы готовы воплотить свой дар в жизни, тогда вы должны относиться с уважением сами к себе.</a:t>
            </a:r>
          </a:p>
          <a:p>
            <a:r>
              <a:rPr lang="ru-RU" sz="1200" kern="1200" dirty="0" smtClean="0">
                <a:solidFill>
                  <a:schemeClr val="tx1"/>
                </a:solidFill>
                <a:latin typeface="+mn-lt"/>
                <a:ea typeface="+mn-ea"/>
                <a:cs typeface="+mn-cs"/>
              </a:rPr>
              <a:t>Я с радостью читаю слова апостола Павла в Кол.3:12 - "Мы все избранные Божии, святые и возлюбленные.</a:t>
            </a:r>
          </a:p>
          <a:p>
            <a:endParaRPr lang="ru-RU" sz="1200" kern="1200" dirty="0" smtClean="0">
              <a:solidFill>
                <a:schemeClr val="tx1"/>
              </a:solidFill>
              <a:latin typeface="+mn-lt"/>
              <a:ea typeface="+mn-ea"/>
              <a:cs typeface="+mn-cs"/>
            </a:endParaRPr>
          </a:p>
          <a:p>
            <a:r>
              <a:rPr lang="ru-RU" sz="1200" kern="1200" dirty="0" err="1" smtClean="0">
                <a:solidFill>
                  <a:schemeClr val="tx1"/>
                </a:solidFill>
                <a:latin typeface="+mn-lt"/>
                <a:ea typeface="+mn-ea"/>
                <a:cs typeface="+mn-cs"/>
              </a:rPr>
              <a:t>Кэтти</a:t>
            </a:r>
            <a:r>
              <a:rPr lang="ru-RU" sz="1200" kern="1200" dirty="0" smtClean="0">
                <a:solidFill>
                  <a:schemeClr val="tx1"/>
                </a:solidFill>
                <a:latin typeface="+mn-lt"/>
                <a:ea typeface="+mn-ea"/>
                <a:cs typeface="+mn-cs"/>
              </a:rPr>
              <a:t> вспоминает один школьный день, когда маленькие мальчики смеялись над ней, и один из них сказал: "Посмотрите, какие у нее толстые губы".</a:t>
            </a:r>
          </a:p>
          <a:p>
            <a:r>
              <a:rPr lang="ru-RU" sz="1200" kern="1200" dirty="0" smtClean="0">
                <a:solidFill>
                  <a:schemeClr val="tx1"/>
                </a:solidFill>
                <a:latin typeface="+mn-lt"/>
                <a:ea typeface="+mn-ea"/>
                <a:cs typeface="+mn-cs"/>
              </a:rPr>
              <a:t>Она ушла домой в слезах и пыталась всячески поджимать свои губы. Она выросла в страхе, что друзья будут смеяться над ее губами и некоторые действительно смеялись.</a:t>
            </a:r>
          </a:p>
          <a:p>
            <a:r>
              <a:rPr lang="ru-RU" sz="1200" kern="1200" dirty="0" smtClean="0">
                <a:solidFill>
                  <a:schemeClr val="tx1"/>
                </a:solidFill>
                <a:latin typeface="+mn-lt"/>
                <a:ea typeface="+mn-ea"/>
                <a:cs typeface="+mn-cs"/>
              </a:rPr>
              <a:t>Есть некоторые вещи, которые </a:t>
            </a:r>
            <a:r>
              <a:rPr lang="ru-RU" sz="1200" kern="1200" dirty="0" err="1" smtClean="0">
                <a:solidFill>
                  <a:schemeClr val="tx1"/>
                </a:solidFill>
                <a:latin typeface="+mn-lt"/>
                <a:ea typeface="+mn-ea"/>
                <a:cs typeface="+mn-cs"/>
              </a:rPr>
              <a:t>Кэтти</a:t>
            </a:r>
            <a:r>
              <a:rPr lang="ru-RU" sz="1200" kern="1200" dirty="0" smtClean="0">
                <a:solidFill>
                  <a:schemeClr val="tx1"/>
                </a:solidFill>
                <a:latin typeface="+mn-lt"/>
                <a:ea typeface="+mn-ea"/>
                <a:cs typeface="+mn-cs"/>
              </a:rPr>
              <a:t> не могла изменить, и когда она выросла, она начала смотреть на вещи так, как научил ее Бог. Вместо того чтобы поджимать губы, сидя в углу, она рассказывает свою историю, ободряя других.</a:t>
            </a:r>
          </a:p>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AA35C08-F0B1-4094-A4E4-BB694888AFAB}" type="slidenum">
              <a:rPr lang="ru-RU" smtClean="0"/>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Не имеет значения, какого цвета ваши волосы, какая у вас фигура, какие у вас недостатки, какой у вас нос, губы, бедра или какие у вас способности. Вы должны относиться к себе с уважением. Мы не должны упиваться своим ВЕЛИЧИЕМ, но делать ВСЕ, что в наших силах для других.</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наши дни мы так много слышим о компьютерах и о том, где бы мы были без них</a:t>
            </a:r>
            <a:r>
              <a:rPr lang="ru-RU" sz="1200" b="1" kern="1200" dirty="0" smtClean="0">
                <a:solidFill>
                  <a:schemeClr val="tx1"/>
                </a:solidFill>
                <a:latin typeface="+mn-lt"/>
                <a:ea typeface="+mn-ea"/>
                <a:cs typeface="+mn-cs"/>
              </a:rPr>
              <a:t>. Компьютеры - это прекрасное изобретение, но они могут выдать нам только ту информацию, которую заложил в него человек, настолько, насколько он запрограммирован. Если в него вложили всякую ненужную информацию, он выдаст только эту информацию</a:t>
            </a:r>
            <a:r>
              <a:rPr lang="ru-RU" sz="1200" b="1" kern="1200" dirty="0" smtClean="0">
                <a:solidFill>
                  <a:schemeClr val="tx1"/>
                </a:solidFill>
                <a:latin typeface="+mn-lt"/>
                <a:ea typeface="+mn-ea"/>
                <a:cs typeface="+mn-cs"/>
              </a:rPr>
              <a:t>.</a:t>
            </a:r>
            <a:endParaRPr lang="ru-RU" sz="1200" b="1"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AA35C08-F0B1-4094-A4E4-BB694888AFAB}" type="slidenum">
              <a:rPr lang="ru-RU" smtClean="0"/>
              <a:pPr/>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Наш мозг - это компьютер. То, что мы вкладываем в наш разум, то мы и получаем от него. Если у нас плохие мысли, то из наших сердец выйдут плохие слова и поступки. Мы должны запрограммировать наш разум только самым лучшим, чтобы совершать наилучшие поступки. Самым лучшим, что мы можем сделать - "</a:t>
            </a:r>
            <a:r>
              <a:rPr lang="ru-RU" sz="1200" i="1" kern="1200" dirty="0" err="1" smtClean="0">
                <a:solidFill>
                  <a:schemeClr val="tx1"/>
                </a:solidFill>
                <a:latin typeface="+mn-lt"/>
                <a:ea typeface="+mn-ea"/>
                <a:cs typeface="+mn-cs"/>
              </a:rPr>
              <a:t>возгревать</a:t>
            </a:r>
            <a:r>
              <a:rPr lang="ru-RU" sz="1200" i="1" kern="1200" dirty="0" smtClean="0">
                <a:solidFill>
                  <a:schemeClr val="tx1"/>
                </a:solidFill>
                <a:latin typeface="+mn-lt"/>
                <a:ea typeface="+mn-ea"/>
                <a:cs typeface="+mn-cs"/>
              </a:rPr>
              <a:t>" таланты, которые дарованы нам Богом</a:t>
            </a:r>
            <a:r>
              <a:rPr lang="ru-RU" sz="1200" kern="1200" dirty="0" smtClean="0">
                <a:solidFill>
                  <a:schemeClr val="tx1"/>
                </a:solidFill>
                <a:latin typeface="+mn-lt"/>
                <a:ea typeface="+mn-ea"/>
                <a:cs typeface="+mn-cs"/>
              </a:rPr>
              <a:t>.</a:t>
            </a:r>
          </a:p>
          <a:p>
            <a:endParaRPr lang="ru-RU" dirty="0" smtClean="0"/>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Вы видите, как Бог нуждается в женщинах сегодня. Он нуждается в женщинах, которые, как Исайя, скажут: "Вот я, пошли меня".</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Господь нуждается:</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Если вы подумаете о прошлом, наверняка вы вспомните людей, которые способствовали тому, что вы сегодня чувствуете неуверенность в себе. Не позволяйте, чтобы негативные слова ваших родных, учителей, мужа или кого-то, сказанные в прошлом, могли на протяжении многих лет мешать вам и сегодня препятствовать использованию ваших даров.</a:t>
            </a:r>
          </a:p>
          <a:p>
            <a:r>
              <a:rPr lang="ru-RU" sz="1200" kern="1200" dirty="0" smtClean="0">
                <a:solidFill>
                  <a:schemeClr val="tx1"/>
                </a:solidFill>
                <a:latin typeface="+mn-lt"/>
                <a:ea typeface="+mn-ea"/>
                <a:cs typeface="+mn-cs"/>
              </a:rPr>
              <a:t>Бог говорит, что Он принимает вас такой, какая вы есть, поэтому не позволяйте прошлому разрушать ваше будущее и стоять на пути "</a:t>
            </a:r>
            <a:r>
              <a:rPr lang="ru-RU" sz="1200" kern="1200" dirty="0" err="1" smtClean="0">
                <a:solidFill>
                  <a:schemeClr val="tx1"/>
                </a:solidFill>
                <a:latin typeface="+mn-lt"/>
                <a:ea typeface="+mn-ea"/>
                <a:cs typeface="+mn-cs"/>
              </a:rPr>
              <a:t>возгревания</a:t>
            </a:r>
            <a:r>
              <a:rPr lang="ru-RU" sz="1200" kern="1200" dirty="0" smtClean="0">
                <a:solidFill>
                  <a:schemeClr val="tx1"/>
                </a:solidFill>
                <a:latin typeface="+mn-lt"/>
                <a:ea typeface="+mn-ea"/>
                <a:cs typeface="+mn-cs"/>
              </a:rPr>
              <a:t>" даров Божьих, данных вам.</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20</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Вы видите, Бог меняет нас, если мы молимся. Он дает нам дары, если мы молимся о Духе Святом. Но наши молитвы должны находиться под водительством Духа Божия и быть в гармонии с Божьей волей в отношении каждого из нас.</a:t>
            </a:r>
          </a:p>
          <a:p>
            <a:r>
              <a:rPr lang="ru-RU" sz="1200" kern="1200" dirty="0" smtClean="0">
                <a:solidFill>
                  <a:schemeClr val="tx1"/>
                </a:solidFill>
                <a:latin typeface="+mn-lt"/>
                <a:ea typeface="+mn-ea"/>
                <a:cs typeface="+mn-cs"/>
              </a:rPr>
              <a:t>Мы должны погружаться в молитву с помощью Божьей, а не выскакивать скорее на поверхность. Это значит, что мы должны проводить время в молитве и наш дар будет открыт нам в соответствии с силой нашей молитвы.</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22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Это понятие включает в себя три фактора: </a:t>
            </a:r>
            <a:r>
              <a:rPr lang="ru-RU" sz="1200" b="1" kern="1200" dirty="0" smtClean="0">
                <a:solidFill>
                  <a:schemeClr val="tx1"/>
                </a:solidFill>
                <a:latin typeface="+mn-lt"/>
                <a:ea typeface="+mn-ea"/>
                <a:cs typeface="+mn-cs"/>
              </a:rPr>
              <a:t>вера, воплощение и взращивание (ВВВ).</a:t>
            </a:r>
            <a:endParaRPr lang="ru-RU"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Вера </a:t>
            </a:r>
            <a:r>
              <a:rPr lang="ru-RU" sz="1200" kern="1200" dirty="0" smtClean="0">
                <a:solidFill>
                  <a:schemeClr val="tx1"/>
                </a:solidFill>
                <a:latin typeface="+mn-lt"/>
                <a:ea typeface="+mn-ea"/>
                <a:cs typeface="+mn-cs"/>
              </a:rPr>
              <a:t>- через веру и молитву - прими особый план Божий для себя.</a:t>
            </a:r>
          </a:p>
          <a:p>
            <a:r>
              <a:rPr lang="ru-RU" sz="1200" b="1" kern="1200" dirty="0" smtClean="0">
                <a:solidFill>
                  <a:schemeClr val="tx1"/>
                </a:solidFill>
                <a:latin typeface="+mn-lt"/>
                <a:ea typeface="+mn-ea"/>
                <a:cs typeface="+mn-cs"/>
              </a:rPr>
              <a:t>Воплощение </a:t>
            </a:r>
            <a:r>
              <a:rPr lang="ru-RU" sz="1200" kern="1200" dirty="0" smtClean="0">
                <a:solidFill>
                  <a:schemeClr val="tx1"/>
                </a:solidFill>
                <a:latin typeface="+mn-lt"/>
                <a:ea typeface="+mn-ea"/>
                <a:cs typeface="+mn-cs"/>
              </a:rPr>
              <a:t>- воплоти свою молитву с верой - чтобы оказать ободрение и помощь другим.</a:t>
            </a:r>
          </a:p>
          <a:p>
            <a:r>
              <a:rPr lang="ru-RU" sz="1200" b="1" kern="1200" dirty="0" smtClean="0">
                <a:solidFill>
                  <a:schemeClr val="tx1"/>
                </a:solidFill>
                <a:latin typeface="+mn-lt"/>
                <a:ea typeface="+mn-ea"/>
                <a:cs typeface="+mn-cs"/>
              </a:rPr>
              <a:t>Взращивание- </a:t>
            </a:r>
            <a:r>
              <a:rPr lang="ru-RU" sz="1200" kern="1200" dirty="0" smtClean="0">
                <a:solidFill>
                  <a:schemeClr val="tx1"/>
                </a:solidFill>
                <a:latin typeface="+mn-lt"/>
                <a:ea typeface="+mn-ea"/>
                <a:cs typeface="+mn-cs"/>
              </a:rPr>
              <a:t>развивай свой дар через молитву и изучение Слова Божья. Развитие наших талантов осуществимо только с помощью Духа Святого.</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2 </a:t>
            </a:r>
            <a:r>
              <a:rPr lang="ru-RU" sz="1200" b="1" kern="1200" dirty="0" smtClean="0">
                <a:solidFill>
                  <a:schemeClr val="tx1"/>
                </a:solidFill>
                <a:latin typeface="+mn-lt"/>
                <a:ea typeface="+mn-ea"/>
                <a:cs typeface="+mn-cs"/>
              </a:rPr>
              <a:t>Тим. </a:t>
            </a:r>
            <a:r>
              <a:rPr lang="ru-RU" sz="1200" kern="1200" dirty="0" smtClean="0">
                <a:solidFill>
                  <a:schemeClr val="tx1"/>
                </a:solidFill>
                <a:latin typeface="+mn-lt"/>
                <a:ea typeface="+mn-ea"/>
                <a:cs typeface="+mn-cs"/>
              </a:rPr>
              <a:t>1:6 есть особое обетование для нас - женщин. В нем говорится: "...</a:t>
            </a:r>
            <a:r>
              <a:rPr lang="ru-RU" sz="1200" kern="1200" dirty="0" err="1" smtClean="0">
                <a:solidFill>
                  <a:schemeClr val="tx1"/>
                </a:solidFill>
                <a:latin typeface="+mn-lt"/>
                <a:ea typeface="+mn-ea"/>
                <a:cs typeface="+mn-cs"/>
              </a:rPr>
              <a:t>Возгревайте</a:t>
            </a:r>
            <a:r>
              <a:rPr lang="ru-RU" sz="1200" kern="1200" dirty="0" smtClean="0">
                <a:solidFill>
                  <a:schemeClr val="tx1"/>
                </a:solidFill>
                <a:latin typeface="+mn-lt"/>
                <a:ea typeface="+mn-ea"/>
                <a:cs typeface="+mn-cs"/>
              </a:rPr>
              <a:t> дар Божий, который в тебе..." Если мы отнесем эти слова каждая к себе, то можно сказать: "</a:t>
            </a:r>
            <a:r>
              <a:rPr lang="ru-RU" sz="1200" kern="1200" dirty="0" err="1" smtClean="0">
                <a:solidFill>
                  <a:schemeClr val="tx1"/>
                </a:solidFill>
                <a:latin typeface="+mn-lt"/>
                <a:ea typeface="+mn-ea"/>
                <a:cs typeface="+mn-cs"/>
              </a:rPr>
              <a:t>Возгревайте</a:t>
            </a:r>
            <a:r>
              <a:rPr lang="ru-RU" sz="1200" kern="1200" dirty="0" smtClean="0">
                <a:solidFill>
                  <a:schemeClr val="tx1"/>
                </a:solidFill>
                <a:latin typeface="+mn-lt"/>
                <a:ea typeface="+mn-ea"/>
                <a:cs typeface="+mn-cs"/>
              </a:rPr>
              <a:t> каждая </a:t>
            </a:r>
            <a:r>
              <a:rPr lang="ru-RU" sz="1200" b="1" kern="1200" dirty="0" smtClean="0">
                <a:solidFill>
                  <a:schemeClr val="tx1"/>
                </a:solidFill>
                <a:latin typeface="+mn-lt"/>
                <a:ea typeface="+mn-ea"/>
                <a:cs typeface="+mn-cs"/>
              </a:rPr>
              <a:t>свой </a:t>
            </a:r>
            <a:r>
              <a:rPr lang="ru-RU" sz="1200" kern="1200" dirty="0" smtClean="0">
                <a:solidFill>
                  <a:schemeClr val="tx1"/>
                </a:solidFill>
                <a:latin typeface="+mn-lt"/>
                <a:ea typeface="+mn-ea"/>
                <a:cs typeface="+mn-cs"/>
              </a:rPr>
              <a:t>дар".</a:t>
            </a:r>
          </a:p>
          <a:p>
            <a:r>
              <a:rPr lang="ru-RU" sz="1200" kern="1200" dirty="0" smtClean="0">
                <a:solidFill>
                  <a:schemeClr val="tx1"/>
                </a:solidFill>
                <a:latin typeface="+mn-lt"/>
                <a:ea typeface="+mn-ea"/>
                <a:cs typeface="+mn-cs"/>
              </a:rPr>
              <a:t>Апостол Павел наставлял молодого Тимофея использовать свои дары. Дар в этом стихе подразумевает духовные дары, данные Духом Святым.</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Чтобы приложить эти стихи к себе, мы должны, прежде всего, понять, что каждый из нас наделен дарами от Бога для служения. И у нас есть один путь служения - </a:t>
            </a:r>
            <a:r>
              <a:rPr lang="ru-RU" sz="1200" kern="1200" dirty="0" err="1" smtClean="0">
                <a:solidFill>
                  <a:schemeClr val="tx1"/>
                </a:solidFill>
                <a:latin typeface="+mn-lt"/>
                <a:ea typeface="+mn-ea"/>
                <a:cs typeface="+mn-cs"/>
              </a:rPr>
              <a:t>возгревать</a:t>
            </a:r>
            <a:r>
              <a:rPr lang="ru-RU" sz="1200" kern="1200" dirty="0" smtClean="0">
                <a:solidFill>
                  <a:schemeClr val="tx1"/>
                </a:solidFill>
                <a:latin typeface="+mn-lt"/>
                <a:ea typeface="+mn-ea"/>
                <a:cs typeface="+mn-cs"/>
              </a:rPr>
              <a:t> Божий дар, который нам дан. В 1 </a:t>
            </a:r>
            <a:r>
              <a:rPr lang="ru-RU" sz="1200" b="1" kern="1200" dirty="0" err="1" smtClean="0">
                <a:solidFill>
                  <a:schemeClr val="tx1"/>
                </a:solidFill>
                <a:latin typeface="+mn-lt"/>
                <a:ea typeface="+mn-ea"/>
                <a:cs typeface="+mn-cs"/>
              </a:rPr>
              <a:t>Кор</a:t>
            </a:r>
            <a:r>
              <a:rPr lang="ru-RU" sz="1200" b="1" kern="1200" dirty="0" smtClean="0">
                <a:solidFill>
                  <a:schemeClr val="tx1"/>
                </a:solidFill>
                <a:latin typeface="+mn-lt"/>
                <a:ea typeface="+mn-ea"/>
                <a:cs typeface="+mn-cs"/>
              </a:rPr>
              <a:t>. 12:4 </a:t>
            </a:r>
            <a:r>
              <a:rPr lang="ru-RU" sz="1200" kern="1200" dirty="0" smtClean="0">
                <a:solidFill>
                  <a:schemeClr val="tx1"/>
                </a:solidFill>
                <a:latin typeface="+mn-lt"/>
                <a:ea typeface="+mn-ea"/>
                <a:cs typeface="+mn-cs"/>
              </a:rPr>
              <a:t>апостол Павел говорит: "Дары различны, но Дух один и тот же; и служения различны, а Господь один и тот же".</a:t>
            </a:r>
          </a:p>
          <a:p>
            <a:r>
              <a:rPr lang="ru-RU" sz="1200" kern="1200" dirty="0" smtClean="0">
                <a:solidFill>
                  <a:schemeClr val="tx1"/>
                </a:solidFill>
                <a:latin typeface="+mn-lt"/>
                <a:ea typeface="+mn-ea"/>
                <a:cs typeface="+mn-cs"/>
              </a:rPr>
              <a:t>Апостол Павел разъясняет, что имеется в виду под понятием "дар". Это мудрость, знания, вера, исцеления, чудотворения, пророчество и т.д.</a:t>
            </a:r>
          </a:p>
          <a:p>
            <a:r>
              <a:rPr lang="ru-RU" sz="1200" kern="1200" dirty="0" smtClean="0">
                <a:solidFill>
                  <a:schemeClr val="tx1"/>
                </a:solidFill>
                <a:latin typeface="+mn-lt"/>
                <a:ea typeface="+mn-ea"/>
                <a:cs typeface="+mn-cs"/>
              </a:rPr>
              <a:t>Елена Уайт, говоря об этом более подробно в своей книге "Уроки Христа", перечисляет и другие дары - такие как деньги, время, ораторский дар, дар влияния, дар здоровья, силы и доброты.</a:t>
            </a:r>
          </a:p>
          <a:p>
            <a:r>
              <a:rPr lang="ru-RU" sz="1200" kern="1200" dirty="0" smtClean="0">
                <a:solidFill>
                  <a:schemeClr val="tx1"/>
                </a:solidFill>
                <a:latin typeface="+mn-lt"/>
                <a:ea typeface="+mn-ea"/>
                <a:cs typeface="+mn-cs"/>
              </a:rPr>
              <a:t>Когда мы употребляем слово "</a:t>
            </a:r>
            <a:r>
              <a:rPr lang="ru-RU" sz="1200" kern="1200" dirty="0" err="1" smtClean="0">
                <a:solidFill>
                  <a:schemeClr val="tx1"/>
                </a:solidFill>
                <a:latin typeface="+mn-lt"/>
                <a:ea typeface="+mn-ea"/>
                <a:cs typeface="+mn-cs"/>
              </a:rPr>
              <a:t>возгревайте</a:t>
            </a:r>
            <a:r>
              <a:rPr lang="ru-RU" sz="1200" kern="1200" dirty="0" smtClean="0">
                <a:solidFill>
                  <a:schemeClr val="tx1"/>
                </a:solidFill>
                <a:latin typeface="+mn-lt"/>
                <a:ea typeface="+mn-ea"/>
                <a:cs typeface="+mn-cs"/>
              </a:rPr>
              <a:t>", мы говорим о том, как более активно употреблять наши особые дары в жизни.</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Прежде всего, верьте, что Бог дал вам особый дар, который Он хочет, чтобы вы использовали в служении для Его славы.</a:t>
            </a:r>
          </a:p>
          <a:p>
            <a:r>
              <a:rPr lang="ru-RU" sz="1200" kern="1200" dirty="0" smtClean="0">
                <a:solidFill>
                  <a:schemeClr val="tx1"/>
                </a:solidFill>
                <a:latin typeface="+mn-lt"/>
                <a:ea typeface="+mn-ea"/>
                <a:cs typeface="+mn-cs"/>
              </a:rPr>
              <a:t>Дары, которые даны нам Богом, не должны быть употреблены для наших эгоистических целей, но для осуществления Его планов и Его интересов в этом мире.</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Первый шаг "</a:t>
            </a:r>
            <a:r>
              <a:rPr lang="ru-RU" sz="1200" kern="1200" dirty="0" err="1" smtClean="0">
                <a:solidFill>
                  <a:schemeClr val="tx1"/>
                </a:solidFill>
                <a:latin typeface="+mn-lt"/>
                <a:ea typeface="+mn-ea"/>
                <a:cs typeface="+mn-cs"/>
              </a:rPr>
              <a:t>возгревания</a:t>
            </a:r>
            <a:r>
              <a:rPr lang="ru-RU" sz="1200" kern="1200" dirty="0" smtClean="0">
                <a:solidFill>
                  <a:schemeClr val="tx1"/>
                </a:solidFill>
                <a:latin typeface="+mn-lt"/>
                <a:ea typeface="+mn-ea"/>
                <a:cs typeface="+mn-cs"/>
              </a:rPr>
              <a:t>" наших даров начинается с молитвы. Когда мы молимся и получаем ответы от Господа, наша вера укрепляется. Молитесь с Библией в руках. Вера приходит со Словом Божьим. Он говорит лично с нами - посредством Своего Слова.</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То же и в отношении веры, мы должны постоянно "</a:t>
            </a:r>
            <a:r>
              <a:rPr lang="ru-RU" sz="1200" kern="1200" dirty="0" err="1" smtClean="0">
                <a:solidFill>
                  <a:schemeClr val="tx1"/>
                </a:solidFill>
                <a:latin typeface="+mn-lt"/>
                <a:ea typeface="+mn-ea"/>
                <a:cs typeface="+mn-cs"/>
              </a:rPr>
              <a:t>возгревать</a:t>
            </a:r>
            <a:r>
              <a:rPr lang="ru-RU" sz="1200" kern="1200" dirty="0" smtClean="0">
                <a:solidFill>
                  <a:schemeClr val="tx1"/>
                </a:solidFill>
                <a:latin typeface="+mn-lt"/>
                <a:ea typeface="+mn-ea"/>
                <a:cs typeface="+mn-cs"/>
              </a:rPr>
              <a:t>" дары Божьи, которые нам даны. Это вера, требующая риска.</a:t>
            </a:r>
          </a:p>
          <a:p>
            <a:r>
              <a:rPr lang="ru-RU" sz="1200" kern="1200" dirty="0" smtClean="0">
                <a:solidFill>
                  <a:schemeClr val="tx1"/>
                </a:solidFill>
                <a:latin typeface="+mn-lt"/>
                <a:ea typeface="+mn-ea"/>
                <a:cs typeface="+mn-cs"/>
              </a:rPr>
              <a:t>Имея такую веру, мы должны говорить себе: "Я сделаю все, что от меня требует Бог. Я пойду туда, куда позовет меня Бог".</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Вспомните притчу о талантах</a:t>
            </a:r>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когда человек получил один талант и зарыл его, потому что он казался ему таким незначительным. Этот человек не воплотил свой талант в жизни, не нашел ему применения и Бог отнял у него этот талант.</a:t>
            </a:r>
          </a:p>
          <a:p>
            <a:endParaRPr lang="ru-RU" dirty="0"/>
          </a:p>
        </p:txBody>
      </p:sp>
      <p:sp>
        <p:nvSpPr>
          <p:cNvPr id="4" name="Номер слайда 3"/>
          <p:cNvSpPr>
            <a:spLocks noGrp="1"/>
          </p:cNvSpPr>
          <p:nvPr>
            <p:ph type="sldNum" sz="quarter" idx="10"/>
          </p:nvPr>
        </p:nvSpPr>
        <p:spPr/>
        <p:txBody>
          <a:bodyPr/>
          <a:lstStyle/>
          <a:p>
            <a:fld id="{AAA35C08-F0B1-4094-A4E4-BB694888AFAB}"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10.08.2011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10.08.2011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1041" name="Picture 17" descr="F:\Мои документы\Мои рисунки\123\babochka133.gif"/>
          <p:cNvPicPr>
            <a:picLocks noChangeAspect="1" noChangeArrowheads="1" noCrop="1"/>
          </p:cNvPicPr>
          <p:nvPr/>
        </p:nvPicPr>
        <p:blipFill>
          <a:blip r:embed="rId3" cstate="print"/>
          <a:srcRect/>
          <a:stretch>
            <a:fillRect/>
          </a:stretch>
        </p:blipFill>
        <p:spPr bwMode="auto">
          <a:xfrm>
            <a:off x="5292080" y="2708920"/>
            <a:ext cx="3086100" cy="3076575"/>
          </a:xfrm>
          <a:prstGeom prst="rect">
            <a:avLst/>
          </a:prstGeom>
          <a:noFill/>
        </p:spPr>
      </p:pic>
      <p:sp>
        <p:nvSpPr>
          <p:cNvPr id="20" name="Прямоугольник 19"/>
          <p:cNvSpPr/>
          <p:nvPr/>
        </p:nvSpPr>
        <p:spPr>
          <a:xfrm>
            <a:off x="190977" y="1052736"/>
            <a:ext cx="7108742" cy="34163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РАСКРЫВАЙТЕ </a:t>
            </a:r>
          </a:p>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ВАШИ </a:t>
            </a:r>
          </a:p>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rPr>
              <a:t>ТАЛАНТЫ </a:t>
            </a:r>
            <a:endParaRPr lang="ru-RU"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2050" name="Picture 2" descr="D:\Мои документы\Мои рисунки\Religion\притчи\Талант.JPG"/>
          <p:cNvPicPr>
            <a:picLocks noChangeAspect="1" noChangeArrowheads="1"/>
          </p:cNvPicPr>
          <p:nvPr/>
        </p:nvPicPr>
        <p:blipFill>
          <a:blip r:embed="rId3" cstate="print">
            <a:lum contrast="10000"/>
          </a:blip>
          <a:srcRect/>
          <a:stretch>
            <a:fillRect/>
          </a:stretch>
        </p:blipFill>
        <p:spPr bwMode="auto">
          <a:xfrm>
            <a:off x="0" y="1412776"/>
            <a:ext cx="9144000" cy="41887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pic>
        <p:nvPicPr>
          <p:cNvPr id="3074" name="Picture 2" descr="D:\Мои документы\Мои рисунки\люди\женшины\165720.jpg"/>
          <p:cNvPicPr>
            <a:picLocks noChangeAspect="1" noChangeArrowheads="1"/>
          </p:cNvPicPr>
          <p:nvPr/>
        </p:nvPicPr>
        <p:blipFill>
          <a:blip r:embed="rId3" cstate="print"/>
          <a:srcRect/>
          <a:stretch>
            <a:fillRect/>
          </a:stretch>
        </p:blipFill>
        <p:spPr bwMode="auto">
          <a:xfrm>
            <a:off x="395536" y="692696"/>
            <a:ext cx="3675731" cy="5688632"/>
          </a:xfrm>
          <a:prstGeom prst="rect">
            <a:avLst/>
          </a:prstGeom>
          <a:noFill/>
        </p:spPr>
      </p:pic>
      <p:sp>
        <p:nvSpPr>
          <p:cNvPr id="3" name="TextBox 2"/>
          <p:cNvSpPr txBox="1"/>
          <p:nvPr/>
        </p:nvSpPr>
        <p:spPr>
          <a:xfrm>
            <a:off x="4644008" y="332656"/>
            <a:ext cx="3888432" cy="4524315"/>
          </a:xfrm>
          <a:prstGeom prst="rect">
            <a:avLst/>
          </a:prstGeom>
          <a:noFill/>
        </p:spPr>
        <p:txBody>
          <a:bodyPr wrap="square" rtlCol="0">
            <a:spAutoFit/>
          </a:bodyPr>
          <a:lstStyle/>
          <a:p>
            <a:r>
              <a:rPr lang="ru-RU" sz="3200" dirty="0" smtClean="0">
                <a:latin typeface="Arial Black" pitchFamily="34" charset="0"/>
              </a:rPr>
              <a:t>Почему когда дело касается наших духовных даров, нам так трудно воплотить, использовать их в жизни?</a:t>
            </a:r>
            <a:endParaRPr lang="ru-RU" sz="3200" dirty="0">
              <a:latin typeface="Arial Black" pitchFamily="34" charset="0"/>
            </a:endParaRPr>
          </a:p>
        </p:txBody>
      </p:sp>
      <p:pic>
        <p:nvPicPr>
          <p:cNvPr id="4" name="Picture 3" descr="D:\Мои документы\Мои рисунки\цветы обои для стола\ПРОЗРАЧНЫЕ\7aa641ab4ea3.png"/>
          <p:cNvPicPr>
            <a:picLocks noChangeAspect="1" noChangeArrowheads="1"/>
          </p:cNvPicPr>
          <p:nvPr/>
        </p:nvPicPr>
        <p:blipFill>
          <a:blip r:embed="rId4" cstate="print"/>
          <a:srcRect/>
          <a:stretch>
            <a:fillRect/>
          </a:stretch>
        </p:blipFill>
        <p:spPr bwMode="auto">
          <a:xfrm>
            <a:off x="3927889" y="3068960"/>
            <a:ext cx="5216111" cy="35090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2051" name="Picture 3" descr="D:\Мои документы\Мои рисунки\Religion\молитва\Рисунок5.emf"/>
          <p:cNvPicPr>
            <a:picLocks noChangeAspect="1" noChangeArrowheads="1"/>
          </p:cNvPicPr>
          <p:nvPr/>
        </p:nvPicPr>
        <p:blipFill>
          <a:blip r:embed="rId3" cstate="print"/>
          <a:srcRect/>
          <a:stretch>
            <a:fillRect/>
          </a:stretch>
        </p:blipFill>
        <p:spPr bwMode="auto">
          <a:xfrm>
            <a:off x="5724128" y="980728"/>
            <a:ext cx="2736304" cy="4919712"/>
          </a:xfrm>
          <a:prstGeom prst="rect">
            <a:avLst/>
          </a:prstGeom>
          <a:noFill/>
        </p:spPr>
      </p:pic>
      <p:sp>
        <p:nvSpPr>
          <p:cNvPr id="6" name="TextBox 5"/>
          <p:cNvSpPr txBox="1"/>
          <p:nvPr/>
        </p:nvSpPr>
        <p:spPr>
          <a:xfrm>
            <a:off x="1043608" y="476672"/>
            <a:ext cx="4752528" cy="5262979"/>
          </a:xfrm>
          <a:prstGeom prst="rect">
            <a:avLst/>
          </a:prstGeom>
          <a:noFill/>
        </p:spPr>
        <p:txBody>
          <a:bodyPr wrap="square" rtlCol="0">
            <a:spAutoFit/>
          </a:bodyPr>
          <a:lstStyle/>
          <a:p>
            <a:r>
              <a:rPr lang="ru-RU" sz="2800" dirty="0" smtClean="0">
                <a:latin typeface="Arial Black" pitchFamily="34" charset="0"/>
              </a:rPr>
              <a:t>Чем больше мы молимся, тем легче нам найти приложение наших даров. Если мы, прежде всего, отдаем себя молитве, тогда применение, воплощение наших даров станет естественным поступком.</a:t>
            </a:r>
            <a:endParaRPr lang="ru-RU" sz="2800" dirty="0">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3074" name="Picture 2" descr="D:\Мои документы\Мои рисунки\124\cc75bc55ef55.png"/>
          <p:cNvPicPr>
            <a:picLocks noChangeAspect="1" noChangeArrowheads="1"/>
          </p:cNvPicPr>
          <p:nvPr/>
        </p:nvPicPr>
        <p:blipFill>
          <a:blip r:embed="rId3" cstate="print"/>
          <a:srcRect/>
          <a:stretch>
            <a:fillRect/>
          </a:stretch>
        </p:blipFill>
        <p:spPr bwMode="auto">
          <a:xfrm>
            <a:off x="0" y="2871787"/>
            <a:ext cx="2974975" cy="3986213"/>
          </a:xfrm>
          <a:prstGeom prst="rect">
            <a:avLst/>
          </a:prstGeom>
          <a:noFill/>
        </p:spPr>
      </p:pic>
      <p:sp>
        <p:nvSpPr>
          <p:cNvPr id="5" name="TextBox 4"/>
          <p:cNvSpPr txBox="1"/>
          <p:nvPr/>
        </p:nvSpPr>
        <p:spPr>
          <a:xfrm>
            <a:off x="3131840" y="1628800"/>
            <a:ext cx="5544616" cy="3785652"/>
          </a:xfrm>
          <a:prstGeom prst="rect">
            <a:avLst/>
          </a:prstGeom>
          <a:noFill/>
        </p:spPr>
        <p:txBody>
          <a:bodyPr wrap="square" rtlCol="0">
            <a:spAutoFit/>
          </a:bodyPr>
          <a:lstStyle/>
          <a:p>
            <a:r>
              <a:rPr lang="ru-RU" dirty="0" smtClean="0"/>
              <a:t> </a:t>
            </a:r>
            <a:r>
              <a:rPr lang="ru-RU" sz="4000" dirty="0" smtClean="0">
                <a:latin typeface="Arial Black" pitchFamily="34" charset="0"/>
              </a:rPr>
              <a:t>"Мы все избранные Божии, святые и возлюбленные". </a:t>
            </a:r>
          </a:p>
          <a:p>
            <a:endParaRPr lang="ru-RU" sz="4000" dirty="0" smtClean="0">
              <a:latin typeface="Arial Black" pitchFamily="34" charset="0"/>
            </a:endParaRPr>
          </a:p>
          <a:p>
            <a:pPr algn="r"/>
            <a:r>
              <a:rPr lang="ru-RU" sz="4000" dirty="0" smtClean="0">
                <a:latin typeface="Arial Black" pitchFamily="34" charset="0"/>
              </a:rPr>
              <a:t>Кол.3:12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pic>
        <p:nvPicPr>
          <p:cNvPr id="5" name="Picture 3" descr="D:\Мои документы\Мои рисунки\цветы обои для стола\ПРОЗРАЧНЫЕ\7aa641ab4ea3.png"/>
          <p:cNvPicPr>
            <a:picLocks noChangeAspect="1" noChangeArrowheads="1"/>
          </p:cNvPicPr>
          <p:nvPr/>
        </p:nvPicPr>
        <p:blipFill>
          <a:blip r:embed="rId3" cstate="print"/>
          <a:srcRect/>
          <a:stretch>
            <a:fillRect/>
          </a:stretch>
        </p:blipFill>
        <p:spPr bwMode="auto">
          <a:xfrm>
            <a:off x="2339752" y="3068960"/>
            <a:ext cx="6152215" cy="3509020"/>
          </a:xfrm>
          <a:prstGeom prst="rect">
            <a:avLst/>
          </a:prstGeom>
          <a:noFill/>
        </p:spPr>
      </p:pic>
      <p:sp>
        <p:nvSpPr>
          <p:cNvPr id="3" name="Содержимое 2"/>
          <p:cNvSpPr>
            <a:spLocks noGrp="1"/>
          </p:cNvSpPr>
          <p:nvPr>
            <p:ph idx="1"/>
          </p:nvPr>
        </p:nvSpPr>
        <p:spPr>
          <a:xfrm>
            <a:off x="467544" y="620688"/>
            <a:ext cx="8229600" cy="4525963"/>
          </a:xfrm>
        </p:spPr>
        <p:txBody>
          <a:bodyPr/>
          <a:lstStyle/>
          <a:p>
            <a:pPr>
              <a:buNone/>
            </a:pPr>
            <a:r>
              <a:rPr lang="ru-RU" dirty="0" smtClean="0"/>
              <a:t>	</a:t>
            </a:r>
            <a:r>
              <a:rPr lang="ru-RU" b="1" i="1" dirty="0" smtClean="0"/>
              <a:t>Не имеет значения, какого цвета ваши волосы, какая у вас фигура, какие у вас недостатки, какой у вас нос, губы, бедра или какие у вас способности. Вы должны относиться к себе с уважением. Мы не должны упиваться своим </a:t>
            </a:r>
            <a:r>
              <a:rPr lang="ru-RU" b="1" i="1" dirty="0" smtClean="0">
                <a:solidFill>
                  <a:srgbClr val="C00000"/>
                </a:solidFill>
              </a:rPr>
              <a:t>ВЕЛИЧИЕМ</a:t>
            </a:r>
            <a:r>
              <a:rPr lang="ru-RU" b="1" i="1" dirty="0" smtClean="0"/>
              <a:t>, но делать </a:t>
            </a:r>
            <a:r>
              <a:rPr lang="ru-RU" b="1" i="1" dirty="0" smtClean="0">
                <a:solidFill>
                  <a:srgbClr val="C00000"/>
                </a:solidFill>
              </a:rPr>
              <a:t>ВСЕ</a:t>
            </a:r>
            <a:r>
              <a:rPr lang="ru-RU" b="1" i="1" dirty="0" smtClean="0"/>
              <a:t>, что в наших силах для других.</a:t>
            </a:r>
          </a:p>
          <a:p>
            <a:endParaRPr lang="ru-RU"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pic>
        <p:nvPicPr>
          <p:cNvPr id="5124" name="Picture 4" descr="D:\Мои документы\Мои рисунки\От Альбины\интернет\MYNET004.WMF"/>
          <p:cNvPicPr>
            <a:picLocks noChangeAspect="1" noChangeArrowheads="1"/>
          </p:cNvPicPr>
          <p:nvPr/>
        </p:nvPicPr>
        <p:blipFill>
          <a:blip r:embed="rId3" cstate="print"/>
          <a:srcRect/>
          <a:stretch>
            <a:fillRect/>
          </a:stretch>
        </p:blipFill>
        <p:spPr bwMode="auto">
          <a:xfrm>
            <a:off x="2051720" y="692696"/>
            <a:ext cx="4931370" cy="578667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pic>
        <p:nvPicPr>
          <p:cNvPr id="6146" name="Picture 2" descr="D:\Мои документы\Мои рисунки\От Альбины\интернет\MYNET037.WMF"/>
          <p:cNvPicPr>
            <a:picLocks noChangeAspect="1" noChangeArrowheads="1"/>
          </p:cNvPicPr>
          <p:nvPr/>
        </p:nvPicPr>
        <p:blipFill>
          <a:blip r:embed="rId3" cstate="print"/>
          <a:srcRect/>
          <a:stretch>
            <a:fillRect/>
          </a:stretch>
        </p:blipFill>
        <p:spPr bwMode="auto">
          <a:xfrm>
            <a:off x="1259632" y="620688"/>
            <a:ext cx="6554415" cy="565789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218" name="Picture 2" descr="D:\Мои документы\Мои рисунки\Religion\Иисус-крест\тексты слайдов\Рисунок19.jpg"/>
          <p:cNvPicPr>
            <a:picLocks noChangeAspect="1" noChangeArrowheads="1"/>
          </p:cNvPicPr>
          <p:nvPr/>
        </p:nvPicPr>
        <p:blipFill>
          <a:blip r:embed="rId3" cstate="print"/>
          <a:srcRect/>
          <a:stretch>
            <a:fillRect/>
          </a:stretch>
        </p:blipFill>
        <p:spPr bwMode="auto">
          <a:xfrm>
            <a:off x="0" y="-1"/>
            <a:ext cx="9144000" cy="6863701"/>
          </a:xfrm>
          <a:prstGeom prst="rect">
            <a:avLst/>
          </a:prstGeom>
          <a:noFill/>
        </p:spPr>
      </p:pic>
      <p:sp>
        <p:nvSpPr>
          <p:cNvPr id="5" name="TextBox 4"/>
          <p:cNvSpPr txBox="1"/>
          <p:nvPr/>
        </p:nvSpPr>
        <p:spPr>
          <a:xfrm>
            <a:off x="323528" y="671691"/>
            <a:ext cx="4932041" cy="5970865"/>
          </a:xfrm>
          <a:prstGeom prst="rect">
            <a:avLst/>
          </a:prstGeom>
          <a:noFill/>
        </p:spPr>
        <p:txBody>
          <a:bodyPr wrap="square" rtlCol="0">
            <a:spAutoFit/>
          </a:bodyPr>
          <a:lstStyle/>
          <a:p>
            <a:r>
              <a:rPr lang="ru-RU" sz="2800" dirty="0" smtClean="0">
                <a:solidFill>
                  <a:srgbClr val="FFFF00"/>
                </a:solidFill>
                <a:latin typeface="Arial Black" pitchFamily="34" charset="0"/>
              </a:rPr>
              <a:t>в женщинах, которые будут примером, чтобы другие шли за ними,</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не боятся риска,</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ободряют друг друга,</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не мелочны и не обидчивы,</a:t>
            </a:r>
          </a:p>
          <a:p>
            <a:endParaRPr lang="ru-RU"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218" name="Picture 2" descr="D:\Мои документы\Мои рисунки\Religion\Иисус-крест\тексты слайдов\Рисунок19.jpg"/>
          <p:cNvPicPr>
            <a:picLocks noChangeAspect="1" noChangeArrowheads="1"/>
          </p:cNvPicPr>
          <p:nvPr/>
        </p:nvPicPr>
        <p:blipFill>
          <a:blip r:embed="rId2" cstate="print"/>
          <a:srcRect/>
          <a:stretch>
            <a:fillRect/>
          </a:stretch>
        </p:blipFill>
        <p:spPr bwMode="auto">
          <a:xfrm>
            <a:off x="0" y="-1"/>
            <a:ext cx="9144000" cy="6863701"/>
          </a:xfrm>
          <a:prstGeom prst="rect">
            <a:avLst/>
          </a:prstGeom>
          <a:noFill/>
        </p:spPr>
      </p:pic>
      <p:sp>
        <p:nvSpPr>
          <p:cNvPr id="5" name="TextBox 4"/>
          <p:cNvSpPr txBox="1"/>
          <p:nvPr/>
        </p:nvSpPr>
        <p:spPr>
          <a:xfrm>
            <a:off x="323528" y="671691"/>
            <a:ext cx="4932041" cy="5693866"/>
          </a:xfrm>
          <a:prstGeom prst="rect">
            <a:avLst/>
          </a:prstGeom>
          <a:noFill/>
        </p:spPr>
        <p:txBody>
          <a:bodyPr wrap="square" rtlCol="0">
            <a:spAutoFit/>
          </a:bodyPr>
          <a:lstStyle/>
          <a:p>
            <a:r>
              <a:rPr lang="ru-RU" sz="2800" dirty="0" smtClean="0">
                <a:solidFill>
                  <a:srgbClr val="FFFF00"/>
                </a:solidFill>
                <a:latin typeface="Arial Black" pitchFamily="34" charset="0"/>
              </a:rPr>
              <a:t>в женщинах, которые обозревают будущее,</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готовы нести ответственность руководителя,</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проявляют себя с самой лучшей стороны,</a:t>
            </a:r>
          </a:p>
          <a:p>
            <a:endParaRPr lang="ru-RU" sz="28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218" name="Picture 2" descr="D:\Мои документы\Мои рисунки\Religion\Иисус-крест\тексты слайдов\Рисунок19.jpg"/>
          <p:cNvPicPr>
            <a:picLocks noChangeAspect="1" noChangeArrowheads="1"/>
          </p:cNvPicPr>
          <p:nvPr/>
        </p:nvPicPr>
        <p:blipFill>
          <a:blip r:embed="rId2" cstate="print"/>
          <a:srcRect/>
          <a:stretch>
            <a:fillRect/>
          </a:stretch>
        </p:blipFill>
        <p:spPr bwMode="auto">
          <a:xfrm>
            <a:off x="0" y="-1"/>
            <a:ext cx="9144000" cy="6863701"/>
          </a:xfrm>
          <a:prstGeom prst="rect">
            <a:avLst/>
          </a:prstGeom>
          <a:noFill/>
        </p:spPr>
      </p:pic>
      <p:sp>
        <p:nvSpPr>
          <p:cNvPr id="5" name="TextBox 4"/>
          <p:cNvSpPr txBox="1"/>
          <p:nvPr/>
        </p:nvSpPr>
        <p:spPr>
          <a:xfrm>
            <a:off x="323528" y="671691"/>
            <a:ext cx="4932041" cy="4401205"/>
          </a:xfrm>
          <a:prstGeom prst="rect">
            <a:avLst/>
          </a:prstGeom>
          <a:noFill/>
        </p:spPr>
        <p:txBody>
          <a:bodyPr wrap="square" rtlCol="0">
            <a:spAutoFit/>
          </a:bodyPr>
          <a:lstStyle/>
          <a:p>
            <a:r>
              <a:rPr lang="ru-RU" sz="2800" dirty="0" smtClean="0">
                <a:solidFill>
                  <a:srgbClr val="FFFF00"/>
                </a:solidFill>
                <a:latin typeface="Arial Black" pitchFamily="34" charset="0"/>
              </a:rPr>
              <a:t>в женщинах, которые распахнут свои дома,</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имеют сострадание,</a:t>
            </a:r>
          </a:p>
          <a:p>
            <a:endParaRPr lang="ru-RU" sz="2800" dirty="0" smtClean="0">
              <a:solidFill>
                <a:srgbClr val="FFFF00"/>
              </a:solidFill>
              <a:latin typeface="Arial Black" pitchFamily="34" charset="0"/>
            </a:endParaRPr>
          </a:p>
          <a:p>
            <a:r>
              <a:rPr lang="ru-RU" sz="2800" dirty="0" smtClean="0">
                <a:solidFill>
                  <a:srgbClr val="FFFF00"/>
                </a:solidFill>
                <a:latin typeface="Arial Black" pitchFamily="34" charset="0"/>
              </a:rPr>
              <a:t>в женщинах, которые не останавливаются на достигнутом.</a:t>
            </a:r>
          </a:p>
          <a:p>
            <a:endParaRPr lang="ru-RU" sz="2800"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1031" name="Picture 7" descr="F:\Мои документы\Мои рисунки\124\a8c7f2bfd6a7.png"/>
          <p:cNvPicPr>
            <a:picLocks noChangeAspect="1" noChangeArrowheads="1"/>
          </p:cNvPicPr>
          <p:nvPr/>
        </p:nvPicPr>
        <p:blipFill>
          <a:blip r:embed="rId3" cstate="print"/>
          <a:srcRect/>
          <a:stretch>
            <a:fillRect/>
          </a:stretch>
        </p:blipFill>
        <p:spPr bwMode="auto">
          <a:xfrm>
            <a:off x="251520" y="1484784"/>
            <a:ext cx="2938276" cy="3816424"/>
          </a:xfrm>
          <a:prstGeom prst="rect">
            <a:avLst/>
          </a:prstGeom>
          <a:noFill/>
        </p:spPr>
      </p:pic>
      <p:sp>
        <p:nvSpPr>
          <p:cNvPr id="10" name="TextBox 9"/>
          <p:cNvSpPr txBox="1"/>
          <p:nvPr/>
        </p:nvSpPr>
        <p:spPr>
          <a:xfrm>
            <a:off x="3419872" y="692696"/>
            <a:ext cx="5400601" cy="5262979"/>
          </a:xfrm>
          <a:prstGeom prst="rect">
            <a:avLst/>
          </a:prstGeom>
          <a:noFill/>
        </p:spPr>
        <p:txBody>
          <a:bodyPr wrap="square" rtlCol="0">
            <a:spAutoFit/>
          </a:bodyPr>
          <a:lstStyle/>
          <a:p>
            <a:r>
              <a:rPr lang="ru-RU" sz="2800" b="1" dirty="0" smtClean="0">
                <a:ln>
                  <a:solidFill>
                    <a:schemeClr val="tx1"/>
                  </a:solidFill>
                </a:ln>
                <a:solidFill>
                  <a:srgbClr val="C00000"/>
                </a:solidFill>
                <a:latin typeface="Arial Black" pitchFamily="34" charset="0"/>
              </a:rPr>
              <a:t>Вера</a:t>
            </a:r>
            <a:r>
              <a:rPr lang="ru-RU" sz="2800" b="1" dirty="0" smtClean="0">
                <a:latin typeface="Arial Black" pitchFamily="34" charset="0"/>
              </a:rPr>
              <a:t> </a:t>
            </a:r>
            <a:r>
              <a:rPr lang="ru-RU" sz="2800" dirty="0" smtClean="0">
                <a:latin typeface="Arial Black" pitchFamily="34" charset="0"/>
              </a:rPr>
              <a:t>- через веру и молитву - прими особый план Божий для себя.</a:t>
            </a:r>
          </a:p>
          <a:p>
            <a:endParaRPr lang="ru-RU" sz="2800" dirty="0" smtClean="0">
              <a:latin typeface="Arial Black" pitchFamily="34" charset="0"/>
            </a:endParaRPr>
          </a:p>
          <a:p>
            <a:r>
              <a:rPr lang="ru-RU" sz="2800" b="1" dirty="0" smtClean="0">
                <a:ln>
                  <a:solidFill>
                    <a:schemeClr val="tx1"/>
                  </a:solidFill>
                </a:ln>
                <a:solidFill>
                  <a:srgbClr val="C00000"/>
                </a:solidFill>
                <a:latin typeface="Arial Black" pitchFamily="34" charset="0"/>
              </a:rPr>
              <a:t>Воплощение</a:t>
            </a:r>
            <a:r>
              <a:rPr lang="ru-RU" sz="2800" b="1" dirty="0" smtClean="0">
                <a:latin typeface="Arial Black" pitchFamily="34" charset="0"/>
              </a:rPr>
              <a:t> </a:t>
            </a:r>
            <a:r>
              <a:rPr lang="ru-RU" sz="2800" dirty="0" smtClean="0">
                <a:latin typeface="Arial Black" pitchFamily="34" charset="0"/>
              </a:rPr>
              <a:t>- воплоти свою молитву с верой - чтобы оказать ободрение и помощь другим.</a:t>
            </a:r>
          </a:p>
          <a:p>
            <a:endParaRPr lang="ru-RU" sz="2800" dirty="0" smtClean="0">
              <a:latin typeface="Arial Black" pitchFamily="34" charset="0"/>
            </a:endParaRPr>
          </a:p>
          <a:p>
            <a:r>
              <a:rPr lang="ru-RU" sz="2800" b="1" dirty="0" smtClean="0">
                <a:ln>
                  <a:solidFill>
                    <a:schemeClr val="tx1"/>
                  </a:solidFill>
                </a:ln>
                <a:solidFill>
                  <a:srgbClr val="C00000"/>
                </a:solidFill>
                <a:latin typeface="Arial Black" pitchFamily="34" charset="0"/>
              </a:rPr>
              <a:t>Взращивание</a:t>
            </a:r>
            <a:r>
              <a:rPr lang="ru-RU" sz="2800" b="1" dirty="0" smtClean="0">
                <a:latin typeface="Arial Black" pitchFamily="34" charset="0"/>
              </a:rPr>
              <a:t>- </a:t>
            </a:r>
            <a:r>
              <a:rPr lang="ru-RU" sz="2800" dirty="0" smtClean="0">
                <a:latin typeface="Arial Black" pitchFamily="34" charset="0"/>
              </a:rPr>
              <a:t>развивай свой дар через молитву и изучение Слова Божья. </a:t>
            </a:r>
            <a:endParaRPr lang="ru-RU" sz="2800" dirty="0">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054" name="Picture 6" descr="D:\Мои документы\Мои рисунки\Religion\Иисус-крест\служение\jesus-and-mary2.jpg"/>
          <p:cNvPicPr>
            <a:picLocks noChangeAspect="1" noChangeArrowheads="1"/>
          </p:cNvPicPr>
          <p:nvPr/>
        </p:nvPicPr>
        <p:blipFill>
          <a:blip r:embed="rId4" cstate="print"/>
          <a:srcRect/>
          <a:stretch>
            <a:fillRect/>
          </a:stretch>
        </p:blipFill>
        <p:spPr bwMode="auto">
          <a:xfrm>
            <a:off x="0" y="-1"/>
            <a:ext cx="9144000" cy="6926031"/>
          </a:xfrm>
          <a:prstGeom prst="rect">
            <a:avLst/>
          </a:prstGeom>
          <a:noFill/>
        </p:spPr>
      </p:pic>
      <p:sp>
        <p:nvSpPr>
          <p:cNvPr id="6" name="TextBox 5"/>
          <p:cNvSpPr txBox="1"/>
          <p:nvPr/>
        </p:nvSpPr>
        <p:spPr>
          <a:xfrm>
            <a:off x="4427984" y="0"/>
            <a:ext cx="4716016" cy="4678204"/>
          </a:xfrm>
          <a:prstGeom prst="rect">
            <a:avLst/>
          </a:prstGeom>
          <a:noFill/>
        </p:spPr>
        <p:txBody>
          <a:bodyPr wrap="square" rtlCol="0">
            <a:spAutoFit/>
          </a:bodyPr>
          <a:lstStyle/>
          <a:p>
            <a:pPr algn="r"/>
            <a:r>
              <a:rPr lang="ru-RU" sz="2800" dirty="0" smtClean="0">
                <a:ln>
                  <a:solidFill>
                    <a:schemeClr val="tx1"/>
                  </a:solidFill>
                </a:ln>
                <a:solidFill>
                  <a:srgbClr val="FFFF00"/>
                </a:solidFill>
                <a:latin typeface="Arial Black" pitchFamily="34" charset="0"/>
              </a:rPr>
              <a:t>Бог говорит, что Он принимает вас такой, какая вы есть, поэтому не позволяйте прошлому разрушать ваше будущее и стоять на пути "</a:t>
            </a:r>
            <a:r>
              <a:rPr lang="ru-RU" sz="2800" dirty="0" err="1" smtClean="0">
                <a:ln>
                  <a:solidFill>
                    <a:schemeClr val="tx1"/>
                  </a:solidFill>
                </a:ln>
                <a:solidFill>
                  <a:srgbClr val="FFFF00"/>
                </a:solidFill>
                <a:latin typeface="Arial Black" pitchFamily="34" charset="0"/>
              </a:rPr>
              <a:t>возгревания</a:t>
            </a:r>
            <a:r>
              <a:rPr lang="ru-RU" sz="2800" dirty="0" smtClean="0">
                <a:ln>
                  <a:solidFill>
                    <a:schemeClr val="tx1"/>
                  </a:solidFill>
                </a:ln>
                <a:solidFill>
                  <a:srgbClr val="FFFF00"/>
                </a:solidFill>
                <a:latin typeface="Arial Black" pitchFamily="34" charset="0"/>
              </a:rPr>
              <a:t>" даров Божьих, данных вам.</a:t>
            </a:r>
          </a:p>
          <a:p>
            <a:endParaRPr lang="ru-RU" dirty="0">
              <a:ln>
                <a:solidFill>
                  <a:schemeClr val="tx1"/>
                </a:solidFill>
              </a:ln>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3076" name="Picture 4" descr="D:\Мои документы\Мои рисунки\Religion\молитва\2561817.jpg"/>
          <p:cNvPicPr>
            <a:picLocks noGrp="1" noChangeAspect="1" noChangeArrowheads="1"/>
          </p:cNvPicPr>
          <p:nvPr>
            <p:ph idx="1"/>
          </p:nvPr>
        </p:nvPicPr>
        <p:blipFill>
          <a:blip r:embed="rId2" cstate="print"/>
          <a:srcRect/>
          <a:stretch>
            <a:fillRect/>
          </a:stretch>
        </p:blipFill>
        <p:spPr bwMode="auto">
          <a:xfrm>
            <a:off x="4665051" y="1097360"/>
            <a:ext cx="4478949" cy="5760640"/>
          </a:xfrm>
          <a:prstGeom prst="ellipse">
            <a:avLst/>
          </a:prstGeom>
          <a:ln>
            <a:noFill/>
          </a:ln>
          <a:effectLst>
            <a:softEdge rad="112500"/>
          </a:effectLst>
        </p:spPr>
      </p:pic>
      <p:sp>
        <p:nvSpPr>
          <p:cNvPr id="8" name="WordArt 1"/>
          <p:cNvSpPr>
            <a:spLocks noChangeArrowheads="1" noChangeShapeType="1" noTextEdit="1"/>
          </p:cNvSpPr>
          <p:nvPr/>
        </p:nvSpPr>
        <p:spPr bwMode="auto">
          <a:xfrm>
            <a:off x="323528" y="836712"/>
            <a:ext cx="4968552" cy="3384376"/>
          </a:xfrm>
          <a:prstGeom prst="rect">
            <a:avLst/>
          </a:prstGeom>
        </p:spPr>
        <p:txBody>
          <a:bodyPr wrap="none" fromWordArt="1">
            <a:prstTxWarp prst="textPlain">
              <a:avLst>
                <a:gd name="adj" fmla="val 50000"/>
              </a:avLst>
            </a:prstTxWarp>
          </a:bodyPr>
          <a:lstStyle/>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РАЗВИВАЙТЕ</a:t>
            </a:r>
          </a:p>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 ВАШИ ДАРЫ </a:t>
            </a:r>
          </a:p>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ПОСРЕДСТВОМ</a:t>
            </a:r>
          </a:p>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 МОЛИТВЫ</a:t>
            </a:r>
            <a:endParaRPr lang="ru-RU" sz="3600" kern="10" spc="0" dirty="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76672"/>
            <a:ext cx="8229600" cy="4525963"/>
          </a:xfrm>
        </p:spPr>
        <p:txBody>
          <a:bodyPr/>
          <a:lstStyle/>
          <a:p>
            <a:pPr>
              <a:buNone/>
            </a:pPr>
            <a:r>
              <a:rPr lang="ru-RU" b="1" dirty="0" smtClean="0"/>
              <a:t>	</a:t>
            </a:r>
            <a:r>
              <a:rPr lang="ru-RU" b="1" i="1" dirty="0" smtClean="0"/>
              <a:t>Бог меняет нас, если мы молимся. Он дает нам дары, если мы молимся о Духе Святом. Но наши молитвы должны находиться под водительством Духа Божия и быть в гармонии с Божьей волей в отношении каждого из нас</a:t>
            </a:r>
            <a:endParaRPr lang="ru-RU" b="1" i="1" dirty="0"/>
          </a:p>
        </p:txBody>
      </p:sp>
      <p:pic>
        <p:nvPicPr>
          <p:cNvPr id="4100" name="Picture 4" descr="D:\Мои документы\Мои рисунки\цветы обои для стола\ПРОЗРАЧНЫЕ\d720d46a75ce.png"/>
          <p:cNvPicPr>
            <a:picLocks noChangeAspect="1" noChangeArrowheads="1"/>
          </p:cNvPicPr>
          <p:nvPr/>
        </p:nvPicPr>
        <p:blipFill>
          <a:blip r:embed="rId3" cstate="print"/>
          <a:srcRect/>
          <a:stretch>
            <a:fillRect/>
          </a:stretch>
        </p:blipFill>
        <p:spPr bwMode="auto">
          <a:xfrm>
            <a:off x="395536" y="4005064"/>
            <a:ext cx="7998296" cy="258278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pic>
        <p:nvPicPr>
          <p:cNvPr id="6146" name="Picture 2" descr="D:\Мои документы\Мои рисунки\цветы обои для стола\ПРОЗРАЧНЫЕ\91a2353771b9.png"/>
          <p:cNvPicPr>
            <a:picLocks noChangeAspect="1" noChangeArrowheads="1"/>
          </p:cNvPicPr>
          <p:nvPr/>
        </p:nvPicPr>
        <p:blipFill>
          <a:blip r:embed="rId2" cstate="print"/>
          <a:srcRect/>
          <a:stretch>
            <a:fillRect/>
          </a:stretch>
        </p:blipFill>
        <p:spPr bwMode="auto">
          <a:xfrm flipH="1">
            <a:off x="0" y="1124744"/>
            <a:ext cx="4644008" cy="4199130"/>
          </a:xfrm>
          <a:prstGeom prst="rect">
            <a:avLst/>
          </a:prstGeom>
          <a:noFill/>
        </p:spPr>
      </p:pic>
      <p:sp>
        <p:nvSpPr>
          <p:cNvPr id="3" name="Содержимое 2"/>
          <p:cNvSpPr>
            <a:spLocks noGrp="1"/>
          </p:cNvSpPr>
          <p:nvPr>
            <p:ph idx="1"/>
          </p:nvPr>
        </p:nvSpPr>
        <p:spPr>
          <a:xfrm>
            <a:off x="3779912" y="836712"/>
            <a:ext cx="4917232" cy="5184575"/>
          </a:xfrm>
        </p:spPr>
        <p:txBody>
          <a:bodyPr>
            <a:normAutofit/>
          </a:bodyPr>
          <a:lstStyle/>
          <a:p>
            <a:pPr>
              <a:buNone/>
            </a:pPr>
            <a:r>
              <a:rPr lang="ru-RU" dirty="0" smtClean="0"/>
              <a:t>	</a:t>
            </a:r>
            <a:r>
              <a:rPr lang="ru-RU" sz="4000" b="1" i="1" dirty="0" smtClean="0"/>
              <a:t>Никогда не поздно отдать себя на служение Богу. Вы можете начать сегодня развивать дар Божий, дарованный вам.</a:t>
            </a:r>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764704"/>
            <a:ext cx="4752528" cy="5328592"/>
          </a:xfrm>
        </p:spPr>
        <p:txBody>
          <a:bodyPr>
            <a:normAutofit/>
          </a:bodyPr>
          <a:lstStyle/>
          <a:p>
            <a:pPr>
              <a:buNone/>
            </a:pPr>
            <a:r>
              <a:rPr lang="ru-RU" dirty="0" smtClean="0"/>
              <a:t>	</a:t>
            </a:r>
            <a:r>
              <a:rPr lang="ru-RU" sz="3600" b="1" i="1" dirty="0" smtClean="0"/>
              <a:t>Прежде всего, имейте веру, что Бог дал вам дар и что Он хочет использовать вас. Молитесь, чтобы Бог открыл вам ваши особые дары.</a:t>
            </a:r>
            <a:endParaRPr lang="ru-RU" sz="3600" b="1" i="1" dirty="0"/>
          </a:p>
        </p:txBody>
      </p:sp>
      <p:pic>
        <p:nvPicPr>
          <p:cNvPr id="7170" name="Picture 2" descr="D:\Мои документы\Мои рисунки\цветы обои для стола\ПРОЗРАЧНЫЕ\159f3d0c6041.png"/>
          <p:cNvPicPr>
            <a:picLocks noChangeAspect="1" noChangeArrowheads="1"/>
          </p:cNvPicPr>
          <p:nvPr/>
        </p:nvPicPr>
        <p:blipFill>
          <a:blip r:embed="rId2" cstate="print"/>
          <a:srcRect/>
          <a:stretch>
            <a:fillRect/>
          </a:stretch>
        </p:blipFill>
        <p:spPr bwMode="auto">
          <a:xfrm>
            <a:off x="5044196" y="620689"/>
            <a:ext cx="3646920" cy="489654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476673"/>
            <a:ext cx="8229600" cy="3600400"/>
          </a:xfrm>
        </p:spPr>
        <p:txBody>
          <a:bodyPr/>
          <a:lstStyle/>
          <a:p>
            <a:pPr>
              <a:buNone/>
            </a:pPr>
            <a:r>
              <a:rPr lang="ru-RU" dirty="0" smtClean="0"/>
              <a:t>	</a:t>
            </a:r>
            <a:r>
              <a:rPr lang="ru-RU" sz="3600" b="1" i="1" dirty="0" smtClean="0"/>
              <a:t>Далее, используйте дары Божьи, которые вам дарованы, и, прежде всего, уважайте себя такой, какая вы есть. Молитесь, чтобы Бог указал вам пути использования ваших талантов</a:t>
            </a:r>
            <a:endParaRPr lang="ru-RU" b="1" i="1" dirty="0"/>
          </a:p>
        </p:txBody>
      </p:sp>
      <p:pic>
        <p:nvPicPr>
          <p:cNvPr id="8195" name="Picture 3" descr="D:\Мои документы\Мои рисунки\цветы обои для стола\ПРОЗРАЧНЫЕ\f04e0cbd9f73.png"/>
          <p:cNvPicPr>
            <a:picLocks noChangeAspect="1" noChangeArrowheads="1"/>
          </p:cNvPicPr>
          <p:nvPr/>
        </p:nvPicPr>
        <p:blipFill>
          <a:blip r:embed="rId2" cstate="print"/>
          <a:srcRect/>
          <a:stretch>
            <a:fillRect/>
          </a:stretch>
        </p:blipFill>
        <p:spPr bwMode="auto">
          <a:xfrm flipH="1">
            <a:off x="2555776" y="3645024"/>
            <a:ext cx="5306888" cy="275939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rgbClr val="DDEBCF"/>
            </a:gs>
            <a:gs pos="50000">
              <a:srgbClr val="9CB86E"/>
            </a:gs>
            <a:gs pos="100000">
              <a:srgbClr val="156B13"/>
            </a:gs>
          </a:gsLst>
          <a:lin ang="135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915816" y="548680"/>
            <a:ext cx="5472608" cy="5976664"/>
          </a:xfrm>
        </p:spPr>
        <p:txBody>
          <a:bodyPr>
            <a:normAutofit fontScale="92500"/>
          </a:bodyPr>
          <a:lstStyle/>
          <a:p>
            <a:pPr algn="ctr">
              <a:buNone/>
            </a:pPr>
            <a:r>
              <a:rPr lang="ru-RU" dirty="0" smtClean="0"/>
              <a:t>	</a:t>
            </a:r>
            <a:r>
              <a:rPr lang="ru-RU" sz="4000" b="1" i="1" dirty="0" smtClean="0"/>
              <a:t>И, наконец, молитесь о ваших дарах. Когда вы молитесь, ваши дары будут укрепляться, и вы сможете обнаружить новые дары, о которых вы даже не подозревали.</a:t>
            </a:r>
          </a:p>
          <a:p>
            <a:pPr algn="ctr"/>
            <a:endParaRPr lang="ru-RU" dirty="0"/>
          </a:p>
        </p:txBody>
      </p:sp>
      <p:pic>
        <p:nvPicPr>
          <p:cNvPr id="9219" name="Picture 3" descr="D:\Мои документы\Мои рисунки\цветы обои для стола\ПРОЗРАЧНЫЕ\f78721e229c8.png"/>
          <p:cNvPicPr>
            <a:picLocks noChangeAspect="1" noChangeArrowheads="1"/>
          </p:cNvPicPr>
          <p:nvPr/>
        </p:nvPicPr>
        <p:blipFill>
          <a:blip r:embed="rId2" cstate="print"/>
          <a:srcRect/>
          <a:stretch>
            <a:fillRect/>
          </a:stretch>
        </p:blipFill>
        <p:spPr bwMode="auto">
          <a:xfrm>
            <a:off x="0" y="836712"/>
            <a:ext cx="4313729" cy="561662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122" name="Picture 2" descr="D:\Мои документы\Мои рисунки\Religion\Натан Грин\16.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1026" name="Picture 2" descr="F:\Мои документы\Мои рисунки\123\2d8b3351ef9f.png"/>
          <p:cNvPicPr>
            <a:picLocks noChangeAspect="1" noChangeArrowheads="1"/>
          </p:cNvPicPr>
          <p:nvPr/>
        </p:nvPicPr>
        <p:blipFill>
          <a:blip r:embed="rId3" cstate="print"/>
          <a:srcRect/>
          <a:stretch>
            <a:fillRect/>
          </a:stretch>
        </p:blipFill>
        <p:spPr bwMode="auto">
          <a:xfrm>
            <a:off x="5148064" y="980728"/>
            <a:ext cx="3559454" cy="4608512"/>
          </a:xfrm>
          <a:prstGeom prst="rect">
            <a:avLst/>
          </a:prstGeom>
          <a:noFill/>
        </p:spPr>
      </p:pic>
      <p:sp>
        <p:nvSpPr>
          <p:cNvPr id="7" name="TextBox 6"/>
          <p:cNvSpPr txBox="1"/>
          <p:nvPr/>
        </p:nvSpPr>
        <p:spPr>
          <a:xfrm>
            <a:off x="395536" y="476672"/>
            <a:ext cx="4968552" cy="5016758"/>
          </a:xfrm>
          <a:prstGeom prst="rect">
            <a:avLst/>
          </a:prstGeom>
          <a:noFill/>
        </p:spPr>
        <p:txBody>
          <a:bodyPr wrap="square" rtlCol="0">
            <a:spAutoFit/>
          </a:bodyPr>
          <a:lstStyle/>
          <a:p>
            <a:pPr algn="ctr"/>
            <a:r>
              <a:rPr lang="ru-RU" sz="3200" dirty="0" smtClean="0">
                <a:latin typeface="Arial Black" pitchFamily="34" charset="0"/>
              </a:rPr>
              <a:t>«Потому и говорю тебе 'не в первый раз' не дай угаснуть пламени того дара Божия, 'особого дара служения', которым владеешь ты …»</a:t>
            </a:r>
          </a:p>
          <a:p>
            <a:pPr algn="ctr"/>
            <a:endParaRPr lang="ru-RU" sz="3200" dirty="0" smtClean="0">
              <a:latin typeface="Arial Black" pitchFamily="34" charset="0"/>
            </a:endParaRPr>
          </a:p>
          <a:p>
            <a:pPr algn="r"/>
            <a:r>
              <a:rPr lang="ru-RU" sz="3200" dirty="0" smtClean="0">
                <a:latin typeface="Arial Black" pitchFamily="34" charset="0"/>
              </a:rPr>
              <a:t>2Тим.1:6(</a:t>
            </a:r>
            <a:r>
              <a:rPr lang="ru-RU" sz="3200" dirty="0" err="1" smtClean="0">
                <a:latin typeface="Arial Black" pitchFamily="34" charset="0"/>
              </a:rPr>
              <a:t>Нов.пер</a:t>
            </a:r>
            <a:r>
              <a:rPr lang="ru-RU" sz="3200" dirty="0" smtClean="0">
                <a:latin typeface="Arial Black" pitchFamily="34" charset="0"/>
              </a:rPr>
              <a:t>.) </a:t>
            </a:r>
            <a:endParaRPr lang="ru-RU" dirty="0">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2627784" y="260648"/>
            <a:ext cx="5760640" cy="5262979"/>
          </a:xfrm>
          <a:prstGeom prst="rect">
            <a:avLst/>
          </a:prstGeom>
          <a:noFill/>
        </p:spPr>
        <p:txBody>
          <a:bodyPr wrap="square" rtlCol="0">
            <a:spAutoFit/>
          </a:bodyPr>
          <a:lstStyle/>
          <a:p>
            <a:r>
              <a:rPr lang="ru-RU" sz="2400" dirty="0" smtClean="0">
                <a:latin typeface="Arial Black" pitchFamily="34" charset="0"/>
              </a:rPr>
              <a:t>Дары различны, но Дух один и тот же; … каждому дается проявление Духа на пользу.  Одному дается Духом слово мудрости, другому слово знания,  иному вера, иному дары исцелений, иному чудотворения, иному пророчество, иному различение духов, иному разные языки, иному истолкование языков </a:t>
            </a:r>
          </a:p>
          <a:p>
            <a:endParaRPr lang="ru-RU" sz="2400" dirty="0" smtClean="0">
              <a:latin typeface="Arial Black" pitchFamily="34" charset="0"/>
            </a:endParaRPr>
          </a:p>
          <a:p>
            <a:pPr algn="r"/>
            <a:r>
              <a:rPr lang="ru-RU" sz="2400" dirty="0" smtClean="0">
                <a:latin typeface="Arial Black" pitchFamily="34" charset="0"/>
              </a:rPr>
              <a:t>1Кор.12:4-10</a:t>
            </a:r>
            <a:endParaRPr lang="ru-RU" sz="2400" dirty="0">
              <a:latin typeface="Arial Black" pitchFamily="34" charset="0"/>
            </a:endParaRPr>
          </a:p>
        </p:txBody>
      </p:sp>
      <p:pic>
        <p:nvPicPr>
          <p:cNvPr id="7169" name="Picture 1" descr="D:\Мои документы\Мои рисунки\цветы обои для стола\ПРОЗРАЧНЫЕ\25f55cb59924.png"/>
          <p:cNvPicPr>
            <a:picLocks noChangeAspect="1" noChangeArrowheads="1"/>
          </p:cNvPicPr>
          <p:nvPr/>
        </p:nvPicPr>
        <p:blipFill>
          <a:blip r:embed="rId3" cstate="print"/>
          <a:srcRect/>
          <a:stretch>
            <a:fillRect/>
          </a:stretch>
        </p:blipFill>
        <p:spPr bwMode="auto">
          <a:xfrm>
            <a:off x="0" y="377280"/>
            <a:ext cx="4098102" cy="64807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sp>
        <p:nvSpPr>
          <p:cNvPr id="6145" name="WordArt 1"/>
          <p:cNvSpPr>
            <a:spLocks noChangeArrowheads="1" noChangeShapeType="1" noTextEdit="1"/>
          </p:cNvSpPr>
          <p:nvPr/>
        </p:nvSpPr>
        <p:spPr bwMode="auto">
          <a:xfrm>
            <a:off x="539552" y="908720"/>
            <a:ext cx="4968552" cy="1296144"/>
          </a:xfrm>
          <a:prstGeom prst="rect">
            <a:avLst/>
          </a:prstGeom>
        </p:spPr>
        <p:txBody>
          <a:bodyPr wrap="none" fromWordArt="1">
            <a:prstTxWarp prst="textPlain">
              <a:avLst>
                <a:gd name="adj" fmla="val 50000"/>
              </a:avLst>
            </a:prstTxWarp>
          </a:bodyPr>
          <a:lstStyle/>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ВЕРА</a:t>
            </a:r>
            <a:endParaRPr lang="ru-RU" sz="3600" kern="10" spc="0" dirty="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pic>
        <p:nvPicPr>
          <p:cNvPr id="6146" name="Picture 2" descr="D:\Мои документы\Мои рисунки\124\26b3026bc265.png"/>
          <p:cNvPicPr>
            <a:picLocks noChangeAspect="1" noChangeArrowheads="1"/>
          </p:cNvPicPr>
          <p:nvPr/>
        </p:nvPicPr>
        <p:blipFill>
          <a:blip r:embed="rId3" cstate="print"/>
          <a:srcRect/>
          <a:stretch>
            <a:fillRect/>
          </a:stretch>
        </p:blipFill>
        <p:spPr bwMode="auto">
          <a:xfrm>
            <a:off x="6338714" y="836712"/>
            <a:ext cx="2805286" cy="3882132"/>
          </a:xfrm>
          <a:prstGeom prst="rect">
            <a:avLst/>
          </a:prstGeom>
          <a:noFill/>
        </p:spPr>
      </p:pic>
      <p:sp>
        <p:nvSpPr>
          <p:cNvPr id="5" name="TextBox 4"/>
          <p:cNvSpPr txBox="1"/>
          <p:nvPr/>
        </p:nvSpPr>
        <p:spPr>
          <a:xfrm>
            <a:off x="395536" y="3068960"/>
            <a:ext cx="6120680" cy="3323987"/>
          </a:xfrm>
          <a:prstGeom prst="rect">
            <a:avLst/>
          </a:prstGeom>
          <a:noFill/>
        </p:spPr>
        <p:txBody>
          <a:bodyPr wrap="square" rtlCol="0">
            <a:spAutoFit/>
          </a:bodyPr>
          <a:lstStyle/>
          <a:p>
            <a:r>
              <a:rPr lang="ru-RU" sz="2400" dirty="0" smtClean="0">
                <a:latin typeface="Arial Black" pitchFamily="34" charset="0"/>
              </a:rPr>
              <a:t>Часто мы сожалеем о тех дарах, которых мы не имеем, вместо того, чтобы укреплять и использовать с верой те дары, которые нам даны. Это для нас прекрасная возможность отблагодарить и прославить Того, Кто дал нам эти дары.</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5121" name="Picture 1" descr="D:\Мои документы\Мои рисунки\Religion\молитва\alpha-stim-happy.jpg"/>
          <p:cNvPicPr>
            <a:picLocks noChangeAspect="1" noChangeArrowheads="1"/>
          </p:cNvPicPr>
          <p:nvPr/>
        </p:nvPicPr>
        <p:blipFill>
          <a:blip r:embed="rId3" cstate="print"/>
          <a:srcRect/>
          <a:stretch>
            <a:fillRect/>
          </a:stretch>
        </p:blipFill>
        <p:spPr bwMode="auto">
          <a:xfrm flipH="1">
            <a:off x="2195736" y="548680"/>
            <a:ext cx="4468595" cy="5997716"/>
          </a:xfrm>
          <a:prstGeom prst="rect">
            <a:avLst/>
          </a:prstGeom>
          <a:ln>
            <a:noFill/>
          </a:ln>
          <a:effectLst>
            <a:softEdge rad="112500"/>
          </a:effectLst>
        </p:spPr>
      </p:pic>
      <p:pic>
        <p:nvPicPr>
          <p:cNvPr id="5124" name="Picture 4" descr="D:\Мои документы\Мои рисунки\цветы обои для стола\ПРОЗРАЧНЫЕ\6e57872abe83.png"/>
          <p:cNvPicPr>
            <a:picLocks noChangeAspect="1" noChangeArrowheads="1"/>
          </p:cNvPicPr>
          <p:nvPr/>
        </p:nvPicPr>
        <p:blipFill>
          <a:blip r:embed="rId4" cstate="print"/>
          <a:srcRect/>
          <a:stretch>
            <a:fillRect/>
          </a:stretch>
        </p:blipFill>
        <p:spPr bwMode="auto">
          <a:xfrm flipH="1">
            <a:off x="539552" y="2276872"/>
            <a:ext cx="4129209" cy="432048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27650" name="Picture 2" descr="D:\Мои документы\Мои рисунки\люди\женшины\ПРОЗРАЧНЫЕ\Рисунок17.wmf"/>
          <p:cNvPicPr>
            <a:picLocks noChangeAspect="1" noChangeArrowheads="1"/>
          </p:cNvPicPr>
          <p:nvPr/>
        </p:nvPicPr>
        <p:blipFill>
          <a:blip r:embed="rId3" cstate="print"/>
          <a:srcRect/>
          <a:stretch>
            <a:fillRect/>
          </a:stretch>
        </p:blipFill>
        <p:spPr bwMode="auto">
          <a:xfrm>
            <a:off x="4211960" y="764704"/>
            <a:ext cx="4557861" cy="3198996"/>
          </a:xfrm>
          <a:prstGeom prst="rect">
            <a:avLst/>
          </a:prstGeom>
          <a:noFill/>
        </p:spPr>
      </p:pic>
      <p:sp>
        <p:nvSpPr>
          <p:cNvPr id="3" name="TextBox 2"/>
          <p:cNvSpPr txBox="1"/>
          <p:nvPr/>
        </p:nvSpPr>
        <p:spPr>
          <a:xfrm>
            <a:off x="323528" y="692696"/>
            <a:ext cx="4248472" cy="5570756"/>
          </a:xfrm>
          <a:prstGeom prst="rect">
            <a:avLst/>
          </a:prstGeom>
          <a:noFill/>
        </p:spPr>
        <p:txBody>
          <a:bodyPr wrap="square" rtlCol="0">
            <a:spAutoFit/>
          </a:bodyPr>
          <a:lstStyle/>
          <a:p>
            <a:r>
              <a:rPr lang="ru-RU" sz="3600" dirty="0" smtClean="0">
                <a:latin typeface="Arial Black" pitchFamily="34" charset="0"/>
              </a:rPr>
              <a:t>Имея  веру, мы должны говорить себе: "Я сделаю все, что от меня требует Бог. Я пойду туда, куда позовет меня Бог".</a:t>
            </a:r>
          </a:p>
          <a:p>
            <a:endParaRPr lang="ru-RU" sz="3200" dirty="0">
              <a:latin typeface="Arial Black" pitchFamily="34" charset="0"/>
            </a:endParaRPr>
          </a:p>
        </p:txBody>
      </p:sp>
      <p:pic>
        <p:nvPicPr>
          <p:cNvPr id="1028" name="Picture 4" descr="D:\Мои документы\Мои рисунки\цветы обои для стола\ПРОЗРАЧНЫЕ\9bd40092cb75.png"/>
          <p:cNvPicPr>
            <a:picLocks noChangeAspect="1" noChangeArrowheads="1"/>
          </p:cNvPicPr>
          <p:nvPr/>
        </p:nvPicPr>
        <p:blipFill>
          <a:blip r:embed="rId4" cstate="print"/>
          <a:srcRect/>
          <a:stretch>
            <a:fillRect/>
          </a:stretch>
        </p:blipFill>
        <p:spPr bwMode="auto">
          <a:xfrm>
            <a:off x="4483224" y="3501008"/>
            <a:ext cx="4660776" cy="233494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4097" name="Picture 1" descr="D:\Мои документы\Мои рисунки\цветы обои для стола\ПРОЗРАЧНЫЕ\bcae7c7aee50.png"/>
          <p:cNvPicPr>
            <a:picLocks noChangeAspect="1" noChangeArrowheads="1"/>
          </p:cNvPicPr>
          <p:nvPr/>
        </p:nvPicPr>
        <p:blipFill>
          <a:blip r:embed="rId2" cstate="print"/>
          <a:srcRect/>
          <a:stretch>
            <a:fillRect/>
          </a:stretch>
        </p:blipFill>
        <p:spPr bwMode="auto">
          <a:xfrm>
            <a:off x="5615608" y="0"/>
            <a:ext cx="3528392" cy="3158401"/>
          </a:xfrm>
          <a:prstGeom prst="rect">
            <a:avLst/>
          </a:prstGeom>
          <a:noFill/>
        </p:spPr>
      </p:pic>
      <p:pic>
        <p:nvPicPr>
          <p:cNvPr id="4098" name="Picture 2" descr="D:\Мои документы\Мои рисунки\люди\женшины\ПРОЗРАЧНЫЕ\Рисунок3.wmf"/>
          <p:cNvPicPr>
            <a:picLocks noChangeAspect="1" noChangeArrowheads="1"/>
          </p:cNvPicPr>
          <p:nvPr/>
        </p:nvPicPr>
        <p:blipFill>
          <a:blip r:embed="rId3" cstate="print"/>
          <a:srcRect/>
          <a:stretch>
            <a:fillRect/>
          </a:stretch>
        </p:blipFill>
        <p:spPr bwMode="auto">
          <a:xfrm flipH="1">
            <a:off x="0" y="1988840"/>
            <a:ext cx="3672408" cy="4667395"/>
          </a:xfrm>
          <a:prstGeom prst="rect">
            <a:avLst/>
          </a:prstGeom>
          <a:noFill/>
        </p:spPr>
      </p:pic>
      <p:sp>
        <p:nvSpPr>
          <p:cNvPr id="4" name="WordArt 1"/>
          <p:cNvSpPr>
            <a:spLocks noChangeArrowheads="1" noChangeShapeType="1" noTextEdit="1"/>
          </p:cNvSpPr>
          <p:nvPr/>
        </p:nvSpPr>
        <p:spPr bwMode="auto">
          <a:xfrm>
            <a:off x="3419872" y="2276872"/>
            <a:ext cx="4968552" cy="3384376"/>
          </a:xfrm>
          <a:prstGeom prst="rect">
            <a:avLst/>
          </a:prstGeom>
        </p:spPr>
        <p:txBody>
          <a:bodyPr wrap="none" fromWordArt="1">
            <a:prstTxWarp prst="textPlain">
              <a:avLst>
                <a:gd name="adj" fmla="val 50000"/>
              </a:avLst>
            </a:prstTxWarp>
          </a:bodyPr>
          <a:lstStyle/>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ВОПЛАЩАЙТЕ </a:t>
            </a:r>
          </a:p>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 СВОИ </a:t>
            </a:r>
          </a:p>
          <a:p>
            <a:pPr algn="ctr" rtl="0"/>
            <a:r>
              <a:rPr lang="ru-RU" sz="3600" kern="10" spc="0" dirty="0" smtClean="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ДАРЫ</a:t>
            </a:r>
            <a:endParaRPr lang="ru-RU" sz="3600" kern="10" spc="0" dirty="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DEBCF"/>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1026" name="Picture 2" descr="D:\Мои документы\Мои рисунки\Religion\притчи\Притча о талантах.JPG"/>
          <p:cNvPicPr>
            <a:picLocks noChangeAspect="1" noChangeArrowheads="1"/>
          </p:cNvPicPr>
          <p:nvPr/>
        </p:nvPicPr>
        <p:blipFill>
          <a:blip r:embed="rId3" cstate="print">
            <a:lum contrast="10000"/>
          </a:blip>
          <a:srcRect/>
          <a:stretch>
            <a:fillRect/>
          </a:stretch>
        </p:blipFill>
        <p:spPr bwMode="auto">
          <a:xfrm>
            <a:off x="1403648" y="332656"/>
            <a:ext cx="6264696" cy="4604538"/>
          </a:xfrm>
          <a:prstGeom prst="rect">
            <a:avLst/>
          </a:prstGeom>
          <a:ln>
            <a:noFill/>
          </a:ln>
          <a:effectLst>
            <a:softEdge rad="112500"/>
          </a:effectLst>
        </p:spPr>
      </p:pic>
      <p:sp>
        <p:nvSpPr>
          <p:cNvPr id="4" name="TextBox 3"/>
          <p:cNvSpPr txBox="1"/>
          <p:nvPr/>
        </p:nvSpPr>
        <p:spPr>
          <a:xfrm>
            <a:off x="2267744" y="5589240"/>
            <a:ext cx="4112023" cy="769441"/>
          </a:xfrm>
          <a:prstGeom prst="rect">
            <a:avLst/>
          </a:prstGeom>
          <a:noFill/>
        </p:spPr>
        <p:txBody>
          <a:bodyPr wrap="none" rtlCol="0">
            <a:spAutoFit/>
          </a:bodyPr>
          <a:lstStyle/>
          <a:p>
            <a:r>
              <a:rPr lang="ru-RU" sz="4400" dirty="0" smtClean="0">
                <a:latin typeface="Arial Black" pitchFamily="34" charset="0"/>
              </a:rPr>
              <a:t>Мф.25:14-27</a:t>
            </a:r>
            <a:endParaRPr lang="ru-RU" sz="4400" dirty="0">
              <a:latin typeface="Arial Blac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TotalTime>
  <Words>1499</Words>
  <Application>Microsoft Office PowerPoint</Application>
  <PresentationFormat>Экран (4:3)</PresentationFormat>
  <Paragraphs>111</Paragraphs>
  <Slides>27</Slides>
  <Notes>18</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Лена</dc:creator>
  <cp:lastModifiedBy>user</cp:lastModifiedBy>
  <cp:revision>101</cp:revision>
  <dcterms:created xsi:type="dcterms:W3CDTF">2011-02-18T10:06:35Z</dcterms:created>
  <dcterms:modified xsi:type="dcterms:W3CDTF">2011-08-10T16:58:28Z</dcterms:modified>
</cp:coreProperties>
</file>