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Default Extension="docx" ContentType="application/vnd.openxmlformats-officedocument.wordprocessingml.document"/>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Default Extension="vml" ContentType="application/vnd.openxmlformats-officedocument.vmlDrawing"/>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6" r:id="rId2"/>
    <p:sldId id="261" r:id="rId3"/>
    <p:sldId id="260" r:id="rId4"/>
    <p:sldId id="266" r:id="rId5"/>
    <p:sldId id="258" r:id="rId6"/>
    <p:sldId id="262" r:id="rId7"/>
    <p:sldId id="267" r:id="rId8"/>
    <p:sldId id="263" r:id="rId9"/>
    <p:sldId id="265" r:id="rId10"/>
    <p:sldId id="268" r:id="rId11"/>
    <p:sldId id="269" r:id="rId12"/>
    <p:sldId id="270" r:id="rId13"/>
    <p:sldId id="275" r:id="rId14"/>
    <p:sldId id="273" r:id="rId15"/>
    <p:sldId id="276" r:id="rId16"/>
    <p:sldId id="277" r:id="rId17"/>
    <p:sldId id="278" r:id="rId18"/>
    <p:sldId id="279" r:id="rId19"/>
    <p:sldId id="259" r:id="rId20"/>
    <p:sldId id="272" r:id="rId21"/>
    <p:sldId id="280" r:id="rId22"/>
    <p:sldId id="281" r:id="rId23"/>
    <p:sldId id="284" r:id="rId24"/>
    <p:sldId id="285" r:id="rId25"/>
    <p:sldId id="291" r:id="rId26"/>
    <p:sldId id="264" r:id="rId27"/>
    <p:sldId id="287" r:id="rId28"/>
    <p:sldId id="288" r:id="rId29"/>
    <p:sldId id="289" r:id="rId30"/>
    <p:sldId id="292" r:id="rId31"/>
    <p:sldId id="293" r:id="rId32"/>
    <p:sldId id="290" r:id="rId33"/>
    <p:sldId id="294" r:id="rId34"/>
    <p:sldId id="295" r:id="rId35"/>
    <p:sldId id="271" r:id="rId36"/>
    <p:sldId id="296" r:id="rId37"/>
    <p:sldId id="301" r:id="rId38"/>
    <p:sldId id="303" r:id="rId39"/>
    <p:sldId id="299" r:id="rId40"/>
    <p:sldId id="316" r:id="rId41"/>
    <p:sldId id="298" r:id="rId42"/>
    <p:sldId id="297" r:id="rId43"/>
    <p:sldId id="304" r:id="rId44"/>
    <p:sldId id="306" r:id="rId45"/>
    <p:sldId id="307" r:id="rId46"/>
    <p:sldId id="309" r:id="rId47"/>
    <p:sldId id="308" r:id="rId48"/>
    <p:sldId id="310" r:id="rId49"/>
    <p:sldId id="311" r:id="rId50"/>
    <p:sldId id="313" r:id="rId51"/>
    <p:sldId id="312" r:id="rId52"/>
    <p:sldId id="314" r:id="rId53"/>
    <p:sldId id="282" r:id="rId54"/>
    <p:sldId id="315" r:id="rId5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6308" autoAdjust="0"/>
  </p:normalViewPr>
  <p:slideViewPr>
    <p:cSldViewPr>
      <p:cViewPr varScale="1">
        <p:scale>
          <a:sx n="47" d="100"/>
          <a:sy n="47" d="100"/>
        </p:scale>
        <p:origin x="-176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08AE14-D3CB-4BAD-803C-36CED372890D}" type="datetimeFigureOut">
              <a:rPr lang="ru-RU" smtClean="0"/>
              <a:pPr/>
              <a:t>12.04.2013</a:t>
            </a:fld>
            <a:endParaRPr lang="ru-RU" dirty="0"/>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77235F-47DF-406E-9453-59F7D822582B}" type="slidenum">
              <a:rPr lang="ru-RU" smtClean="0"/>
              <a:pPr/>
              <a:t>‹#›</a:t>
            </a:fld>
            <a:endParaRPr lang="ru-RU"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Сколько людей помнят, кем они хотели быть в возрасте 9 лет "когда я вырасту". Сколько людей действительно стало теми, кем они хотели стать?</a:t>
            </a:r>
          </a:p>
          <a:p>
            <a:endParaRPr lang="ru-RU" dirty="0"/>
          </a:p>
        </p:txBody>
      </p:sp>
      <p:sp>
        <p:nvSpPr>
          <p:cNvPr id="4" name="Номер слайда 3"/>
          <p:cNvSpPr>
            <a:spLocks noGrp="1"/>
          </p:cNvSpPr>
          <p:nvPr>
            <p:ph type="sldNum" sz="quarter" idx="10"/>
          </p:nvPr>
        </p:nvSpPr>
        <p:spPr/>
        <p:txBody>
          <a:bodyPr/>
          <a:lstStyle/>
          <a:p>
            <a:fld id="{6077235F-47DF-406E-9453-59F7D822582B}" type="slidenum">
              <a:rPr lang="ru-RU" smtClean="0"/>
              <a:pPr/>
              <a:t>2</a:t>
            </a:fld>
            <a:endParaRPr lang="ru-RU"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Поэтому мы должны спокойно встречать все перемены и быть готовыми к ним</a:t>
            </a:r>
            <a:endParaRPr lang="ru-RU" dirty="0"/>
          </a:p>
        </p:txBody>
      </p:sp>
      <p:sp>
        <p:nvSpPr>
          <p:cNvPr id="4" name="Номер слайда 3"/>
          <p:cNvSpPr>
            <a:spLocks noGrp="1"/>
          </p:cNvSpPr>
          <p:nvPr>
            <p:ph type="sldNum" sz="quarter" idx="10"/>
          </p:nvPr>
        </p:nvSpPr>
        <p:spPr/>
        <p:txBody>
          <a:bodyPr/>
          <a:lstStyle/>
          <a:p>
            <a:fld id="{6077235F-47DF-406E-9453-59F7D822582B}" type="slidenum">
              <a:rPr lang="ru-RU" smtClean="0"/>
              <a:pPr/>
              <a:t>11</a:t>
            </a:fld>
            <a:endParaRPr lang="ru-RU"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Ноеминь</a:t>
            </a:r>
            <a:endParaRPr lang="ru-RU" dirty="0"/>
          </a:p>
        </p:txBody>
      </p:sp>
      <p:sp>
        <p:nvSpPr>
          <p:cNvPr id="4" name="Номер слайда 3"/>
          <p:cNvSpPr>
            <a:spLocks noGrp="1"/>
          </p:cNvSpPr>
          <p:nvPr>
            <p:ph type="sldNum" sz="quarter" idx="10"/>
          </p:nvPr>
        </p:nvSpPr>
        <p:spPr/>
        <p:txBody>
          <a:bodyPr/>
          <a:lstStyle/>
          <a:p>
            <a:fld id="{6077235F-47DF-406E-9453-59F7D822582B}" type="slidenum">
              <a:rPr lang="ru-RU" smtClean="0"/>
              <a:pPr/>
              <a:t>14</a:t>
            </a:fld>
            <a:endParaRPr lang="ru-RU"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Руфь</a:t>
            </a:r>
            <a:endParaRPr lang="ru-RU" dirty="0"/>
          </a:p>
        </p:txBody>
      </p:sp>
      <p:sp>
        <p:nvSpPr>
          <p:cNvPr id="4" name="Номер слайда 3"/>
          <p:cNvSpPr>
            <a:spLocks noGrp="1"/>
          </p:cNvSpPr>
          <p:nvPr>
            <p:ph type="sldNum" sz="quarter" idx="10"/>
          </p:nvPr>
        </p:nvSpPr>
        <p:spPr/>
        <p:txBody>
          <a:bodyPr/>
          <a:lstStyle/>
          <a:p>
            <a:fld id="{6077235F-47DF-406E-9453-59F7D822582B}" type="slidenum">
              <a:rPr lang="ru-RU" smtClean="0"/>
              <a:pPr/>
              <a:t>15</a:t>
            </a:fld>
            <a:endParaRPr lang="ru-RU"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Руфь</a:t>
            </a:r>
            <a:endParaRPr lang="ru-RU" dirty="0"/>
          </a:p>
        </p:txBody>
      </p:sp>
      <p:sp>
        <p:nvSpPr>
          <p:cNvPr id="4" name="Номер слайда 3"/>
          <p:cNvSpPr>
            <a:spLocks noGrp="1"/>
          </p:cNvSpPr>
          <p:nvPr>
            <p:ph type="sldNum" sz="quarter" idx="10"/>
          </p:nvPr>
        </p:nvSpPr>
        <p:spPr/>
        <p:txBody>
          <a:bodyPr/>
          <a:lstStyle/>
          <a:p>
            <a:fld id="{6077235F-47DF-406E-9453-59F7D822582B}" type="slidenum">
              <a:rPr lang="ru-RU" smtClean="0"/>
              <a:pPr/>
              <a:t>16</a:t>
            </a:fld>
            <a:endParaRPr lang="ru-RU"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Руфь</a:t>
            </a:r>
            <a:endParaRPr lang="ru-RU" dirty="0"/>
          </a:p>
        </p:txBody>
      </p:sp>
      <p:sp>
        <p:nvSpPr>
          <p:cNvPr id="4" name="Номер слайда 3"/>
          <p:cNvSpPr>
            <a:spLocks noGrp="1"/>
          </p:cNvSpPr>
          <p:nvPr>
            <p:ph type="sldNum" sz="quarter" idx="10"/>
          </p:nvPr>
        </p:nvSpPr>
        <p:spPr/>
        <p:txBody>
          <a:bodyPr/>
          <a:lstStyle/>
          <a:p>
            <a:fld id="{6077235F-47DF-406E-9453-59F7D822582B}" type="slidenum">
              <a:rPr lang="ru-RU" smtClean="0"/>
              <a:pPr/>
              <a:t>17</a:t>
            </a:fld>
            <a:endParaRPr lang="ru-RU"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Руфь</a:t>
            </a:r>
            <a:endParaRPr lang="ru-RU" dirty="0"/>
          </a:p>
        </p:txBody>
      </p:sp>
      <p:sp>
        <p:nvSpPr>
          <p:cNvPr id="4" name="Номер слайда 3"/>
          <p:cNvSpPr>
            <a:spLocks noGrp="1"/>
          </p:cNvSpPr>
          <p:nvPr>
            <p:ph type="sldNum" sz="quarter" idx="10"/>
          </p:nvPr>
        </p:nvSpPr>
        <p:spPr/>
        <p:txBody>
          <a:bodyPr/>
          <a:lstStyle/>
          <a:p>
            <a:fld id="{6077235F-47DF-406E-9453-59F7D822582B}" type="slidenum">
              <a:rPr lang="ru-RU" smtClean="0"/>
              <a:pPr/>
              <a:t>18</a:t>
            </a:fld>
            <a:endParaRPr lang="ru-RU"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Говоря о переменах в роли женщины, мы должны отметить, прежде всего, что эти перемены различны для каждой страны, каждой религии, каждой женщины и каждой ситуации одной и той же женщины. Если мы понимаем перемены, мы также сможем помочь нашим друзьям и даже партнерам по браку достойно встретить эти перемены</a:t>
            </a:r>
            <a:endParaRPr lang="ru-RU" dirty="0"/>
          </a:p>
        </p:txBody>
      </p:sp>
      <p:sp>
        <p:nvSpPr>
          <p:cNvPr id="4" name="Номер слайда 3"/>
          <p:cNvSpPr>
            <a:spLocks noGrp="1"/>
          </p:cNvSpPr>
          <p:nvPr>
            <p:ph type="sldNum" sz="quarter" idx="10"/>
          </p:nvPr>
        </p:nvSpPr>
        <p:spPr/>
        <p:txBody>
          <a:bodyPr/>
          <a:lstStyle/>
          <a:p>
            <a:fld id="{6077235F-47DF-406E-9453-59F7D822582B}" type="slidenum">
              <a:rPr lang="ru-RU" smtClean="0"/>
              <a:pPr/>
              <a:t>19</a:t>
            </a:fld>
            <a:endParaRPr lang="ru-RU"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6077235F-47DF-406E-9453-59F7D822582B}" type="slidenum">
              <a:rPr lang="ru-RU" smtClean="0"/>
              <a:pPr/>
              <a:t>20</a:t>
            </a:fld>
            <a:endParaRPr lang="ru-RU"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В результате </a:t>
            </a:r>
            <a:r>
              <a:rPr lang="ru-RU" sz="1200" kern="1200" dirty="0" err="1" smtClean="0">
                <a:solidFill>
                  <a:schemeClr val="tx1"/>
                </a:solidFill>
                <a:latin typeface="+mn-lt"/>
                <a:ea typeface="+mn-ea"/>
                <a:cs typeface="+mn-cs"/>
              </a:rPr>
              <a:t>евангелизации</a:t>
            </a:r>
            <a:r>
              <a:rPr lang="ru-RU" sz="1200" kern="1200" dirty="0" smtClean="0">
                <a:solidFill>
                  <a:schemeClr val="tx1"/>
                </a:solidFill>
                <a:latin typeface="+mn-lt"/>
                <a:ea typeface="+mn-ea"/>
                <a:cs typeface="+mn-cs"/>
              </a:rPr>
              <a:t> вновь обращенные люди сталкиваются с множеством серьезных и больших перемен. Меняется их образ жизни, меняются друзья, меняется богослужение. Если мы понимаем суть перемен, мы можем помочь таким людям. </a:t>
            </a:r>
            <a:endParaRPr lang="ru-RU" dirty="0"/>
          </a:p>
        </p:txBody>
      </p:sp>
      <p:sp>
        <p:nvSpPr>
          <p:cNvPr id="4" name="Номер слайда 3"/>
          <p:cNvSpPr>
            <a:spLocks noGrp="1"/>
          </p:cNvSpPr>
          <p:nvPr>
            <p:ph type="sldNum" sz="quarter" idx="10"/>
          </p:nvPr>
        </p:nvSpPr>
        <p:spPr/>
        <p:txBody>
          <a:bodyPr/>
          <a:lstStyle/>
          <a:p>
            <a:fld id="{6077235F-47DF-406E-9453-59F7D822582B}" type="slidenum">
              <a:rPr lang="ru-RU" smtClean="0"/>
              <a:pPr/>
              <a:t>21</a:t>
            </a:fld>
            <a:endParaRPr lang="ru-RU"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Люди не любят меняться. Даже если перемена к лучшему, люди сопротивляются, потому что в ней таится неизвестность. Плохое, но известное предпочтительнее, даже тех переменам, которые несут в себе улучшение, потому что они несут неизвестность, что-то пугающее. Неважно, является ли эта перемена от текущей роли к общепринятой роли женщины или к новой роли женщины - она всегда пугает.</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b="1" kern="1200" dirty="0" smtClean="0">
                <a:solidFill>
                  <a:schemeClr val="tx1"/>
                </a:solidFill>
                <a:latin typeface="+mn-lt"/>
                <a:ea typeface="+mn-ea"/>
                <a:cs typeface="+mn-cs"/>
              </a:rPr>
              <a:t>Перемена также является потерей. Потеря чего-то знакомого из прошлого. Но это также и начало чего-то нового, что может быть интересным.</a:t>
            </a:r>
          </a:p>
          <a:p>
            <a:endParaRPr lang="ru-RU" dirty="0"/>
          </a:p>
        </p:txBody>
      </p:sp>
      <p:sp>
        <p:nvSpPr>
          <p:cNvPr id="4" name="Номер слайда 3"/>
          <p:cNvSpPr>
            <a:spLocks noGrp="1"/>
          </p:cNvSpPr>
          <p:nvPr>
            <p:ph type="sldNum" sz="quarter" idx="10"/>
          </p:nvPr>
        </p:nvSpPr>
        <p:spPr/>
        <p:txBody>
          <a:bodyPr/>
          <a:lstStyle/>
          <a:p>
            <a:fld id="{6077235F-47DF-406E-9453-59F7D822582B}" type="slidenum">
              <a:rPr lang="ru-RU" smtClean="0"/>
              <a:pPr/>
              <a:t>23</a:t>
            </a:fld>
            <a:endParaRPr lang="ru-R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Перемены – часть нашей жизни.</a:t>
            </a:r>
            <a:r>
              <a:rPr lang="ru-RU" sz="1200" kern="1200" dirty="0" smtClean="0">
                <a:solidFill>
                  <a:schemeClr val="tx1"/>
                </a:solidFill>
                <a:latin typeface="+mn-lt"/>
                <a:ea typeface="+mn-ea"/>
                <a:cs typeface="+mn-cs"/>
              </a:rPr>
              <a:t> Независимо от того, говорим ли мы об изменении роли женщины в семье, об изменениях в семьях вследствие того, что мужчины вынуждены уходить в города на поиски работы и оставлять жен,  детей, дом; изменениях в порядке богослужения, изменения на работе, в питании - все эти изменения неизбежны. </a:t>
            </a:r>
          </a:p>
          <a:p>
            <a:r>
              <a:rPr lang="ru-RU" sz="1200" b="1" kern="1200" dirty="0" smtClean="0">
                <a:solidFill>
                  <a:schemeClr val="tx1"/>
                </a:solidFill>
                <a:latin typeface="+mn-lt"/>
                <a:ea typeface="+mn-ea"/>
                <a:cs typeface="+mn-cs"/>
              </a:rPr>
              <a:t>Эти изменения не плохие и не хорошие. Они - часть нашей жизни. Если изменения прекратились - это значит, что мы умерли.</a:t>
            </a:r>
            <a:endParaRPr lang="ru-RU" b="1" dirty="0"/>
          </a:p>
        </p:txBody>
      </p:sp>
      <p:sp>
        <p:nvSpPr>
          <p:cNvPr id="4" name="Номер слайда 3"/>
          <p:cNvSpPr>
            <a:spLocks noGrp="1"/>
          </p:cNvSpPr>
          <p:nvPr>
            <p:ph type="sldNum" sz="quarter" idx="10"/>
          </p:nvPr>
        </p:nvSpPr>
        <p:spPr/>
        <p:txBody>
          <a:bodyPr/>
          <a:lstStyle/>
          <a:p>
            <a:fld id="{6077235F-47DF-406E-9453-59F7D822582B}" type="slidenum">
              <a:rPr lang="ru-RU" smtClean="0"/>
              <a:pPr/>
              <a:t>3</a:t>
            </a:fld>
            <a:endParaRPr lang="ru-RU"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Интересны 2 текста из книги пророка Исайи</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Эти тексты, казалось бы, противоречат друг другу, но если мы посмотрим на контекст внимательно, то увидим, что говорит нам Бог:</a:t>
            </a:r>
          </a:p>
          <a:p>
            <a:endParaRPr lang="ru-RU" dirty="0"/>
          </a:p>
        </p:txBody>
      </p:sp>
      <p:sp>
        <p:nvSpPr>
          <p:cNvPr id="4" name="Номер слайда 3"/>
          <p:cNvSpPr>
            <a:spLocks noGrp="1"/>
          </p:cNvSpPr>
          <p:nvPr>
            <p:ph type="sldNum" sz="quarter" idx="10"/>
          </p:nvPr>
        </p:nvSpPr>
        <p:spPr/>
        <p:txBody>
          <a:bodyPr/>
          <a:lstStyle/>
          <a:p>
            <a:fld id="{6077235F-47DF-406E-9453-59F7D822582B}" type="slidenum">
              <a:rPr lang="ru-RU" smtClean="0"/>
              <a:pPr/>
              <a:t>24</a:t>
            </a:fld>
            <a:endParaRPr lang="ru-RU"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1.  Не  возвращайтесь  к  прошлому.  Не  пытайтесь делать  все  как  в  "старые  добрые  времена", нельзя все делать так, как было прежде.</a:t>
            </a:r>
          </a:p>
          <a:p>
            <a:r>
              <a:rPr lang="ru-RU" sz="1200" kern="1200" dirty="0" smtClean="0">
                <a:solidFill>
                  <a:schemeClr val="tx1"/>
                </a:solidFill>
                <a:latin typeface="+mn-lt"/>
                <a:ea typeface="+mn-ea"/>
                <a:cs typeface="+mn-cs"/>
              </a:rPr>
              <a:t>2. У Бога есть новые идеи и планы для нас, и мы должны быть готовыми слушать и исполнить их (мы поговорим позднее о том, как слышать Бога и следовать Его повелениям).</a:t>
            </a: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6077235F-47DF-406E-9453-59F7D822582B}" type="slidenum">
              <a:rPr lang="ru-RU" smtClean="0"/>
              <a:pPr/>
              <a:t>25</a:t>
            </a:fld>
            <a:endParaRPr lang="ru-RU"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mn-lt"/>
                <a:ea typeface="+mn-ea"/>
                <a:cs typeface="+mn-cs"/>
              </a:rPr>
              <a:t>а.	Бог и Его воля должны быть для нас первоочередными.</a:t>
            </a:r>
            <a:endParaRPr lang="ru-RU" sz="1200" kern="1200" dirty="0" smtClean="0">
              <a:solidFill>
                <a:schemeClr val="tx1"/>
              </a:solidFill>
              <a:latin typeface="+mn-lt"/>
              <a:ea typeface="+mn-ea"/>
              <a:cs typeface="+mn-cs"/>
            </a:endParaRPr>
          </a:p>
          <a:p>
            <a:r>
              <a:rPr lang="ru-RU" sz="1200" b="1" kern="1200" dirty="0" smtClean="0">
                <a:solidFill>
                  <a:schemeClr val="tx1"/>
                </a:solidFill>
                <a:latin typeface="+mn-lt"/>
                <a:ea typeface="+mn-ea"/>
                <a:cs typeface="+mn-cs"/>
              </a:rPr>
              <a:t>б.	Он дал нам определенные ясные законы и принципы,</a:t>
            </a:r>
            <a:br>
              <a:rPr lang="ru-RU" sz="1200" b="1" kern="1200" dirty="0" smtClean="0">
                <a:solidFill>
                  <a:schemeClr val="tx1"/>
                </a:solidFill>
                <a:latin typeface="+mn-lt"/>
                <a:ea typeface="+mn-ea"/>
                <a:cs typeface="+mn-cs"/>
              </a:rPr>
            </a:br>
            <a:r>
              <a:rPr lang="ru-RU" sz="1200" b="1" kern="1200" dirty="0" smtClean="0">
                <a:solidFill>
                  <a:schemeClr val="tx1"/>
                </a:solidFill>
                <a:latin typeface="+mn-lt"/>
                <a:ea typeface="+mn-ea"/>
                <a:cs typeface="+mn-cs"/>
              </a:rPr>
              <a:t>которым мы должны следовать</a:t>
            </a:r>
            <a:endParaRPr lang="ru-RU"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 </a:t>
            </a:r>
          </a:p>
          <a:p>
            <a:endParaRPr lang="ru-RU" dirty="0"/>
          </a:p>
        </p:txBody>
      </p:sp>
      <p:sp>
        <p:nvSpPr>
          <p:cNvPr id="4" name="Номер слайда 3"/>
          <p:cNvSpPr>
            <a:spLocks noGrp="1"/>
          </p:cNvSpPr>
          <p:nvPr>
            <p:ph type="sldNum" sz="quarter" idx="10"/>
          </p:nvPr>
        </p:nvSpPr>
        <p:spPr/>
        <p:txBody>
          <a:bodyPr/>
          <a:lstStyle/>
          <a:p>
            <a:fld id="{6077235F-47DF-406E-9453-59F7D822582B}" type="slidenum">
              <a:rPr lang="ru-RU" smtClean="0"/>
              <a:pPr/>
              <a:t>26</a:t>
            </a:fld>
            <a:endParaRPr lang="ru-RU"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Посмотрите снова на периоды вашей жизни.</a:t>
            </a:r>
          </a:p>
          <a:p>
            <a:r>
              <a:rPr lang="ru-RU" sz="1200" kern="1200" dirty="0" smtClean="0">
                <a:solidFill>
                  <a:schemeClr val="tx1"/>
                </a:solidFill>
                <a:latin typeface="+mn-lt"/>
                <a:ea typeface="+mn-ea"/>
                <a:cs typeface="+mn-cs"/>
              </a:rPr>
              <a:t>Отметьте связь между вашим духовным опытом и событиями вашей жизни. </a:t>
            </a:r>
          </a:p>
          <a:p>
            <a:endParaRPr lang="ru-RU" dirty="0"/>
          </a:p>
        </p:txBody>
      </p:sp>
      <p:sp>
        <p:nvSpPr>
          <p:cNvPr id="4" name="Номер слайда 3"/>
          <p:cNvSpPr>
            <a:spLocks noGrp="1"/>
          </p:cNvSpPr>
          <p:nvPr>
            <p:ph type="sldNum" sz="quarter" idx="10"/>
          </p:nvPr>
        </p:nvSpPr>
        <p:spPr/>
        <p:txBody>
          <a:bodyPr/>
          <a:lstStyle/>
          <a:p>
            <a:fld id="{6077235F-47DF-406E-9453-59F7D822582B}" type="slidenum">
              <a:rPr lang="ru-RU" smtClean="0"/>
              <a:pPr/>
              <a:t>28</a:t>
            </a:fld>
            <a:endParaRPr lang="ru-RU"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6077235F-47DF-406E-9453-59F7D822582B}" type="slidenum">
              <a:rPr lang="ru-RU" smtClean="0"/>
              <a:pPr/>
              <a:t>29</a:t>
            </a:fld>
            <a:endParaRPr lang="ru-RU"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6077235F-47DF-406E-9453-59F7D822582B}" type="slidenum">
              <a:rPr lang="ru-RU" smtClean="0"/>
              <a:pPr/>
              <a:t>30</a:t>
            </a:fld>
            <a:endParaRPr lang="ru-RU"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1.	Вера в Бога и Его водительство</a:t>
            </a:r>
          </a:p>
          <a:p>
            <a:r>
              <a:rPr lang="ru-RU" sz="1200" kern="1200" dirty="0" smtClean="0">
                <a:solidFill>
                  <a:schemeClr val="tx1"/>
                </a:solidFill>
                <a:latin typeface="+mn-lt"/>
                <a:ea typeface="+mn-ea"/>
                <a:cs typeface="+mn-cs"/>
              </a:rPr>
              <a:t>Молитва Иисуса: "Да будет Твоя воля".</a:t>
            </a:r>
          </a:p>
          <a:p>
            <a:r>
              <a:rPr lang="ru-RU" sz="1200" kern="1200" dirty="0" smtClean="0">
                <a:solidFill>
                  <a:schemeClr val="tx1"/>
                </a:solidFill>
                <a:latin typeface="+mn-lt"/>
                <a:ea typeface="+mn-ea"/>
                <a:cs typeface="+mn-cs"/>
              </a:rPr>
              <a:t>2.	Иметь хорошее отношение к переменам</a:t>
            </a:r>
          </a:p>
          <a:p>
            <a:r>
              <a:rPr lang="ru-RU" sz="1200" kern="1200" dirty="0" smtClean="0">
                <a:solidFill>
                  <a:schemeClr val="tx1"/>
                </a:solidFill>
                <a:latin typeface="+mn-lt"/>
                <a:ea typeface="+mn-ea"/>
                <a:cs typeface="+mn-cs"/>
              </a:rPr>
              <a:t>(Вы можете рассказать историю из вашей личной жизни, или из жизни других.)</a:t>
            </a:r>
          </a:p>
          <a:p>
            <a:endParaRPr lang="ru-RU" dirty="0"/>
          </a:p>
        </p:txBody>
      </p:sp>
      <p:sp>
        <p:nvSpPr>
          <p:cNvPr id="4" name="Номер слайда 3"/>
          <p:cNvSpPr>
            <a:spLocks noGrp="1"/>
          </p:cNvSpPr>
          <p:nvPr>
            <p:ph type="sldNum" sz="quarter" idx="10"/>
          </p:nvPr>
        </p:nvSpPr>
        <p:spPr/>
        <p:txBody>
          <a:bodyPr/>
          <a:lstStyle/>
          <a:p>
            <a:fld id="{6077235F-47DF-406E-9453-59F7D822582B}" type="slidenum">
              <a:rPr lang="ru-RU" smtClean="0"/>
              <a:pPr/>
              <a:t>31</a:t>
            </a:fld>
            <a:endParaRPr lang="ru-RU"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Что нельзя разрешить...</a:t>
            </a:r>
          </a:p>
          <a:p>
            <a:r>
              <a:rPr lang="ru-RU" sz="1200" kern="1200" dirty="0" smtClean="0">
                <a:solidFill>
                  <a:schemeClr val="tx1"/>
                </a:solidFill>
                <a:latin typeface="+mn-lt"/>
                <a:ea typeface="+mn-ea"/>
                <a:cs typeface="+mn-cs"/>
              </a:rPr>
              <a:t>Существует ли для меня, тебя "Бог говорит..."?</a:t>
            </a:r>
          </a:p>
          <a:p>
            <a:endParaRPr lang="ru-RU"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Что значит "Было бы хорошо..."</a:t>
            </a:r>
          </a:p>
          <a:p>
            <a:r>
              <a:rPr lang="ru-RU" sz="1200" u="sng" kern="1200" dirty="0" smtClean="0">
                <a:solidFill>
                  <a:schemeClr val="tx1"/>
                </a:solidFill>
                <a:latin typeface="+mn-lt"/>
                <a:ea typeface="+mn-ea"/>
                <a:cs typeface="+mn-cs"/>
              </a:rPr>
              <a:t>Часто в жизни приходится решать вопросы,</a:t>
            </a:r>
          </a:p>
          <a:p>
            <a:r>
              <a:rPr lang="ru-RU" sz="1200" u="sng" kern="1200" dirty="0" smtClean="0">
                <a:solidFill>
                  <a:schemeClr val="tx1"/>
                </a:solidFill>
                <a:latin typeface="+mn-lt"/>
                <a:ea typeface="+mn-ea"/>
                <a:cs typeface="+mn-cs"/>
              </a:rPr>
              <a:t>на которые мы можем дать правильный ответ, если</a:t>
            </a:r>
          </a:p>
          <a:p>
            <a:r>
              <a:rPr lang="ru-RU" sz="1200" u="sng" kern="1200" dirty="0" smtClean="0">
                <a:solidFill>
                  <a:schemeClr val="tx1"/>
                </a:solidFill>
                <a:latin typeface="+mn-lt"/>
                <a:ea typeface="+mn-ea"/>
                <a:cs typeface="+mn-cs"/>
              </a:rPr>
              <a:t>будем решать их в свете вечных ценностей</a:t>
            </a:r>
            <a:r>
              <a:rPr lang="ru-RU" sz="1200" kern="1200" dirty="0" smtClean="0">
                <a:solidFill>
                  <a:schemeClr val="tx1"/>
                </a:solidFill>
                <a:latin typeface="+mn-lt"/>
                <a:ea typeface="+mn-ea"/>
                <a:cs typeface="+mn-cs"/>
              </a:rPr>
              <a:t>.</a:t>
            </a:r>
          </a:p>
          <a:p>
            <a:r>
              <a:rPr lang="ru-RU" sz="1200" kern="1200" dirty="0" smtClean="0">
                <a:solidFill>
                  <a:schemeClr val="tx1"/>
                </a:solidFill>
                <a:latin typeface="+mn-lt"/>
                <a:ea typeface="+mn-ea"/>
                <a:cs typeface="+mn-cs"/>
              </a:rPr>
              <a:t> </a:t>
            </a:r>
          </a:p>
          <a:p>
            <a:r>
              <a:rPr lang="ru-RU" sz="1200" b="1" kern="1200" dirty="0" smtClean="0">
                <a:solidFill>
                  <a:schemeClr val="tx1"/>
                </a:solidFill>
                <a:latin typeface="+mn-lt"/>
                <a:ea typeface="+mn-ea"/>
                <a:cs typeface="+mn-cs"/>
              </a:rPr>
              <a:t>Часто в жизни приходится решать вопросы, на которые мы можем дать правильный ответ, если будем решать их в свете вечных ценностей.</a:t>
            </a:r>
          </a:p>
          <a:p>
            <a:r>
              <a:rPr lang="ru-RU" sz="1200" kern="1200" dirty="0" smtClean="0">
                <a:solidFill>
                  <a:schemeClr val="tx1"/>
                </a:solidFill>
                <a:latin typeface="+mn-lt"/>
                <a:ea typeface="+mn-ea"/>
                <a:cs typeface="+mn-cs"/>
              </a:rPr>
              <a:t> </a:t>
            </a:r>
          </a:p>
          <a:p>
            <a:r>
              <a:rPr lang="ru-RU" sz="1200" kern="1200" dirty="0" smtClean="0">
                <a:solidFill>
                  <a:schemeClr val="tx1"/>
                </a:solidFill>
                <a:latin typeface="+mn-lt"/>
                <a:ea typeface="+mn-ea"/>
                <a:cs typeface="+mn-cs"/>
              </a:rPr>
              <a:t>(1) Работа может дать больше денег, но как быть с детьми?</a:t>
            </a:r>
          </a:p>
          <a:p>
            <a:r>
              <a:rPr lang="ru-RU" sz="1200" kern="1200" dirty="0" smtClean="0">
                <a:solidFill>
                  <a:schemeClr val="tx1"/>
                </a:solidFill>
                <a:latin typeface="+mn-lt"/>
                <a:ea typeface="+mn-ea"/>
                <a:cs typeface="+mn-cs"/>
              </a:rPr>
              <a:t>(2) Могу ли я все еще работать для Господа?</a:t>
            </a:r>
          </a:p>
          <a:p>
            <a:r>
              <a:rPr lang="ru-RU" sz="1200" kern="1200" dirty="0" smtClean="0">
                <a:solidFill>
                  <a:schemeClr val="tx1"/>
                </a:solidFill>
                <a:latin typeface="+mn-lt"/>
                <a:ea typeface="+mn-ea"/>
                <a:cs typeface="+mn-cs"/>
              </a:rPr>
              <a:t>(3)  Я могла бы взять работу, связанную со служением Богу, но как быть с моей  собственной духовной жизнью?</a:t>
            </a:r>
          </a:p>
          <a:p>
            <a:r>
              <a:rPr lang="ru-RU" sz="1200" kern="1200" dirty="0" smtClean="0">
                <a:solidFill>
                  <a:schemeClr val="tx1"/>
                </a:solidFill>
                <a:latin typeface="+mn-lt"/>
                <a:ea typeface="+mn-ea"/>
                <a:cs typeface="+mn-cs"/>
              </a:rPr>
              <a:t>	Будет ли у меня на нее время?</a:t>
            </a:r>
          </a:p>
          <a:p>
            <a:r>
              <a:rPr lang="ru-RU" sz="1200" kern="1200" dirty="0" smtClean="0">
                <a:solidFill>
                  <a:schemeClr val="tx1"/>
                </a:solidFill>
                <a:latin typeface="+mn-lt"/>
                <a:ea typeface="+mn-ea"/>
                <a:cs typeface="+mn-cs"/>
              </a:rPr>
              <a:t>(4)  Последуют ли за этим проблемы в моем доме? Стоит ли это делать? Могу ли я решить это таким образом, чтобы все были счастливы?</a:t>
            </a:r>
          </a:p>
          <a:p>
            <a:r>
              <a:rPr lang="ru-RU" sz="1200" kern="1200" dirty="0" smtClean="0">
                <a:solidFill>
                  <a:schemeClr val="tx1"/>
                </a:solidFill>
                <a:latin typeface="+mn-lt"/>
                <a:ea typeface="+mn-ea"/>
                <a:cs typeface="+mn-cs"/>
              </a:rPr>
              <a:t>(5)  Если я должна работать по экономическим причинам, что должна делать вся семья, чтобы это отвечало целям всей семьи?</a:t>
            </a:r>
          </a:p>
          <a:p>
            <a:endParaRPr lang="ru-RU" dirty="0" smtClean="0"/>
          </a:p>
          <a:p>
            <a:endParaRPr lang="ru-RU" sz="1200" kern="1200" dirty="0" smtClean="0">
              <a:solidFill>
                <a:schemeClr val="tx1"/>
              </a:solidFill>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6077235F-47DF-406E-9453-59F7D822582B}" type="slidenum">
              <a:rPr lang="ru-RU" smtClean="0"/>
              <a:pPr/>
              <a:t>32</a:t>
            </a:fld>
            <a:endParaRPr lang="ru-RU"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6077235F-47DF-406E-9453-59F7D822582B}" type="slidenum">
              <a:rPr lang="ru-RU" smtClean="0"/>
              <a:pPr/>
              <a:t>33</a:t>
            </a:fld>
            <a:endParaRPr lang="ru-RU"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Особенно пример </a:t>
            </a:r>
            <a:r>
              <a:rPr lang="ru-RU" sz="1200" b="1" kern="1200" dirty="0" smtClean="0">
                <a:solidFill>
                  <a:schemeClr val="tx1"/>
                </a:solidFill>
                <a:latin typeface="+mn-lt"/>
                <a:ea typeface="+mn-ea"/>
                <a:cs typeface="+mn-cs"/>
              </a:rPr>
              <a:t>Есфирь</a:t>
            </a:r>
            <a:r>
              <a:rPr lang="ru-RU" sz="1200" kern="1200" dirty="0" smtClean="0">
                <a:solidFill>
                  <a:schemeClr val="tx1"/>
                </a:solidFill>
                <a:latin typeface="+mn-lt"/>
                <a:ea typeface="+mn-ea"/>
                <a:cs typeface="+mn-cs"/>
              </a:rPr>
              <a:t> и </a:t>
            </a:r>
            <a:r>
              <a:rPr lang="ru-RU" sz="1200" b="1" kern="1200" dirty="0" smtClean="0">
                <a:solidFill>
                  <a:schemeClr val="tx1"/>
                </a:solidFill>
                <a:latin typeface="+mn-lt"/>
                <a:ea typeface="+mn-ea"/>
                <a:cs typeface="+mn-cs"/>
              </a:rPr>
              <a:t>Руфи</a:t>
            </a:r>
            <a:r>
              <a:rPr lang="ru-RU" sz="1200" kern="1200" dirty="0" smtClean="0">
                <a:solidFill>
                  <a:schemeClr val="tx1"/>
                </a:solidFill>
                <a:latin typeface="+mn-lt"/>
                <a:ea typeface="+mn-ea"/>
                <a:cs typeface="+mn-cs"/>
              </a:rPr>
              <a:t> является примером для женщин.</a:t>
            </a:r>
          </a:p>
          <a:p>
            <a:endParaRPr lang="ru-RU" dirty="0"/>
          </a:p>
        </p:txBody>
      </p:sp>
      <p:sp>
        <p:nvSpPr>
          <p:cNvPr id="4" name="Номер слайда 3"/>
          <p:cNvSpPr>
            <a:spLocks noGrp="1"/>
          </p:cNvSpPr>
          <p:nvPr>
            <p:ph type="sldNum" sz="quarter" idx="10"/>
          </p:nvPr>
        </p:nvSpPr>
        <p:spPr/>
        <p:txBody>
          <a:bodyPr/>
          <a:lstStyle/>
          <a:p>
            <a:fld id="{6077235F-47DF-406E-9453-59F7D822582B}" type="slidenum">
              <a:rPr lang="ru-RU" smtClean="0"/>
              <a:pPr/>
              <a:t>34</a:t>
            </a:fld>
            <a:endParaRPr lang="ru-RU"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Пусть каждая женщина напишет о различных периодах своей жизни. </a:t>
            </a:r>
            <a:endParaRPr lang="ru-RU" dirty="0"/>
          </a:p>
        </p:txBody>
      </p:sp>
      <p:sp>
        <p:nvSpPr>
          <p:cNvPr id="4" name="Номер слайда 3"/>
          <p:cNvSpPr>
            <a:spLocks noGrp="1"/>
          </p:cNvSpPr>
          <p:nvPr>
            <p:ph type="sldNum" sz="quarter" idx="10"/>
          </p:nvPr>
        </p:nvSpPr>
        <p:spPr/>
        <p:txBody>
          <a:bodyPr/>
          <a:lstStyle/>
          <a:p>
            <a:fld id="{6077235F-47DF-406E-9453-59F7D822582B}" type="slidenum">
              <a:rPr lang="ru-RU" smtClean="0"/>
              <a:pPr/>
              <a:t>4</a:t>
            </a:fld>
            <a:endParaRPr lang="ru-RU"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6077235F-47DF-406E-9453-59F7D822582B}" type="slidenum">
              <a:rPr lang="ru-RU" smtClean="0"/>
              <a:pPr/>
              <a:t>35</a:t>
            </a:fld>
            <a:endParaRPr lang="ru-RU"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(Приведите свои собственные примеры или из жизни других).</a:t>
            </a:r>
            <a:endParaRPr lang="ru-RU" dirty="0"/>
          </a:p>
        </p:txBody>
      </p:sp>
      <p:sp>
        <p:nvSpPr>
          <p:cNvPr id="4" name="Номер слайда 3"/>
          <p:cNvSpPr>
            <a:spLocks noGrp="1"/>
          </p:cNvSpPr>
          <p:nvPr>
            <p:ph type="sldNum" sz="quarter" idx="10"/>
          </p:nvPr>
        </p:nvSpPr>
        <p:spPr/>
        <p:txBody>
          <a:bodyPr/>
          <a:lstStyle/>
          <a:p>
            <a:fld id="{6077235F-47DF-406E-9453-59F7D822582B}" type="slidenum">
              <a:rPr lang="ru-RU" smtClean="0"/>
              <a:pPr/>
              <a:t>38</a:t>
            </a:fld>
            <a:endParaRPr lang="ru-RU"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kern="1200" dirty="0" smtClean="0">
                <a:solidFill>
                  <a:schemeClr val="tx1"/>
                </a:solidFill>
                <a:latin typeface="+mn-lt"/>
                <a:ea typeface="+mn-ea"/>
                <a:cs typeface="+mn-cs"/>
              </a:rPr>
              <a:t>Обсудить Схему Холмса и Рейх, (прилагается)</a:t>
            </a:r>
            <a:endParaRPr lang="ru-RU" sz="1200" kern="1200" dirty="0" smtClean="0">
              <a:solidFill>
                <a:schemeClr val="tx1"/>
              </a:solidFill>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6077235F-47DF-406E-9453-59F7D822582B}" type="slidenum">
              <a:rPr lang="ru-RU" smtClean="0"/>
              <a:pPr/>
              <a:t>39</a:t>
            </a:fld>
            <a:endParaRPr lang="ru-RU"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Но если мы принимаем их, как волю Божью, или, по крайней мере, решаем, что возьмем все лучшее из них, тогда эти перемены будут легче восприниматься</a:t>
            </a:r>
            <a:endParaRPr lang="ru-RU" dirty="0"/>
          </a:p>
        </p:txBody>
      </p:sp>
      <p:sp>
        <p:nvSpPr>
          <p:cNvPr id="4" name="Номер слайда 3"/>
          <p:cNvSpPr>
            <a:spLocks noGrp="1"/>
          </p:cNvSpPr>
          <p:nvPr>
            <p:ph type="sldNum" sz="quarter" idx="10"/>
          </p:nvPr>
        </p:nvSpPr>
        <p:spPr/>
        <p:txBody>
          <a:bodyPr/>
          <a:lstStyle/>
          <a:p>
            <a:fld id="{6077235F-47DF-406E-9453-59F7D822582B}" type="slidenum">
              <a:rPr lang="ru-RU" smtClean="0"/>
              <a:pPr/>
              <a:t>41</a:t>
            </a:fld>
            <a:endParaRPr lang="ru-RU"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Когда перемена нежелательна (или даже желательна) и она ведет к стрессу, как это воспринимать:</a:t>
            </a:r>
            <a:endParaRPr lang="ru-RU" dirty="0"/>
          </a:p>
        </p:txBody>
      </p:sp>
      <p:sp>
        <p:nvSpPr>
          <p:cNvPr id="4" name="Номер слайда 3"/>
          <p:cNvSpPr>
            <a:spLocks noGrp="1"/>
          </p:cNvSpPr>
          <p:nvPr>
            <p:ph type="sldNum" sz="quarter" idx="10"/>
          </p:nvPr>
        </p:nvSpPr>
        <p:spPr/>
        <p:txBody>
          <a:bodyPr/>
          <a:lstStyle/>
          <a:p>
            <a:fld id="{6077235F-47DF-406E-9453-59F7D822582B}" type="slidenum">
              <a:rPr lang="ru-RU" smtClean="0"/>
              <a:pPr/>
              <a:t>42</a:t>
            </a:fld>
            <a:endParaRPr lang="ru-RU"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6077235F-47DF-406E-9453-59F7D822582B}" type="slidenum">
              <a:rPr lang="ru-RU" smtClean="0"/>
              <a:pPr/>
              <a:t>43</a:t>
            </a:fld>
            <a:endParaRPr lang="ru-RU"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6077235F-47DF-406E-9453-59F7D822582B}" type="slidenum">
              <a:rPr lang="ru-RU" smtClean="0"/>
              <a:pPr/>
              <a:t>44</a:t>
            </a:fld>
            <a:endParaRPr lang="ru-RU"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6077235F-47DF-406E-9453-59F7D822582B}" type="slidenum">
              <a:rPr lang="ru-RU" smtClean="0"/>
              <a:pPr/>
              <a:t>45</a:t>
            </a:fld>
            <a:endParaRPr lang="ru-RU"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6077235F-47DF-406E-9453-59F7D822582B}" type="slidenum">
              <a:rPr lang="ru-RU" smtClean="0"/>
              <a:pPr/>
              <a:t>46</a:t>
            </a:fld>
            <a:endParaRPr lang="ru-RU"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6077235F-47DF-406E-9453-59F7D822582B}" type="slidenum">
              <a:rPr lang="ru-RU" smtClean="0"/>
              <a:pPr/>
              <a:t>47</a:t>
            </a:fld>
            <a:endParaRPr lang="ru-RU"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Наверху каждой страницы укажите годы вашей жизни со дня рождения до настоящего времени. Укажите их с периодичностью в  5-10 лет.</a:t>
            </a:r>
          </a:p>
          <a:p>
            <a:r>
              <a:rPr lang="ru-RU" sz="1200" kern="1200" dirty="0" smtClean="0">
                <a:solidFill>
                  <a:schemeClr val="tx1"/>
                </a:solidFill>
                <a:latin typeface="+mn-lt"/>
                <a:ea typeface="+mn-ea"/>
                <a:cs typeface="+mn-cs"/>
              </a:rPr>
              <a:t> </a:t>
            </a:r>
          </a:p>
          <a:p>
            <a:r>
              <a:rPr lang="ru-RU" sz="1200" kern="1200" dirty="0" smtClean="0">
                <a:solidFill>
                  <a:schemeClr val="tx1"/>
                </a:solidFill>
                <a:latin typeface="+mn-lt"/>
                <a:ea typeface="+mn-ea"/>
                <a:cs typeface="+mn-cs"/>
              </a:rPr>
              <a:t>В центре  укажите  значительные  события,  которые    произошли в определённые    годы:  окончание   учебного    заведения, свадьба,  рождение ребёнка, смерть кого-то из близких, серьёзные болезни, перемена работы и т.д.</a:t>
            </a:r>
          </a:p>
          <a:p>
            <a:r>
              <a:rPr lang="ru-RU" sz="1200" kern="1200" dirty="0" smtClean="0">
                <a:solidFill>
                  <a:schemeClr val="tx1"/>
                </a:solidFill>
                <a:latin typeface="+mn-lt"/>
                <a:ea typeface="+mn-ea"/>
                <a:cs typeface="+mn-cs"/>
              </a:rPr>
              <a:t>В пространстве над строчкой:</a:t>
            </a:r>
          </a:p>
          <a:p>
            <a:r>
              <a:rPr lang="ru-RU" sz="1200" kern="1200" dirty="0" smtClean="0">
                <a:solidFill>
                  <a:schemeClr val="tx1"/>
                </a:solidFill>
                <a:latin typeface="+mn-lt"/>
                <a:ea typeface="+mn-ea"/>
                <a:cs typeface="+mn-cs"/>
              </a:rPr>
              <a:t>Поставьте " + " выше строчки, если это был хороший период времени, или не очень высоко, если это не было хорошим   событием.</a:t>
            </a:r>
          </a:p>
          <a:p>
            <a:r>
              <a:rPr lang="ru-RU" sz="1200" kern="1200" dirty="0" smtClean="0">
                <a:solidFill>
                  <a:schemeClr val="tx1"/>
                </a:solidFill>
                <a:latin typeface="+mn-lt"/>
                <a:ea typeface="+mn-ea"/>
                <a:cs typeface="+mn-cs"/>
              </a:rPr>
              <a:t>Поставьте " - " ниже строчки, если это было очень тяжёлое	время,</a:t>
            </a:r>
          </a:p>
          <a:p>
            <a:r>
              <a:rPr lang="ru-RU" sz="1200" kern="1200" dirty="0" smtClean="0">
                <a:solidFill>
                  <a:schemeClr val="tx1"/>
                </a:solidFill>
                <a:latin typeface="+mn-lt"/>
                <a:ea typeface="+mn-ea"/>
                <a:cs typeface="+mn-cs"/>
              </a:rPr>
              <a:t>и не очень низко, если это было просто трудное время.</a:t>
            </a:r>
          </a:p>
          <a:p>
            <a:r>
              <a:rPr lang="ru-RU" sz="1200" kern="1200" dirty="0" smtClean="0">
                <a:solidFill>
                  <a:schemeClr val="tx1"/>
                </a:solidFill>
                <a:latin typeface="+mn-lt"/>
                <a:ea typeface="+mn-ea"/>
                <a:cs typeface="+mn-cs"/>
              </a:rPr>
              <a:t>Проведите линию, соединяющую все " + " и " - ", чтобы увидеть периоды подъема и падения в вашей жизни.</a:t>
            </a:r>
          </a:p>
          <a:p>
            <a:r>
              <a:rPr lang="ru-RU" sz="1200" kern="1200" dirty="0" smtClean="0">
                <a:solidFill>
                  <a:schemeClr val="tx1"/>
                </a:solidFill>
                <a:latin typeface="+mn-lt"/>
                <a:ea typeface="+mn-ea"/>
                <a:cs typeface="+mn-cs"/>
              </a:rPr>
              <a:t>Отметьте, что важные события - это обычно события, влекущие за собой перемены.</a:t>
            </a:r>
          </a:p>
          <a:p>
            <a:r>
              <a:rPr lang="ru-RU" sz="1200" kern="1200" dirty="0" smtClean="0">
                <a:solidFill>
                  <a:schemeClr val="tx1"/>
                </a:solidFill>
                <a:latin typeface="+mn-lt"/>
                <a:ea typeface="+mn-ea"/>
                <a:cs typeface="+mn-cs"/>
              </a:rPr>
              <a:t>.</a:t>
            </a:r>
          </a:p>
          <a:p>
            <a:endParaRPr lang="ru-RU" dirty="0"/>
          </a:p>
        </p:txBody>
      </p:sp>
      <p:sp>
        <p:nvSpPr>
          <p:cNvPr id="4" name="Номер слайда 3"/>
          <p:cNvSpPr>
            <a:spLocks noGrp="1"/>
          </p:cNvSpPr>
          <p:nvPr>
            <p:ph type="sldNum" sz="quarter" idx="10"/>
          </p:nvPr>
        </p:nvSpPr>
        <p:spPr/>
        <p:txBody>
          <a:bodyPr/>
          <a:lstStyle/>
          <a:p>
            <a:fld id="{6077235F-47DF-406E-9453-59F7D822582B}" type="slidenum">
              <a:rPr lang="ru-RU" smtClean="0"/>
              <a:pPr/>
              <a:t>5</a:t>
            </a:fld>
            <a:endParaRPr lang="ru-RU"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6077235F-47DF-406E-9453-59F7D822582B}" type="slidenum">
              <a:rPr lang="ru-RU" smtClean="0"/>
              <a:pPr/>
              <a:t>48</a:t>
            </a:fld>
            <a:endParaRPr lang="ru-RU"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6077235F-47DF-406E-9453-59F7D822582B}" type="slidenum">
              <a:rPr lang="ru-RU" smtClean="0"/>
              <a:pPr/>
              <a:t>49</a:t>
            </a:fld>
            <a:endParaRPr lang="ru-RU"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6077235F-47DF-406E-9453-59F7D822582B}" type="slidenum">
              <a:rPr lang="ru-RU" smtClean="0"/>
              <a:pPr/>
              <a:t>51</a:t>
            </a:fld>
            <a:endParaRPr lang="ru-RU"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6077235F-47DF-406E-9453-59F7D822582B}" type="slidenum">
              <a:rPr lang="ru-RU" smtClean="0"/>
              <a:pPr/>
              <a:t>52</a:t>
            </a:fld>
            <a:endParaRPr lang="ru-RU"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6077235F-47DF-406E-9453-59F7D822582B}" type="slidenum">
              <a:rPr lang="ru-RU" smtClean="0"/>
              <a:pPr/>
              <a:t>53</a:t>
            </a:fld>
            <a:endParaRPr lang="ru-RU"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Женщины обычно сталкиваются с множеством перемен в своей жизни</a:t>
            </a:r>
            <a:endParaRPr lang="ru-RU" dirty="0"/>
          </a:p>
        </p:txBody>
      </p:sp>
      <p:sp>
        <p:nvSpPr>
          <p:cNvPr id="4" name="Номер слайда 3"/>
          <p:cNvSpPr>
            <a:spLocks noGrp="1"/>
          </p:cNvSpPr>
          <p:nvPr>
            <p:ph type="sldNum" sz="quarter" idx="10"/>
          </p:nvPr>
        </p:nvSpPr>
        <p:spPr/>
        <p:txBody>
          <a:bodyPr/>
          <a:lstStyle/>
          <a:p>
            <a:fld id="{6077235F-47DF-406E-9453-59F7D822582B}" type="slidenum">
              <a:rPr lang="ru-RU" smtClean="0"/>
              <a:pPr/>
              <a:t>6</a:t>
            </a:fld>
            <a:endParaRPr lang="ru-RU"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Женщина-христианка особенно чувствует себя виновной, если она не находит счастья после каждой из этих перемен, так как она чувствует, что, если она делает то, что Бог хочет, чтобы она делала, то она непременно должна испытывать счастье. Поэтому, если она не чувствует полного счастья, значит она плохая христианка. </a:t>
            </a:r>
            <a:r>
              <a:rPr lang="ru-RU" sz="1200" b="1" kern="1200" dirty="0" smtClean="0">
                <a:solidFill>
                  <a:schemeClr val="tx1"/>
                </a:solidFill>
                <a:latin typeface="+mn-lt"/>
                <a:ea typeface="+mn-ea"/>
                <a:cs typeface="+mn-cs"/>
              </a:rPr>
              <a:t>Она должна понимать, что она не сделала ничего плохого, если она иногда испытывает стрессы и несчастлива. Просто она находится в реальном мире и испытывает реальные трудности. Она ничего не сделала плохого, как христианка. Она просто человек.</a:t>
            </a:r>
          </a:p>
          <a:p>
            <a:endParaRPr lang="ru-RU" dirty="0"/>
          </a:p>
        </p:txBody>
      </p:sp>
      <p:sp>
        <p:nvSpPr>
          <p:cNvPr id="4" name="Номер слайда 3"/>
          <p:cNvSpPr>
            <a:spLocks noGrp="1"/>
          </p:cNvSpPr>
          <p:nvPr>
            <p:ph type="sldNum" sz="quarter" idx="10"/>
          </p:nvPr>
        </p:nvSpPr>
        <p:spPr/>
        <p:txBody>
          <a:bodyPr/>
          <a:lstStyle/>
          <a:p>
            <a:fld id="{6077235F-47DF-406E-9453-59F7D822582B}" type="slidenum">
              <a:rPr lang="ru-RU" smtClean="0"/>
              <a:pPr/>
              <a:t>7</a:t>
            </a:fld>
            <a:endParaRPr lang="ru-RU"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6077235F-47DF-406E-9453-59F7D822582B}" type="slidenum">
              <a:rPr lang="ru-RU" smtClean="0"/>
              <a:pPr/>
              <a:t>8</a:t>
            </a:fld>
            <a:endParaRPr lang="ru-RU"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6077235F-47DF-406E-9453-59F7D822582B}" type="slidenum">
              <a:rPr lang="ru-RU" smtClean="0"/>
              <a:pPr/>
              <a:t>9</a:t>
            </a:fld>
            <a:endParaRPr lang="ru-RU"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Другая возможная ошибка христианки считать, что «Это все пройдет» и ничего не делать – просто терпеть. Такое поведение обкрадывает человека, и лишает его возможности  максимально расти в результате работы Христа посредством </a:t>
            </a:r>
            <a:r>
              <a:rPr lang="ru-RU" sz="1200" b="1" kern="1200" dirty="0" smtClean="0">
                <a:solidFill>
                  <a:schemeClr val="tx1"/>
                </a:solidFill>
                <a:latin typeface="+mn-lt"/>
                <a:ea typeface="+mn-ea"/>
                <a:cs typeface="+mn-cs"/>
              </a:rPr>
              <a:t>перемен</a:t>
            </a:r>
            <a:endParaRPr lang="ru-RU" dirty="0"/>
          </a:p>
        </p:txBody>
      </p:sp>
      <p:sp>
        <p:nvSpPr>
          <p:cNvPr id="4" name="Номер слайда 3"/>
          <p:cNvSpPr>
            <a:spLocks noGrp="1"/>
          </p:cNvSpPr>
          <p:nvPr>
            <p:ph type="sldNum" sz="quarter" idx="10"/>
          </p:nvPr>
        </p:nvSpPr>
        <p:spPr/>
        <p:txBody>
          <a:bodyPr/>
          <a:lstStyle/>
          <a:p>
            <a:fld id="{6077235F-47DF-406E-9453-59F7D822582B}" type="slidenum">
              <a:rPr lang="ru-RU" smtClean="0"/>
              <a:pPr/>
              <a:t>10</a:t>
            </a:fld>
            <a:endParaRPr lang="ru-RU"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12.04.2013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12.04.2013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12.04.2013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12.04.2013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12.04.2013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12.04.2013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12.04.2013</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12.04.2013</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12.04.2013</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12.04.2013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12.04.2013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12.04.2013</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package" Target="../embeddings/_________Microsoft_Office_Word1.docx"/><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41.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pic>
        <p:nvPicPr>
          <p:cNvPr id="1026" name="Picture 2" descr="F:\Мои документы\Мои рисунки\цветы обои для стола\0910cf182bd9a424fd78c9b53ce55833.jpeg"/>
          <p:cNvPicPr>
            <a:picLocks noChangeAspect="1" noChangeArrowheads="1"/>
          </p:cNvPicPr>
          <p:nvPr/>
        </p:nvPicPr>
        <p:blipFill>
          <a:blip r:embed="rId2" cstate="print"/>
          <a:srcRect/>
          <a:stretch>
            <a:fillRect/>
          </a:stretch>
        </p:blipFill>
        <p:spPr bwMode="auto">
          <a:xfrm rot="3593649">
            <a:off x="4993954" y="2852628"/>
            <a:ext cx="3096344" cy="4219890"/>
          </a:xfrm>
          <a:prstGeom prst="rect">
            <a:avLst/>
          </a:prstGeom>
          <a:noFill/>
        </p:spPr>
      </p:pic>
      <p:sp>
        <p:nvSpPr>
          <p:cNvPr id="4" name="Прямоугольник 3"/>
          <p:cNvSpPr/>
          <p:nvPr/>
        </p:nvSpPr>
        <p:spPr>
          <a:xfrm>
            <a:off x="899592" y="980728"/>
            <a:ext cx="6615272" cy="2585323"/>
          </a:xfrm>
          <a:prstGeom prst="rect">
            <a:avLst/>
          </a:prstGeom>
          <a:noFill/>
        </p:spPr>
        <p:txBody>
          <a:bodyPr wrap="none" lIns="91440" tIns="45720" rIns="91440" bIns="45720">
            <a:spAutoFit/>
          </a:bodyPr>
          <a:lstStyle/>
          <a:p>
            <a:pPr algn="ctr"/>
            <a:r>
              <a:rPr lang="ru-RU"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Меняющаяся роль</a:t>
            </a:r>
          </a:p>
          <a:p>
            <a:pPr algn="ctr"/>
            <a:r>
              <a:rPr lang="ru-RU"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Женщины</a:t>
            </a:r>
          </a:p>
          <a:p>
            <a:pPr algn="ctr"/>
            <a:r>
              <a:rPr lang="ru-RU"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«за» и «Против»</a:t>
            </a:r>
            <a:endParaRPr lang="ru-RU"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pic>
        <p:nvPicPr>
          <p:cNvPr id="12290" name="Picture 2" descr="F:\Мои документы\Мои рисунки\люди\женшины\ПРОЗРАЧНЫЕ\женщина.emf"/>
          <p:cNvPicPr>
            <a:picLocks noGrp="1" noChangeAspect="1" noChangeArrowheads="1"/>
          </p:cNvPicPr>
          <p:nvPr>
            <p:ph idx="1"/>
          </p:nvPr>
        </p:nvPicPr>
        <p:blipFill>
          <a:blip r:embed="rId3" cstate="print"/>
          <a:srcRect/>
          <a:stretch>
            <a:fillRect/>
          </a:stretch>
        </p:blipFill>
        <p:spPr bwMode="auto">
          <a:xfrm>
            <a:off x="5148064" y="692696"/>
            <a:ext cx="3681436" cy="5688968"/>
          </a:xfrm>
          <a:prstGeom prst="rect">
            <a:avLst/>
          </a:prstGeom>
          <a:noFill/>
        </p:spPr>
      </p:pic>
      <p:sp>
        <p:nvSpPr>
          <p:cNvPr id="10" name="TextBox 9"/>
          <p:cNvSpPr txBox="1"/>
          <p:nvPr/>
        </p:nvSpPr>
        <p:spPr>
          <a:xfrm>
            <a:off x="467544" y="1052736"/>
            <a:ext cx="4320480" cy="5509200"/>
          </a:xfrm>
          <a:prstGeom prst="rect">
            <a:avLst/>
          </a:prstGeom>
          <a:noFill/>
        </p:spPr>
        <p:txBody>
          <a:bodyPr wrap="square" rtlCol="0">
            <a:spAutoFit/>
          </a:bodyPr>
          <a:lstStyle/>
          <a:p>
            <a:r>
              <a:rPr lang="ru-RU" sz="3200" dirty="0" smtClean="0">
                <a:latin typeface="Arial Black" pitchFamily="34" charset="0"/>
              </a:rPr>
              <a:t>Такое поведение обкрадывает человека, и лишает его возможности  максимально расти в результате работы Христа посредством </a:t>
            </a:r>
            <a:r>
              <a:rPr lang="ru-RU" sz="3200" b="1" dirty="0" smtClean="0">
                <a:ln>
                  <a:solidFill>
                    <a:schemeClr val="tx1"/>
                  </a:solidFill>
                </a:ln>
                <a:solidFill>
                  <a:srgbClr val="C00000"/>
                </a:solidFill>
                <a:latin typeface="Arial Black" pitchFamily="34" charset="0"/>
              </a:rPr>
              <a:t>перемен</a:t>
            </a:r>
            <a:endParaRPr lang="ru-RU" sz="3200" dirty="0">
              <a:ln>
                <a:solidFill>
                  <a:schemeClr val="tx1"/>
                </a:solidFill>
              </a:ln>
              <a:solidFill>
                <a:srgbClr val="C00000"/>
              </a:solidFill>
              <a:latin typeface="Arial Black" pitchFamily="34" charset="0"/>
            </a:endParaRPr>
          </a:p>
        </p:txBody>
      </p:sp>
      <p:sp>
        <p:nvSpPr>
          <p:cNvPr id="11" name="TextBox 10"/>
          <p:cNvSpPr txBox="1"/>
          <p:nvPr/>
        </p:nvSpPr>
        <p:spPr>
          <a:xfrm>
            <a:off x="2267744" y="260648"/>
            <a:ext cx="3930884" cy="646331"/>
          </a:xfrm>
          <a:prstGeom prst="rect">
            <a:avLst/>
          </a:prstGeom>
          <a:noFill/>
        </p:spPr>
        <p:txBody>
          <a:bodyPr wrap="none" rtlCol="0">
            <a:spAutoFit/>
          </a:bodyPr>
          <a:lstStyle/>
          <a:p>
            <a:r>
              <a:rPr lang="ru-RU" sz="3600" dirty="0" smtClean="0">
                <a:ln>
                  <a:solidFill>
                    <a:schemeClr val="tx1"/>
                  </a:solidFill>
                </a:ln>
                <a:solidFill>
                  <a:schemeClr val="accent6">
                    <a:lumMod val="50000"/>
                  </a:schemeClr>
                </a:solidFill>
                <a:latin typeface="Arial Black" pitchFamily="34" charset="0"/>
              </a:rPr>
              <a:t>ВСЕ ПРОЙДЕТ</a:t>
            </a:r>
            <a:endParaRPr lang="ru-RU" sz="3600" dirty="0">
              <a:ln>
                <a:solidFill>
                  <a:schemeClr val="tx1"/>
                </a:solidFill>
              </a:ln>
              <a:solidFill>
                <a:schemeClr val="accent6">
                  <a:lumMod val="50000"/>
                </a:schemeClr>
              </a:solidFill>
              <a:latin typeface="Arial Black"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4" name="Содержимое 3"/>
          <p:cNvSpPr>
            <a:spLocks noGrp="1"/>
          </p:cNvSpPr>
          <p:nvPr>
            <p:ph sz="half" idx="2"/>
          </p:nvPr>
        </p:nvSpPr>
        <p:spPr>
          <a:xfrm>
            <a:off x="3779912" y="476672"/>
            <a:ext cx="4752528" cy="5904656"/>
          </a:xfrm>
        </p:spPr>
        <p:txBody>
          <a:bodyPr>
            <a:normAutofit/>
          </a:bodyPr>
          <a:lstStyle/>
          <a:p>
            <a:pPr algn="ctr">
              <a:buNone/>
            </a:pPr>
            <a:r>
              <a:rPr lang="ru-RU" dirty="0" smtClean="0"/>
              <a:t>	</a:t>
            </a:r>
            <a:r>
              <a:rPr lang="ru-RU" sz="3200" dirty="0" smtClean="0">
                <a:ln>
                  <a:solidFill>
                    <a:schemeClr val="tx1"/>
                  </a:solidFill>
                </a:ln>
                <a:latin typeface="Arial Black" pitchFamily="34" charset="0"/>
              </a:rPr>
              <a:t>«Наш  первостепенный  долг  перед  Богом  и  нашими  ближними – расти  и развиваться самим».</a:t>
            </a:r>
          </a:p>
          <a:p>
            <a:pPr algn="ctr">
              <a:buNone/>
            </a:pPr>
            <a:endParaRPr lang="ru-RU" sz="3200" dirty="0" smtClean="0">
              <a:ln>
                <a:solidFill>
                  <a:schemeClr val="tx1"/>
                </a:solidFill>
              </a:ln>
              <a:latin typeface="Arial Black" pitchFamily="34" charset="0"/>
            </a:endParaRPr>
          </a:p>
          <a:p>
            <a:pPr algn="ctr">
              <a:buNone/>
            </a:pPr>
            <a:r>
              <a:rPr lang="ru-RU" dirty="0" smtClean="0">
                <a:ln>
                  <a:solidFill>
                    <a:schemeClr val="tx1"/>
                  </a:solidFill>
                </a:ln>
                <a:latin typeface="Arial Black" pitchFamily="34" charset="0"/>
              </a:rPr>
              <a:t>Е.Уайт</a:t>
            </a:r>
          </a:p>
          <a:p>
            <a:pPr algn="ctr">
              <a:buNone/>
            </a:pPr>
            <a:r>
              <a:rPr lang="ru-RU" dirty="0" smtClean="0">
                <a:ln>
                  <a:solidFill>
                    <a:schemeClr val="tx1"/>
                  </a:solidFill>
                </a:ln>
                <a:latin typeface="Arial Black" pitchFamily="34" charset="0"/>
              </a:rPr>
              <a:t> «Воспитание» </a:t>
            </a:r>
          </a:p>
          <a:p>
            <a:pPr algn="ctr">
              <a:buNone/>
            </a:pPr>
            <a:r>
              <a:rPr lang="ru-RU" dirty="0" smtClean="0">
                <a:ln>
                  <a:solidFill>
                    <a:schemeClr val="tx1"/>
                  </a:solidFill>
                </a:ln>
                <a:latin typeface="Arial Black" pitchFamily="34" charset="0"/>
              </a:rPr>
              <a:t>стр. 225</a:t>
            </a:r>
            <a:endParaRPr lang="ru-RU" dirty="0">
              <a:ln>
                <a:solidFill>
                  <a:schemeClr val="tx1"/>
                </a:solidFill>
              </a:ln>
              <a:latin typeface="Arial Black" pitchFamily="34" charset="0"/>
            </a:endParaRPr>
          </a:p>
        </p:txBody>
      </p:sp>
      <p:pic>
        <p:nvPicPr>
          <p:cNvPr id="13314" name="Picture 2" descr="F:\Мои документы\Мои рисунки\цветы обои для стола\ПРОЗРАЧНЫЕ\7bd93de180c8.png"/>
          <p:cNvPicPr>
            <a:picLocks noChangeAspect="1" noChangeArrowheads="1"/>
          </p:cNvPicPr>
          <p:nvPr/>
        </p:nvPicPr>
        <p:blipFill>
          <a:blip r:embed="rId3" cstate="print"/>
          <a:srcRect/>
          <a:stretch>
            <a:fillRect/>
          </a:stretch>
        </p:blipFill>
        <p:spPr bwMode="auto">
          <a:xfrm>
            <a:off x="0" y="0"/>
            <a:ext cx="4572000" cy="666936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642194"/>
          </a:xfrm>
        </p:spPr>
        <p:txBody>
          <a:bodyPr>
            <a:normAutofit fontScale="90000"/>
          </a:bodyPr>
          <a:lstStyle/>
          <a:p>
            <a:r>
              <a:rPr lang="ru-RU" sz="3600" dirty="0" smtClean="0">
                <a:ln>
                  <a:solidFill>
                    <a:schemeClr val="tx1"/>
                  </a:solidFill>
                </a:ln>
                <a:solidFill>
                  <a:schemeClr val="accent6">
                    <a:lumMod val="50000"/>
                  </a:schemeClr>
                </a:solidFill>
                <a:latin typeface="Arial Black" pitchFamily="34" charset="0"/>
              </a:rPr>
              <a:t>БИБЛЕЙСКИЕ ЖЕНЩИНЫ, КОТОРЫЕ ПРОШЛИ ЧЕРЕЗ ПЕРЕМЕНЫ:</a:t>
            </a:r>
            <a:endParaRPr lang="ru-RU" dirty="0">
              <a:ln>
                <a:solidFill>
                  <a:schemeClr val="tx1"/>
                </a:solidFill>
              </a:ln>
              <a:solidFill>
                <a:schemeClr val="accent6">
                  <a:lumMod val="50000"/>
                </a:schemeClr>
              </a:solidFill>
            </a:endParaRPr>
          </a:p>
        </p:txBody>
      </p:sp>
      <p:pic>
        <p:nvPicPr>
          <p:cNvPr id="14338" name="Picture 2" descr="F:\Мои документы\Мои рисунки\Religion\библ.герои\ева1.jpg"/>
          <p:cNvPicPr>
            <a:picLocks noChangeAspect="1" noChangeArrowheads="1"/>
          </p:cNvPicPr>
          <p:nvPr/>
        </p:nvPicPr>
        <p:blipFill>
          <a:blip r:embed="rId2" cstate="print"/>
          <a:srcRect l="40576"/>
          <a:stretch>
            <a:fillRect/>
          </a:stretch>
        </p:blipFill>
        <p:spPr bwMode="auto">
          <a:xfrm>
            <a:off x="467544" y="1916832"/>
            <a:ext cx="3687594" cy="4658494"/>
          </a:xfrm>
          <a:prstGeom prst="rect">
            <a:avLst/>
          </a:prstGeom>
          <a:ln>
            <a:noFill/>
          </a:ln>
          <a:effectLst>
            <a:softEdge rad="112500"/>
          </a:effectLst>
        </p:spPr>
      </p:pic>
      <p:sp>
        <p:nvSpPr>
          <p:cNvPr id="6" name="TextBox 5"/>
          <p:cNvSpPr txBox="1"/>
          <p:nvPr/>
        </p:nvSpPr>
        <p:spPr>
          <a:xfrm>
            <a:off x="4716016" y="2060848"/>
            <a:ext cx="3816424" cy="4308872"/>
          </a:xfrm>
          <a:prstGeom prst="rect">
            <a:avLst/>
          </a:prstGeom>
          <a:noFill/>
        </p:spPr>
        <p:txBody>
          <a:bodyPr wrap="square" rtlCol="0">
            <a:spAutoFit/>
          </a:bodyPr>
          <a:lstStyle/>
          <a:p>
            <a:pPr algn="ctr"/>
            <a:r>
              <a:rPr lang="ru-RU" sz="3200" dirty="0" smtClean="0">
                <a:latin typeface="Arial Black" pitchFamily="34" charset="0"/>
              </a:rPr>
              <a:t>От совершенного сада до греховного мира.</a:t>
            </a:r>
          </a:p>
          <a:p>
            <a:pPr algn="ctr"/>
            <a:r>
              <a:rPr lang="ru-RU" sz="3200" dirty="0" smtClean="0">
                <a:latin typeface="Arial Black" pitchFamily="34" charset="0"/>
              </a:rPr>
              <a:t>Изменения в семье, когда Авель погиб.</a:t>
            </a:r>
          </a:p>
          <a:p>
            <a:endParaRPr lang="ru-RU"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642194"/>
          </a:xfrm>
        </p:spPr>
        <p:txBody>
          <a:bodyPr>
            <a:normAutofit fontScale="90000"/>
          </a:bodyPr>
          <a:lstStyle/>
          <a:p>
            <a:r>
              <a:rPr lang="ru-RU" sz="3600" dirty="0" smtClean="0">
                <a:ln>
                  <a:solidFill>
                    <a:schemeClr val="tx1"/>
                  </a:solidFill>
                </a:ln>
                <a:solidFill>
                  <a:schemeClr val="accent6">
                    <a:lumMod val="50000"/>
                  </a:schemeClr>
                </a:solidFill>
                <a:latin typeface="Arial Black" pitchFamily="34" charset="0"/>
              </a:rPr>
              <a:t>БИБЛЕЙСКИЕ ЖЕНЩИНЫ, КОТОРЫЕ ПРОШЛИ ЧЕРЕЗ ПЕРЕМЕНЫ:</a:t>
            </a:r>
            <a:endParaRPr lang="ru-RU" dirty="0">
              <a:ln>
                <a:solidFill>
                  <a:schemeClr val="tx1"/>
                </a:solidFill>
              </a:ln>
              <a:solidFill>
                <a:schemeClr val="accent6">
                  <a:lumMod val="50000"/>
                </a:schemeClr>
              </a:solidFill>
            </a:endParaRPr>
          </a:p>
        </p:txBody>
      </p:sp>
      <p:sp>
        <p:nvSpPr>
          <p:cNvPr id="6" name="TextBox 5"/>
          <p:cNvSpPr txBox="1"/>
          <p:nvPr/>
        </p:nvSpPr>
        <p:spPr>
          <a:xfrm>
            <a:off x="4499992" y="2708920"/>
            <a:ext cx="3816424" cy="3046988"/>
          </a:xfrm>
          <a:prstGeom prst="rect">
            <a:avLst/>
          </a:prstGeom>
          <a:noFill/>
        </p:spPr>
        <p:txBody>
          <a:bodyPr wrap="square" rtlCol="0">
            <a:spAutoFit/>
          </a:bodyPr>
          <a:lstStyle/>
          <a:p>
            <a:pPr algn="ctr"/>
            <a:r>
              <a:rPr lang="ru-RU" sz="3200" dirty="0" smtClean="0">
                <a:latin typeface="Arial Black" pitchFamily="34" charset="0"/>
              </a:rPr>
              <a:t>От спокойной жизни в Уре до скитаний в Ханаане.</a:t>
            </a:r>
          </a:p>
          <a:p>
            <a:pPr algn="ctr"/>
            <a:r>
              <a:rPr lang="ru-RU" sz="3200" dirty="0" smtClean="0">
                <a:latin typeface="Arial Black" pitchFamily="34" charset="0"/>
              </a:rPr>
              <a:t>От бездетности к материнству.</a:t>
            </a:r>
            <a:endParaRPr lang="ru-RU" dirty="0"/>
          </a:p>
        </p:txBody>
      </p:sp>
      <p:pic>
        <p:nvPicPr>
          <p:cNvPr id="5" name="Picture 2"/>
          <p:cNvPicPr>
            <a:picLocks noChangeAspect="1" noChangeArrowheads="1"/>
          </p:cNvPicPr>
          <p:nvPr/>
        </p:nvPicPr>
        <p:blipFill>
          <a:blip r:embed="rId2" cstate="print">
            <a:lum bright="-10000" contrast="10000"/>
          </a:blip>
          <a:srcRect b="7601"/>
          <a:stretch>
            <a:fillRect/>
          </a:stretch>
        </p:blipFill>
        <p:spPr bwMode="auto">
          <a:xfrm>
            <a:off x="395536" y="1916832"/>
            <a:ext cx="3456384" cy="451932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642194"/>
          </a:xfrm>
        </p:spPr>
        <p:txBody>
          <a:bodyPr>
            <a:normAutofit fontScale="90000"/>
          </a:bodyPr>
          <a:lstStyle/>
          <a:p>
            <a:r>
              <a:rPr lang="ru-RU" sz="3600" dirty="0" smtClean="0">
                <a:ln>
                  <a:solidFill>
                    <a:schemeClr val="tx1"/>
                  </a:solidFill>
                </a:ln>
                <a:solidFill>
                  <a:schemeClr val="accent6">
                    <a:lumMod val="50000"/>
                  </a:schemeClr>
                </a:solidFill>
                <a:latin typeface="Arial Black" pitchFamily="34" charset="0"/>
              </a:rPr>
              <a:t>БИБЛЕЙСКИЕ ЖЕНЩИНЫ, КОТОРЫЕ ПРОШЛИ ЧЕРЕЗ ПЕРЕМЕНЫ:</a:t>
            </a:r>
            <a:endParaRPr lang="ru-RU" dirty="0">
              <a:ln>
                <a:solidFill>
                  <a:schemeClr val="tx1"/>
                </a:solidFill>
              </a:ln>
              <a:solidFill>
                <a:schemeClr val="accent6">
                  <a:lumMod val="50000"/>
                </a:schemeClr>
              </a:solidFill>
            </a:endParaRPr>
          </a:p>
        </p:txBody>
      </p:sp>
      <p:sp>
        <p:nvSpPr>
          <p:cNvPr id="6" name="TextBox 5"/>
          <p:cNvSpPr txBox="1"/>
          <p:nvPr/>
        </p:nvSpPr>
        <p:spPr>
          <a:xfrm>
            <a:off x="323528" y="2564904"/>
            <a:ext cx="3816424" cy="3816429"/>
          </a:xfrm>
          <a:prstGeom prst="rect">
            <a:avLst/>
          </a:prstGeom>
          <a:noFill/>
        </p:spPr>
        <p:txBody>
          <a:bodyPr wrap="square" rtlCol="0">
            <a:spAutoFit/>
          </a:bodyPr>
          <a:lstStyle/>
          <a:p>
            <a:pPr algn="ctr"/>
            <a:r>
              <a:rPr lang="ru-RU" sz="3200" dirty="0" smtClean="0">
                <a:latin typeface="Arial Black" pitchFamily="34" charset="0"/>
              </a:rPr>
              <a:t>От Вифлеема до </a:t>
            </a:r>
            <a:r>
              <a:rPr lang="ru-RU" sz="3200" dirty="0" err="1" smtClean="0">
                <a:latin typeface="Arial Black" pitchFamily="34" charset="0"/>
              </a:rPr>
              <a:t>Моава</a:t>
            </a:r>
            <a:r>
              <a:rPr lang="ru-RU" sz="3200" dirty="0" smtClean="0">
                <a:latin typeface="Arial Black" pitchFamily="34" charset="0"/>
              </a:rPr>
              <a:t> (чужой земли). От счастливой жены и матери до бездетной вдовы.</a:t>
            </a:r>
          </a:p>
          <a:p>
            <a:endParaRPr lang="ru-RU" dirty="0"/>
          </a:p>
        </p:txBody>
      </p:sp>
      <p:pic>
        <p:nvPicPr>
          <p:cNvPr id="15362" name="Picture 2" descr="F:\Мои документы\Мои рисунки\Religion\библ.герои\Руфь.JPG"/>
          <p:cNvPicPr>
            <a:picLocks noChangeAspect="1" noChangeArrowheads="1"/>
          </p:cNvPicPr>
          <p:nvPr/>
        </p:nvPicPr>
        <p:blipFill>
          <a:blip r:embed="rId3" cstate="print"/>
          <a:srcRect l="14498" t="19448"/>
          <a:stretch>
            <a:fillRect/>
          </a:stretch>
        </p:blipFill>
        <p:spPr bwMode="auto">
          <a:xfrm>
            <a:off x="4283968" y="2060848"/>
            <a:ext cx="4671293" cy="443069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642194"/>
          </a:xfrm>
        </p:spPr>
        <p:txBody>
          <a:bodyPr>
            <a:normAutofit fontScale="90000"/>
          </a:bodyPr>
          <a:lstStyle/>
          <a:p>
            <a:r>
              <a:rPr lang="ru-RU" sz="3600" dirty="0" smtClean="0">
                <a:ln>
                  <a:solidFill>
                    <a:schemeClr val="tx1"/>
                  </a:solidFill>
                </a:ln>
                <a:solidFill>
                  <a:schemeClr val="accent6">
                    <a:lumMod val="50000"/>
                  </a:schemeClr>
                </a:solidFill>
                <a:latin typeface="Arial Black" pitchFamily="34" charset="0"/>
              </a:rPr>
              <a:t>БИБЛЕЙСКИЕ ЖЕНЩИНЫ, КОТОРЫЕ ПРОШЛИ ЧЕРЕЗ ПЕРЕМЕНЫ:</a:t>
            </a:r>
            <a:endParaRPr lang="ru-RU" dirty="0">
              <a:ln>
                <a:solidFill>
                  <a:schemeClr val="tx1"/>
                </a:solidFill>
              </a:ln>
              <a:solidFill>
                <a:schemeClr val="accent6">
                  <a:lumMod val="50000"/>
                </a:schemeClr>
              </a:solidFill>
            </a:endParaRPr>
          </a:p>
        </p:txBody>
      </p:sp>
      <p:sp>
        <p:nvSpPr>
          <p:cNvPr id="6" name="TextBox 5"/>
          <p:cNvSpPr txBox="1"/>
          <p:nvPr/>
        </p:nvSpPr>
        <p:spPr>
          <a:xfrm>
            <a:off x="323528" y="2564904"/>
            <a:ext cx="3816424" cy="2831544"/>
          </a:xfrm>
          <a:prstGeom prst="rect">
            <a:avLst/>
          </a:prstGeom>
          <a:noFill/>
        </p:spPr>
        <p:txBody>
          <a:bodyPr wrap="square" rtlCol="0">
            <a:spAutoFit/>
          </a:bodyPr>
          <a:lstStyle/>
          <a:p>
            <a:pPr algn="ctr"/>
            <a:r>
              <a:rPr lang="ru-RU" sz="3200" dirty="0" smtClean="0">
                <a:latin typeface="Arial Black" pitchFamily="34" charset="0"/>
              </a:rPr>
              <a:t>Руфь – новая земля, новая религия, новые родственники и т.д.</a:t>
            </a:r>
          </a:p>
          <a:p>
            <a:endParaRPr lang="ru-RU" dirty="0"/>
          </a:p>
        </p:txBody>
      </p:sp>
      <p:pic>
        <p:nvPicPr>
          <p:cNvPr id="15362" name="Picture 2" descr="F:\Мои документы\Мои рисунки\Religion\библ.герои\Руфь.JPG"/>
          <p:cNvPicPr>
            <a:picLocks noChangeAspect="1" noChangeArrowheads="1"/>
          </p:cNvPicPr>
          <p:nvPr/>
        </p:nvPicPr>
        <p:blipFill>
          <a:blip r:embed="rId3" cstate="print"/>
          <a:srcRect l="14498" t="19448"/>
          <a:stretch>
            <a:fillRect/>
          </a:stretch>
        </p:blipFill>
        <p:spPr bwMode="auto">
          <a:xfrm>
            <a:off x="4283968" y="2060848"/>
            <a:ext cx="4671293" cy="4430697"/>
          </a:xfrm>
          <a:prstGeom prst="rect">
            <a:avLst/>
          </a:prstGeom>
          <a:ln>
            <a:noFill/>
          </a:ln>
          <a:effectLst>
            <a:softEdge rad="112500"/>
          </a:effectLst>
        </p:spPr>
      </p:pic>
      <p:pic>
        <p:nvPicPr>
          <p:cNvPr id="5" name="Picture 2" descr="F:\Мои документы\Мои рисунки\цветы обои для стола\ПРОЗРАЧНЫЕ\5.png"/>
          <p:cNvPicPr>
            <a:picLocks noChangeAspect="1" noChangeArrowheads="1"/>
          </p:cNvPicPr>
          <p:nvPr/>
        </p:nvPicPr>
        <p:blipFill>
          <a:blip r:embed="rId4" cstate="print"/>
          <a:srcRect/>
          <a:stretch>
            <a:fillRect/>
          </a:stretch>
        </p:blipFill>
        <p:spPr bwMode="auto">
          <a:xfrm>
            <a:off x="323528" y="4869160"/>
            <a:ext cx="1584175" cy="1678894"/>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642194"/>
          </a:xfrm>
        </p:spPr>
        <p:txBody>
          <a:bodyPr>
            <a:normAutofit fontScale="90000"/>
          </a:bodyPr>
          <a:lstStyle/>
          <a:p>
            <a:r>
              <a:rPr lang="ru-RU" sz="3600" dirty="0" smtClean="0">
                <a:ln>
                  <a:solidFill>
                    <a:schemeClr val="tx1"/>
                  </a:solidFill>
                </a:ln>
                <a:solidFill>
                  <a:schemeClr val="accent6">
                    <a:lumMod val="50000"/>
                  </a:schemeClr>
                </a:solidFill>
                <a:latin typeface="Arial Black" pitchFamily="34" charset="0"/>
              </a:rPr>
              <a:t>БИБЛЕЙСКИЕ ЖЕНЩИНЫ, КОТОРЫЕ ПРОШЛИ ЧЕРЕЗ ПЕРЕМЕНЫ:</a:t>
            </a:r>
            <a:endParaRPr lang="ru-RU" dirty="0">
              <a:ln>
                <a:solidFill>
                  <a:schemeClr val="tx1"/>
                </a:solidFill>
              </a:ln>
              <a:solidFill>
                <a:schemeClr val="accent6">
                  <a:lumMod val="50000"/>
                </a:schemeClr>
              </a:solidFill>
            </a:endParaRPr>
          </a:p>
        </p:txBody>
      </p:sp>
      <p:sp>
        <p:nvSpPr>
          <p:cNvPr id="6" name="TextBox 5"/>
          <p:cNvSpPr txBox="1"/>
          <p:nvPr/>
        </p:nvSpPr>
        <p:spPr>
          <a:xfrm>
            <a:off x="4644008" y="2276872"/>
            <a:ext cx="4032448" cy="3816429"/>
          </a:xfrm>
          <a:prstGeom prst="rect">
            <a:avLst/>
          </a:prstGeom>
          <a:noFill/>
        </p:spPr>
        <p:txBody>
          <a:bodyPr wrap="square" rtlCol="0">
            <a:spAutoFit/>
          </a:bodyPr>
          <a:lstStyle/>
          <a:p>
            <a:pPr algn="ctr"/>
            <a:r>
              <a:rPr lang="ru-RU" sz="3200" dirty="0" smtClean="0">
                <a:latin typeface="Arial Black" pitchFamily="34" charset="0"/>
              </a:rPr>
              <a:t>От простой еврейки до царицы великой империи. Будущее ее народа было на грани перемен.</a:t>
            </a:r>
          </a:p>
          <a:p>
            <a:endParaRPr lang="ru-RU" dirty="0"/>
          </a:p>
        </p:txBody>
      </p:sp>
      <p:pic>
        <p:nvPicPr>
          <p:cNvPr id="18434" name="Picture 2"/>
          <p:cNvPicPr>
            <a:picLocks noChangeAspect="1" noChangeArrowheads="1"/>
          </p:cNvPicPr>
          <p:nvPr/>
        </p:nvPicPr>
        <p:blipFill>
          <a:blip r:embed="rId3" cstate="print">
            <a:lum bright="-10000" contrast="10000"/>
          </a:blip>
          <a:srcRect l="11147"/>
          <a:stretch>
            <a:fillRect/>
          </a:stretch>
        </p:blipFill>
        <p:spPr bwMode="auto">
          <a:xfrm>
            <a:off x="683568" y="1844824"/>
            <a:ext cx="3444008" cy="468052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642194"/>
          </a:xfrm>
        </p:spPr>
        <p:txBody>
          <a:bodyPr>
            <a:normAutofit fontScale="90000"/>
          </a:bodyPr>
          <a:lstStyle/>
          <a:p>
            <a:r>
              <a:rPr lang="ru-RU" sz="3600" dirty="0" smtClean="0">
                <a:ln>
                  <a:solidFill>
                    <a:schemeClr val="tx1"/>
                  </a:solidFill>
                </a:ln>
                <a:solidFill>
                  <a:schemeClr val="accent6">
                    <a:lumMod val="50000"/>
                  </a:schemeClr>
                </a:solidFill>
                <a:latin typeface="Arial Black" pitchFamily="34" charset="0"/>
              </a:rPr>
              <a:t>БИБЛЕЙСКИЕ ЖЕНЩИНЫ, КОТОРЫЕ ПРОШЛИ ЧЕРЕЗ ПЕРЕМЕНЫ:</a:t>
            </a:r>
            <a:endParaRPr lang="ru-RU" dirty="0">
              <a:ln>
                <a:solidFill>
                  <a:schemeClr val="tx1"/>
                </a:solidFill>
              </a:ln>
              <a:solidFill>
                <a:schemeClr val="accent6">
                  <a:lumMod val="50000"/>
                </a:schemeClr>
              </a:solidFill>
            </a:endParaRPr>
          </a:p>
        </p:txBody>
      </p:sp>
      <p:sp>
        <p:nvSpPr>
          <p:cNvPr id="6" name="TextBox 5"/>
          <p:cNvSpPr txBox="1"/>
          <p:nvPr/>
        </p:nvSpPr>
        <p:spPr>
          <a:xfrm>
            <a:off x="4355976" y="2276872"/>
            <a:ext cx="4320480" cy="4308872"/>
          </a:xfrm>
          <a:prstGeom prst="rect">
            <a:avLst/>
          </a:prstGeom>
          <a:noFill/>
        </p:spPr>
        <p:txBody>
          <a:bodyPr wrap="square" rtlCol="0">
            <a:spAutoFit/>
          </a:bodyPr>
          <a:lstStyle/>
          <a:p>
            <a:pPr algn="ctr"/>
            <a:r>
              <a:rPr lang="ru-RU" sz="3200" dirty="0" smtClean="0">
                <a:latin typeface="Arial Black" pitchFamily="34" charset="0"/>
              </a:rPr>
              <a:t>От молодой девушку до незамужней беременной, от жены до вдовы, от гордой матери до подножия креста.</a:t>
            </a:r>
          </a:p>
          <a:p>
            <a:endParaRPr lang="ru-RU" dirty="0"/>
          </a:p>
        </p:txBody>
      </p:sp>
      <p:pic>
        <p:nvPicPr>
          <p:cNvPr id="19458" name="Picture 2" descr="F:\Мои документы\Мои рисунки\Religion\Иисус-крест\Рождество,волхвы,детство\явление пастухам.jpg"/>
          <p:cNvPicPr>
            <a:picLocks noChangeAspect="1" noChangeArrowheads="1"/>
          </p:cNvPicPr>
          <p:nvPr/>
        </p:nvPicPr>
        <p:blipFill>
          <a:blip r:embed="rId3" cstate="print"/>
          <a:srcRect l="50000"/>
          <a:stretch>
            <a:fillRect/>
          </a:stretch>
        </p:blipFill>
        <p:spPr bwMode="auto">
          <a:xfrm>
            <a:off x="683568" y="1889448"/>
            <a:ext cx="3312368" cy="496855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642194"/>
          </a:xfrm>
        </p:spPr>
        <p:txBody>
          <a:bodyPr>
            <a:normAutofit fontScale="90000"/>
          </a:bodyPr>
          <a:lstStyle/>
          <a:p>
            <a:r>
              <a:rPr lang="ru-RU" sz="3600" dirty="0" smtClean="0">
                <a:ln>
                  <a:solidFill>
                    <a:schemeClr val="tx1"/>
                  </a:solidFill>
                </a:ln>
                <a:solidFill>
                  <a:schemeClr val="accent6">
                    <a:lumMod val="50000"/>
                  </a:schemeClr>
                </a:solidFill>
                <a:latin typeface="Arial Black" pitchFamily="34" charset="0"/>
              </a:rPr>
              <a:t>БИБЛЕЙСКИЕ ЖЕНЩИНЫ, КОТОРЫЕ ПРОШЛИ ЧЕРЕЗ ПЕРЕМЕНЫ:</a:t>
            </a:r>
            <a:endParaRPr lang="ru-RU" dirty="0">
              <a:ln>
                <a:solidFill>
                  <a:schemeClr val="tx1"/>
                </a:solidFill>
              </a:ln>
              <a:solidFill>
                <a:schemeClr val="accent6">
                  <a:lumMod val="50000"/>
                </a:schemeClr>
              </a:solidFill>
            </a:endParaRPr>
          </a:p>
        </p:txBody>
      </p:sp>
      <p:sp>
        <p:nvSpPr>
          <p:cNvPr id="6" name="TextBox 5"/>
          <p:cNvSpPr txBox="1"/>
          <p:nvPr/>
        </p:nvSpPr>
        <p:spPr>
          <a:xfrm>
            <a:off x="4427984" y="2636912"/>
            <a:ext cx="4032448" cy="2831544"/>
          </a:xfrm>
          <a:prstGeom prst="rect">
            <a:avLst/>
          </a:prstGeom>
          <a:noFill/>
        </p:spPr>
        <p:txBody>
          <a:bodyPr wrap="square" rtlCol="0">
            <a:spAutoFit/>
          </a:bodyPr>
          <a:lstStyle/>
          <a:p>
            <a:pPr algn="ctr"/>
            <a:r>
              <a:rPr lang="ru-RU" sz="3200" dirty="0" smtClean="0">
                <a:latin typeface="Arial Black" pitchFamily="34" charset="0"/>
              </a:rPr>
              <a:t>От падшей женщины до вестника воскресения Христа.</a:t>
            </a:r>
          </a:p>
          <a:p>
            <a:endParaRPr lang="ru-RU" dirty="0"/>
          </a:p>
        </p:txBody>
      </p:sp>
      <p:pic>
        <p:nvPicPr>
          <p:cNvPr id="5" name="Picture 3" descr="F:\Мои документы\Мои рисунки\Religion\Иисус-крест\Воскрес\мария у гроба.jpg"/>
          <p:cNvPicPr>
            <a:picLocks noChangeAspect="1" noChangeArrowheads="1"/>
          </p:cNvPicPr>
          <p:nvPr/>
        </p:nvPicPr>
        <p:blipFill>
          <a:blip r:embed="rId3" cstate="print">
            <a:lum contrast="10000"/>
          </a:blip>
          <a:srcRect l="3547" r="2471"/>
          <a:stretch>
            <a:fillRect/>
          </a:stretch>
        </p:blipFill>
        <p:spPr bwMode="auto">
          <a:xfrm flipH="1">
            <a:off x="611560" y="1844254"/>
            <a:ext cx="3816424" cy="5013746"/>
          </a:xfrm>
          <a:prstGeom prst="rect">
            <a:avLst/>
          </a:prstGeom>
          <a:ln>
            <a:noFill/>
          </a:ln>
          <a:effectLst>
            <a:softEdge rad="112500"/>
          </a:effectLst>
        </p:spPr>
      </p:pic>
      <p:pic>
        <p:nvPicPr>
          <p:cNvPr id="7" name="Picture 2" descr="F:\Мои документы\Мои рисунки\цветы обои для стола\ПРОЗРАЧНЫЕ\5.png"/>
          <p:cNvPicPr>
            <a:picLocks noChangeAspect="1" noChangeArrowheads="1"/>
          </p:cNvPicPr>
          <p:nvPr/>
        </p:nvPicPr>
        <p:blipFill>
          <a:blip r:embed="rId4" cstate="print"/>
          <a:srcRect/>
          <a:stretch>
            <a:fillRect/>
          </a:stretch>
        </p:blipFill>
        <p:spPr bwMode="auto">
          <a:xfrm>
            <a:off x="7236296" y="4797152"/>
            <a:ext cx="1800200" cy="1907835"/>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pic>
        <p:nvPicPr>
          <p:cNvPr id="9241" name="Picture 25"/>
          <p:cNvPicPr>
            <a:picLocks noChangeAspect="1" noChangeArrowheads="1"/>
          </p:cNvPicPr>
          <p:nvPr/>
        </p:nvPicPr>
        <p:blipFill>
          <a:blip r:embed="rId3" cstate="print"/>
          <a:srcRect/>
          <a:stretch>
            <a:fillRect/>
          </a:stretch>
        </p:blipFill>
        <p:spPr bwMode="auto">
          <a:xfrm flipH="1">
            <a:off x="0" y="0"/>
            <a:ext cx="9144000" cy="6858000"/>
          </a:xfrm>
          <a:prstGeom prst="rect">
            <a:avLst/>
          </a:prstGeom>
          <a:noFill/>
          <a:ln w="9525">
            <a:noFill/>
            <a:miter lim="800000"/>
            <a:headEnd/>
            <a:tailEnd/>
          </a:ln>
        </p:spPr>
      </p:pic>
      <p:sp>
        <p:nvSpPr>
          <p:cNvPr id="28" name="TextBox 27"/>
          <p:cNvSpPr txBox="1"/>
          <p:nvPr/>
        </p:nvSpPr>
        <p:spPr>
          <a:xfrm>
            <a:off x="5525543" y="188640"/>
            <a:ext cx="3267241" cy="4770537"/>
          </a:xfrm>
          <a:prstGeom prst="rect">
            <a:avLst/>
          </a:prstGeom>
          <a:noFill/>
        </p:spPr>
        <p:txBody>
          <a:bodyPr wrap="none" rtlCol="0">
            <a:spAutoFit/>
          </a:bodyPr>
          <a:lstStyle/>
          <a:p>
            <a:pPr algn="r"/>
            <a:r>
              <a:rPr lang="ru-RU" sz="3800" b="1" i="1" dirty="0" smtClean="0">
                <a:latin typeface="+mj-lt"/>
              </a:rPr>
              <a:t>Мы не можем</a:t>
            </a:r>
            <a:endParaRPr lang="ru-RU" sz="3800" b="1" dirty="0" smtClean="0">
              <a:latin typeface="+mj-lt"/>
            </a:endParaRPr>
          </a:p>
          <a:p>
            <a:pPr algn="r"/>
            <a:r>
              <a:rPr lang="ru-RU" sz="3800" b="1" i="1" dirty="0" smtClean="0">
                <a:latin typeface="+mj-lt"/>
              </a:rPr>
              <a:t>Задать</a:t>
            </a:r>
            <a:endParaRPr lang="ru-RU" sz="3800" b="1" dirty="0" smtClean="0">
              <a:latin typeface="+mj-lt"/>
            </a:endParaRPr>
          </a:p>
          <a:p>
            <a:pPr algn="r"/>
            <a:r>
              <a:rPr lang="ru-RU" sz="3800" b="1" i="1" dirty="0" smtClean="0">
                <a:latin typeface="+mj-lt"/>
              </a:rPr>
              <a:t>направление</a:t>
            </a:r>
            <a:endParaRPr lang="ru-RU" sz="3800" b="1" dirty="0" smtClean="0">
              <a:latin typeface="+mj-lt"/>
            </a:endParaRPr>
          </a:p>
          <a:p>
            <a:pPr algn="r"/>
            <a:r>
              <a:rPr lang="ru-RU" sz="3800" b="1" i="1" dirty="0" smtClean="0">
                <a:latin typeface="+mj-lt"/>
              </a:rPr>
              <a:t>ветру...</a:t>
            </a:r>
            <a:endParaRPr lang="ru-RU" sz="3800" b="1" dirty="0" smtClean="0">
              <a:latin typeface="+mj-lt"/>
            </a:endParaRPr>
          </a:p>
          <a:p>
            <a:pPr algn="r"/>
            <a:r>
              <a:rPr lang="ru-RU" sz="3800" b="1" i="1" dirty="0" smtClean="0">
                <a:latin typeface="+mj-lt"/>
              </a:rPr>
              <a:t>Но мы можем</a:t>
            </a:r>
            <a:endParaRPr lang="ru-RU" sz="3800" b="1" dirty="0" smtClean="0">
              <a:latin typeface="+mj-lt"/>
            </a:endParaRPr>
          </a:p>
          <a:p>
            <a:pPr algn="r"/>
            <a:r>
              <a:rPr lang="ru-RU" sz="3800" b="1" i="1" dirty="0" smtClean="0">
                <a:latin typeface="+mj-lt"/>
              </a:rPr>
              <a:t>поставить</a:t>
            </a:r>
            <a:endParaRPr lang="ru-RU" sz="3800" b="1" dirty="0" smtClean="0">
              <a:latin typeface="+mj-lt"/>
            </a:endParaRPr>
          </a:p>
          <a:p>
            <a:pPr algn="r"/>
            <a:r>
              <a:rPr lang="ru-RU" sz="3800" b="1" i="1" dirty="0" smtClean="0">
                <a:latin typeface="+mj-lt"/>
              </a:rPr>
              <a:t>паруса.</a:t>
            </a:r>
            <a:endParaRPr lang="ru-RU" sz="3800" b="1" dirty="0" smtClean="0">
              <a:latin typeface="+mj-lt"/>
            </a:endParaRPr>
          </a:p>
          <a:p>
            <a:pPr algn="r"/>
            <a:endParaRPr lang="ru-RU" sz="38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pic>
        <p:nvPicPr>
          <p:cNvPr id="2050" name="Picture 2" descr="F:\Мои документы\Мои рисунки\люди\дети\для доклада 1.jpg"/>
          <p:cNvPicPr>
            <a:picLocks noChangeAspect="1" noChangeArrowheads="1"/>
          </p:cNvPicPr>
          <p:nvPr/>
        </p:nvPicPr>
        <p:blipFill>
          <a:blip r:embed="rId3" cstate="print"/>
          <a:srcRect/>
          <a:stretch>
            <a:fillRect/>
          </a:stretch>
        </p:blipFill>
        <p:spPr bwMode="auto">
          <a:xfrm>
            <a:off x="1043608" y="260648"/>
            <a:ext cx="6862142" cy="6401398"/>
          </a:xfrm>
          <a:prstGeom prst="roundRect">
            <a:avLst/>
          </a:prstGeom>
          <a:ln>
            <a:noFill/>
          </a:ln>
          <a:effectLst>
            <a:softEdge rad="112500"/>
          </a:effectLst>
        </p:spPr>
      </p:pic>
      <p:pic>
        <p:nvPicPr>
          <p:cNvPr id="6147" name="Picture 3" descr="F:\Мои документы\Мои рисунки\цветы обои для стола\ПРОЗРАЧНЫЕ\e49c19ae882d.png"/>
          <p:cNvPicPr>
            <a:picLocks noChangeAspect="1" noChangeArrowheads="1"/>
          </p:cNvPicPr>
          <p:nvPr/>
        </p:nvPicPr>
        <p:blipFill>
          <a:blip r:embed="rId4" cstate="print"/>
          <a:srcRect/>
          <a:stretch>
            <a:fillRect/>
          </a:stretch>
        </p:blipFill>
        <p:spPr bwMode="auto">
          <a:xfrm>
            <a:off x="395536" y="0"/>
            <a:ext cx="2108969" cy="1894356"/>
          </a:xfrm>
          <a:prstGeom prst="rect">
            <a:avLst/>
          </a:prstGeom>
          <a:noFill/>
        </p:spPr>
      </p:pic>
      <p:pic>
        <p:nvPicPr>
          <p:cNvPr id="6148" name="Picture 4" descr="F:\Мои документы\Мои рисунки\цветы обои для стола\ПРОЗРАЧНЫЕ\e49c19ae882d.png"/>
          <p:cNvPicPr>
            <a:picLocks noChangeAspect="1" noChangeArrowheads="1"/>
          </p:cNvPicPr>
          <p:nvPr/>
        </p:nvPicPr>
        <p:blipFill>
          <a:blip r:embed="rId5" cstate="print"/>
          <a:srcRect/>
          <a:stretch>
            <a:fillRect/>
          </a:stretch>
        </p:blipFill>
        <p:spPr bwMode="auto">
          <a:xfrm rot="10800000">
            <a:off x="6602983" y="4575562"/>
            <a:ext cx="2541017" cy="2282438"/>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pic>
        <p:nvPicPr>
          <p:cNvPr id="16388" name="Picture 4"/>
          <p:cNvPicPr>
            <a:picLocks noChangeAspect="1" noChangeArrowheads="1"/>
          </p:cNvPicPr>
          <p:nvPr/>
        </p:nvPicPr>
        <p:blipFill>
          <a:blip r:embed="rId3" cstate="print"/>
          <a:srcRect b="16058"/>
          <a:stretch>
            <a:fillRect/>
          </a:stretch>
        </p:blipFill>
        <p:spPr bwMode="auto">
          <a:xfrm>
            <a:off x="1403648" y="1700808"/>
            <a:ext cx="6408712" cy="4776216"/>
          </a:xfrm>
          <a:prstGeom prst="rect">
            <a:avLst/>
          </a:prstGeom>
          <a:noFill/>
          <a:ln w="9525">
            <a:noFill/>
            <a:miter lim="800000"/>
            <a:headEnd/>
            <a:tailEnd/>
          </a:ln>
        </p:spPr>
      </p:pic>
      <p:sp>
        <p:nvSpPr>
          <p:cNvPr id="9" name="TextBox 8"/>
          <p:cNvSpPr txBox="1"/>
          <p:nvPr/>
        </p:nvSpPr>
        <p:spPr>
          <a:xfrm>
            <a:off x="755576" y="332656"/>
            <a:ext cx="7948010" cy="1354217"/>
          </a:xfrm>
          <a:prstGeom prst="rect">
            <a:avLst/>
          </a:prstGeom>
          <a:noFill/>
        </p:spPr>
        <p:txBody>
          <a:bodyPr wrap="none" rtlCol="0">
            <a:spAutoFit/>
          </a:bodyPr>
          <a:lstStyle/>
          <a:p>
            <a:r>
              <a:rPr lang="ru-RU" sz="3200" b="1" dirty="0" smtClean="0">
                <a:latin typeface="Arial Black" pitchFamily="34" charset="0"/>
              </a:rPr>
              <a:t>Преуспевающие люди не глухи, </a:t>
            </a:r>
          </a:p>
          <a:p>
            <a:r>
              <a:rPr lang="ru-RU" sz="3200" b="1" dirty="0" smtClean="0">
                <a:latin typeface="Arial Black" pitchFamily="34" charset="0"/>
              </a:rPr>
              <a:t>не немы, не слепы к переменам.</a:t>
            </a:r>
            <a:endParaRPr lang="ru-RU" sz="3200" dirty="0" smtClean="0">
              <a:latin typeface="Arial Black" pitchFamily="34" charset="0"/>
            </a:endParaRPr>
          </a:p>
          <a:p>
            <a:endParaRPr lang="ru-RU" dirty="0">
              <a:latin typeface="Arial Black"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Содержимое 3"/>
          <p:cNvSpPr>
            <a:spLocks noGrp="1"/>
          </p:cNvSpPr>
          <p:nvPr>
            <p:ph sz="half" idx="2"/>
          </p:nvPr>
        </p:nvSpPr>
        <p:spPr/>
        <p:txBody>
          <a:bodyPr/>
          <a:lstStyle/>
          <a:p>
            <a:endParaRPr lang="ru-RU"/>
          </a:p>
        </p:txBody>
      </p:sp>
      <p:pic>
        <p:nvPicPr>
          <p:cNvPr id="1026" name="Picture 2" descr="F:\Фото\церковь\Крещение 2006\DSCN8360.JPG"/>
          <p:cNvPicPr>
            <a:picLocks noGrp="1" noChangeAspect="1" noChangeArrowheads="1"/>
          </p:cNvPicPr>
          <p:nvPr>
            <p:ph sz="half" idx="1"/>
          </p:nvPr>
        </p:nvPicPr>
        <p:blipFill>
          <a:blip r:embed="rId3" cstate="print"/>
          <a:srcRect/>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pic>
        <p:nvPicPr>
          <p:cNvPr id="2050" name="Picture 2" descr="F:\Мои документы\Мои рисунки\цветы обои для стола\ПРОЗРАЧНЫЕ\20.png"/>
          <p:cNvPicPr>
            <a:picLocks noChangeAspect="1" noChangeArrowheads="1"/>
          </p:cNvPicPr>
          <p:nvPr/>
        </p:nvPicPr>
        <p:blipFill>
          <a:blip r:embed="rId2" cstate="print"/>
          <a:srcRect/>
          <a:stretch>
            <a:fillRect/>
          </a:stretch>
        </p:blipFill>
        <p:spPr bwMode="auto">
          <a:xfrm>
            <a:off x="323528" y="747417"/>
            <a:ext cx="4320480" cy="3399874"/>
          </a:xfrm>
          <a:prstGeom prst="rect">
            <a:avLst/>
          </a:prstGeom>
          <a:noFill/>
        </p:spPr>
      </p:pic>
      <p:sp>
        <p:nvSpPr>
          <p:cNvPr id="6" name="Заголовок 1"/>
          <p:cNvSpPr txBox="1">
            <a:spLocks/>
          </p:cNvSpPr>
          <p:nvPr/>
        </p:nvSpPr>
        <p:spPr>
          <a:xfrm>
            <a:off x="2771800" y="3501008"/>
            <a:ext cx="5709320" cy="2866330"/>
          </a:xfrm>
          <a:prstGeom prst="rect">
            <a:avLst/>
          </a:prstGeom>
        </p:spPr>
        <p:txBody>
          <a:bodyPr vert="horz" lIns="91440" tIns="45720" rIns="91440" bIns="45720" rtlCol="0" anchor="ctr">
            <a:normAutofit/>
          </a:bodyPr>
          <a:lstStyle/>
          <a:p>
            <a:pPr algn="r"/>
            <a:r>
              <a:rPr lang="ru-RU" sz="4400" b="1" i="1" dirty="0" smtClean="0"/>
              <a:t>Поэтому лучше всего смотреть перемене в глаза и думать, как преодолеть их</a:t>
            </a:r>
            <a:r>
              <a:rPr lang="ru-RU" sz="4400" dirty="0" smtClean="0"/>
              <a:t>.</a:t>
            </a:r>
            <a:endParaRPr kumimoji="0" lang="ru-RU"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Содержимое 3"/>
          <p:cNvSpPr>
            <a:spLocks noGrp="1"/>
          </p:cNvSpPr>
          <p:nvPr>
            <p:ph sz="half" idx="2"/>
          </p:nvPr>
        </p:nvSpPr>
        <p:spPr/>
        <p:txBody>
          <a:bodyPr/>
          <a:lstStyle/>
          <a:p>
            <a:endParaRPr lang="ru-RU"/>
          </a:p>
        </p:txBody>
      </p:sp>
      <p:pic>
        <p:nvPicPr>
          <p:cNvPr id="5122" name="Picture 2"/>
          <p:cNvPicPr>
            <a:picLocks noGrp="1" noChangeAspect="1" noChangeArrowheads="1"/>
          </p:cNvPicPr>
          <p:nvPr>
            <p:ph sz="half" idx="1"/>
          </p:nvPr>
        </p:nvPicPr>
        <p:blipFill>
          <a:blip r:embed="rId3" cstate="print"/>
          <a:srcRect/>
          <a:stretch>
            <a:fillRect/>
          </a:stretch>
        </p:blipFill>
        <p:spPr bwMode="auto">
          <a:xfrm>
            <a:off x="-1" y="0"/>
            <a:ext cx="9276523" cy="6957392"/>
          </a:xfrm>
          <a:prstGeom prst="rect">
            <a:avLst/>
          </a:prstGeom>
          <a:noFill/>
          <a:ln w="9525">
            <a:noFill/>
            <a:miter lim="800000"/>
            <a:headEnd/>
            <a:tailEnd/>
          </a:ln>
        </p:spPr>
      </p:pic>
      <p:sp>
        <p:nvSpPr>
          <p:cNvPr id="6" name="TextBox 5"/>
          <p:cNvSpPr txBox="1"/>
          <p:nvPr/>
        </p:nvSpPr>
        <p:spPr>
          <a:xfrm>
            <a:off x="3203848" y="548680"/>
            <a:ext cx="5588389" cy="646331"/>
          </a:xfrm>
          <a:prstGeom prst="rect">
            <a:avLst/>
          </a:prstGeom>
          <a:noFill/>
        </p:spPr>
        <p:txBody>
          <a:bodyPr wrap="none" rtlCol="0">
            <a:spAutoFit/>
          </a:bodyPr>
          <a:lstStyle/>
          <a:p>
            <a:r>
              <a:rPr lang="ru-RU" sz="3600" b="1" i="1" dirty="0" smtClean="0"/>
              <a:t>Люди не любят меняться</a:t>
            </a:r>
            <a:endParaRPr lang="ru-RU" sz="3600" b="1" i="1" dirty="0"/>
          </a:p>
        </p:txBody>
      </p:sp>
      <p:sp>
        <p:nvSpPr>
          <p:cNvPr id="8" name="TextBox 7"/>
          <p:cNvSpPr txBox="1"/>
          <p:nvPr/>
        </p:nvSpPr>
        <p:spPr>
          <a:xfrm>
            <a:off x="3635896" y="2060848"/>
            <a:ext cx="5157468" cy="1200329"/>
          </a:xfrm>
          <a:prstGeom prst="rect">
            <a:avLst/>
          </a:prstGeom>
          <a:noFill/>
        </p:spPr>
        <p:txBody>
          <a:bodyPr wrap="square" rtlCol="0">
            <a:spAutoFit/>
          </a:bodyPr>
          <a:lstStyle/>
          <a:p>
            <a:pPr algn="ctr"/>
            <a:r>
              <a:rPr lang="ru-RU" sz="3600" b="1" dirty="0" smtClean="0">
                <a:ln>
                  <a:solidFill>
                    <a:schemeClr val="tx1"/>
                  </a:solidFill>
                </a:ln>
                <a:solidFill>
                  <a:srgbClr val="FFFF00"/>
                </a:solidFill>
                <a:latin typeface="Arial Black" pitchFamily="34" charset="0"/>
              </a:rPr>
              <a:t>Перемена является потерей. </a:t>
            </a:r>
            <a:endParaRPr lang="ru-RU" sz="3600" dirty="0">
              <a:ln>
                <a:solidFill>
                  <a:schemeClr val="tx1"/>
                </a:solidFill>
              </a:ln>
              <a:solidFill>
                <a:srgbClr val="FFFF00"/>
              </a:solidFill>
              <a:latin typeface="Arial Black" pitchFamily="34" charset="0"/>
            </a:endParaRPr>
          </a:p>
        </p:txBody>
      </p:sp>
      <p:sp>
        <p:nvSpPr>
          <p:cNvPr id="9" name="TextBox 8"/>
          <p:cNvSpPr txBox="1"/>
          <p:nvPr/>
        </p:nvSpPr>
        <p:spPr>
          <a:xfrm>
            <a:off x="4031432" y="4005064"/>
            <a:ext cx="5112568" cy="2062103"/>
          </a:xfrm>
          <a:prstGeom prst="rect">
            <a:avLst/>
          </a:prstGeom>
          <a:noFill/>
        </p:spPr>
        <p:txBody>
          <a:bodyPr wrap="square" rtlCol="0">
            <a:spAutoFit/>
          </a:bodyPr>
          <a:lstStyle/>
          <a:p>
            <a:pPr algn="r"/>
            <a:r>
              <a:rPr lang="ru-RU" sz="3200" b="1" dirty="0" smtClean="0">
                <a:ln>
                  <a:solidFill>
                    <a:schemeClr val="tx1"/>
                  </a:solidFill>
                </a:ln>
                <a:solidFill>
                  <a:srgbClr val="FFFF00"/>
                </a:solidFill>
                <a:latin typeface="Arial Black" pitchFamily="34" charset="0"/>
              </a:rPr>
              <a:t>Но это также и начало чего-то нового, что может быть интересным.</a:t>
            </a:r>
            <a:endParaRPr lang="ru-RU" sz="3200" dirty="0">
              <a:ln>
                <a:solidFill>
                  <a:schemeClr val="tx1"/>
                </a:solidFill>
              </a:ln>
              <a:solidFill>
                <a:srgbClr val="FFFF00"/>
              </a:solidFill>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11" name="Содержимое 10"/>
          <p:cNvSpPr>
            <a:spLocks noGrp="1"/>
          </p:cNvSpPr>
          <p:nvPr>
            <p:ph sz="half" idx="1"/>
          </p:nvPr>
        </p:nvSpPr>
        <p:spPr>
          <a:xfrm>
            <a:off x="323528" y="620688"/>
            <a:ext cx="4038600" cy="3701008"/>
          </a:xfrm>
        </p:spPr>
        <p:txBody>
          <a:bodyPr>
            <a:normAutofit fontScale="92500" lnSpcReduction="20000"/>
          </a:bodyPr>
          <a:lstStyle/>
          <a:p>
            <a:pPr>
              <a:buNone/>
            </a:pPr>
            <a:r>
              <a:rPr lang="ru-RU" b="1" i="1" dirty="0" smtClean="0"/>
              <a:t>	«Но вы не вспоминайте прежнего, и о древнем не помышляйте. Вот, Я делаю новое; ныне же оно явится; неужели вы и этого не хотите знать?»</a:t>
            </a:r>
          </a:p>
          <a:p>
            <a:endParaRPr lang="ru-RU" b="1" i="1" dirty="0" smtClean="0"/>
          </a:p>
          <a:p>
            <a:pPr algn="r">
              <a:buNone/>
            </a:pPr>
            <a:r>
              <a:rPr lang="ru-RU" b="1" i="1" dirty="0" smtClean="0"/>
              <a:t>Ис.43:18,19</a:t>
            </a:r>
          </a:p>
          <a:p>
            <a:endParaRPr lang="ru-RU" dirty="0"/>
          </a:p>
        </p:txBody>
      </p:sp>
      <p:sp>
        <p:nvSpPr>
          <p:cNvPr id="12" name="Содержимое 11"/>
          <p:cNvSpPr>
            <a:spLocks noGrp="1"/>
          </p:cNvSpPr>
          <p:nvPr>
            <p:ph sz="half" idx="2"/>
          </p:nvPr>
        </p:nvSpPr>
        <p:spPr>
          <a:xfrm>
            <a:off x="4860032" y="3140968"/>
            <a:ext cx="3826768" cy="2985195"/>
          </a:xfrm>
        </p:spPr>
        <p:txBody>
          <a:bodyPr>
            <a:normAutofit fontScale="92500" lnSpcReduction="20000"/>
          </a:bodyPr>
          <a:lstStyle/>
          <a:p>
            <a:pPr algn="r">
              <a:buNone/>
            </a:pPr>
            <a:r>
              <a:rPr lang="ru-RU" b="1" i="1" dirty="0" smtClean="0"/>
              <a:t>	«Вспомните прежде бывшее, от начала века, ибо Я Бог, и нет иного Бога, и нет подобного Мне». </a:t>
            </a:r>
          </a:p>
          <a:p>
            <a:pPr algn="r"/>
            <a:endParaRPr lang="ru-RU" b="1" i="1" dirty="0" smtClean="0"/>
          </a:p>
          <a:p>
            <a:pPr algn="r">
              <a:buNone/>
            </a:pPr>
            <a:endParaRPr lang="ru-RU" b="1" i="1" dirty="0" smtClean="0"/>
          </a:p>
          <a:p>
            <a:pPr algn="r">
              <a:buNone/>
            </a:pPr>
            <a:r>
              <a:rPr lang="ru-RU" b="1" i="1" dirty="0" smtClean="0"/>
              <a:t>Ис.46:9</a:t>
            </a:r>
          </a:p>
          <a:p>
            <a:pPr algn="r"/>
            <a:endParaRPr lang="ru-RU" dirty="0"/>
          </a:p>
        </p:txBody>
      </p:sp>
      <p:pic>
        <p:nvPicPr>
          <p:cNvPr id="7193" name="Picture 25" descr="F:\Мои документы\Мои рисунки\цветы обои для стола\c8c2ce2dd1dc.png"/>
          <p:cNvPicPr>
            <a:picLocks noChangeAspect="1" noChangeArrowheads="1"/>
          </p:cNvPicPr>
          <p:nvPr/>
        </p:nvPicPr>
        <p:blipFill>
          <a:blip r:embed="rId3" cstate="print"/>
          <a:srcRect/>
          <a:stretch>
            <a:fillRect/>
          </a:stretch>
        </p:blipFill>
        <p:spPr bwMode="auto">
          <a:xfrm>
            <a:off x="395536" y="3645024"/>
            <a:ext cx="2255435" cy="2852936"/>
          </a:xfrm>
          <a:prstGeom prst="rect">
            <a:avLst/>
          </a:prstGeom>
          <a:noFill/>
        </p:spPr>
      </p:pic>
      <p:pic>
        <p:nvPicPr>
          <p:cNvPr id="38" name="Picture 5" descr="F:\Мои документы\Мои рисунки\цветы обои для стола\ПРОЗРАЧНЫЕ\mimoza-clipart.png"/>
          <p:cNvPicPr>
            <a:picLocks noChangeAspect="1" noChangeArrowheads="1"/>
          </p:cNvPicPr>
          <p:nvPr/>
        </p:nvPicPr>
        <p:blipFill>
          <a:blip r:embed="rId4" cstate="print"/>
          <a:srcRect/>
          <a:stretch>
            <a:fillRect/>
          </a:stretch>
        </p:blipFill>
        <p:spPr bwMode="auto">
          <a:xfrm>
            <a:off x="6156176" y="116632"/>
            <a:ext cx="2987824" cy="2825292"/>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ln>
                  <a:solidFill>
                    <a:schemeClr val="tx1"/>
                  </a:solidFill>
                </a:ln>
                <a:solidFill>
                  <a:schemeClr val="accent6">
                    <a:lumMod val="50000"/>
                  </a:schemeClr>
                </a:solidFill>
                <a:latin typeface="Arial Black" pitchFamily="34" charset="0"/>
              </a:rPr>
              <a:t>БОГ ГОВОРИТ НАМ, ЧТО</a:t>
            </a:r>
            <a:endParaRPr lang="ru-RU" dirty="0">
              <a:ln>
                <a:solidFill>
                  <a:schemeClr val="tx1"/>
                </a:solidFill>
              </a:ln>
              <a:solidFill>
                <a:schemeClr val="accent6">
                  <a:lumMod val="50000"/>
                </a:schemeClr>
              </a:solidFill>
              <a:latin typeface="Arial Black" pitchFamily="34" charset="0"/>
            </a:endParaRPr>
          </a:p>
        </p:txBody>
      </p:sp>
      <p:pic>
        <p:nvPicPr>
          <p:cNvPr id="5122" name="Picture 2" descr="F:\Мои документы\Мои рисунки\цветы обои для стола\ПРОЗРАЧНЫЕ\0dba1ff51ce4.png"/>
          <p:cNvPicPr>
            <a:picLocks noGrp="1" noChangeAspect="1" noChangeArrowheads="1"/>
          </p:cNvPicPr>
          <p:nvPr>
            <p:ph sz="half" idx="1"/>
          </p:nvPr>
        </p:nvPicPr>
        <p:blipFill>
          <a:blip r:embed="rId3" cstate="print">
            <a:lum contrast="20000"/>
          </a:blip>
          <a:srcRect/>
          <a:stretch>
            <a:fillRect/>
          </a:stretch>
        </p:blipFill>
        <p:spPr bwMode="auto">
          <a:xfrm>
            <a:off x="683568" y="4293096"/>
            <a:ext cx="1584176" cy="2142598"/>
          </a:xfrm>
          <a:prstGeom prst="rect">
            <a:avLst/>
          </a:prstGeom>
          <a:noFill/>
        </p:spPr>
      </p:pic>
      <p:sp>
        <p:nvSpPr>
          <p:cNvPr id="4" name="TextBox 3"/>
          <p:cNvSpPr txBox="1"/>
          <p:nvPr/>
        </p:nvSpPr>
        <p:spPr>
          <a:xfrm>
            <a:off x="971600" y="1628800"/>
            <a:ext cx="7704856" cy="1815882"/>
          </a:xfrm>
          <a:prstGeom prst="rect">
            <a:avLst/>
          </a:prstGeom>
          <a:noFill/>
        </p:spPr>
        <p:txBody>
          <a:bodyPr wrap="square" rtlCol="0">
            <a:spAutoFit/>
          </a:bodyPr>
          <a:lstStyle/>
          <a:p>
            <a:r>
              <a:rPr lang="ru-RU" dirty="0" smtClean="0"/>
              <a:t> </a:t>
            </a:r>
            <a:r>
              <a:rPr lang="ru-RU" sz="2800" dirty="0" smtClean="0">
                <a:latin typeface="Arial Black" pitchFamily="34" charset="0"/>
              </a:rPr>
              <a:t>1.  Не  возвращайтесь  к  прошлому.  Не  пытайтесь делать  все  как  в  "старые  добрые  времена", нельзя все делать так, как было прежде.</a:t>
            </a:r>
            <a:endParaRPr lang="ru-RU" sz="2800" dirty="0"/>
          </a:p>
        </p:txBody>
      </p:sp>
      <p:sp>
        <p:nvSpPr>
          <p:cNvPr id="5" name="TextBox 4"/>
          <p:cNvSpPr txBox="1"/>
          <p:nvPr/>
        </p:nvSpPr>
        <p:spPr>
          <a:xfrm>
            <a:off x="2627784" y="3933056"/>
            <a:ext cx="6192688" cy="1815882"/>
          </a:xfrm>
          <a:prstGeom prst="rect">
            <a:avLst/>
          </a:prstGeom>
          <a:noFill/>
        </p:spPr>
        <p:txBody>
          <a:bodyPr wrap="square" rtlCol="0">
            <a:spAutoFit/>
          </a:bodyPr>
          <a:lstStyle/>
          <a:p>
            <a:pPr lvl="0"/>
            <a:r>
              <a:rPr lang="ru-RU" sz="2800" dirty="0" smtClean="0">
                <a:latin typeface="Arial Black" pitchFamily="34" charset="0"/>
              </a:rPr>
              <a:t>2. У Бога есть новые идеи и планы для нас, и мы должны быть готовыми слушать и  исполнить их. </a:t>
            </a:r>
            <a:endParaRPr lang="ru-RU" sz="2800" dirty="0">
              <a:latin typeface="Arial Black"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pic>
        <p:nvPicPr>
          <p:cNvPr id="1026" name="Picture 2" descr="F:\Мои документы\Мои рисунки\цветы обои для стола\ПРОЗРАЧНЫЕ\5.png"/>
          <p:cNvPicPr>
            <a:picLocks noChangeAspect="1" noChangeArrowheads="1"/>
          </p:cNvPicPr>
          <p:nvPr/>
        </p:nvPicPr>
        <p:blipFill>
          <a:blip r:embed="rId3" cstate="print"/>
          <a:srcRect/>
          <a:stretch>
            <a:fillRect/>
          </a:stretch>
        </p:blipFill>
        <p:spPr bwMode="auto">
          <a:xfrm>
            <a:off x="323529" y="3397340"/>
            <a:ext cx="2808312" cy="2976223"/>
          </a:xfrm>
          <a:prstGeom prst="rect">
            <a:avLst/>
          </a:prstGeom>
          <a:noFill/>
        </p:spPr>
      </p:pic>
      <p:sp>
        <p:nvSpPr>
          <p:cNvPr id="3" name="Заголовок 2"/>
          <p:cNvSpPr>
            <a:spLocks noGrp="1"/>
          </p:cNvSpPr>
          <p:nvPr>
            <p:ph type="title"/>
          </p:nvPr>
        </p:nvSpPr>
        <p:spPr>
          <a:xfrm>
            <a:off x="611560" y="188640"/>
            <a:ext cx="8229600" cy="1656184"/>
          </a:xfrm>
        </p:spPr>
        <p:txBody>
          <a:bodyPr>
            <a:normAutofit fontScale="90000"/>
          </a:bodyPr>
          <a:lstStyle/>
          <a:p>
            <a:r>
              <a:rPr lang="ru-RU" dirty="0" smtClean="0">
                <a:ln>
                  <a:solidFill>
                    <a:schemeClr val="tx1"/>
                  </a:solidFill>
                </a:ln>
                <a:solidFill>
                  <a:schemeClr val="accent6">
                    <a:lumMod val="50000"/>
                  </a:schemeClr>
                </a:solidFill>
                <a:latin typeface="Arial Black" pitchFamily="34" charset="0"/>
              </a:rPr>
              <a:t>Однако есть вещи, которые не должны меняться.</a:t>
            </a:r>
            <a:r>
              <a:rPr lang="ru-RU" dirty="0" smtClean="0"/>
              <a:t/>
            </a:r>
            <a:br>
              <a:rPr lang="ru-RU" dirty="0" smtClean="0"/>
            </a:br>
            <a:endParaRPr lang="ru-RU" dirty="0"/>
          </a:p>
        </p:txBody>
      </p:sp>
      <p:sp>
        <p:nvSpPr>
          <p:cNvPr id="6" name="TextBox 5"/>
          <p:cNvSpPr txBox="1"/>
          <p:nvPr/>
        </p:nvSpPr>
        <p:spPr>
          <a:xfrm>
            <a:off x="971600" y="1988840"/>
            <a:ext cx="7354675" cy="954107"/>
          </a:xfrm>
          <a:prstGeom prst="rect">
            <a:avLst/>
          </a:prstGeom>
          <a:noFill/>
        </p:spPr>
        <p:txBody>
          <a:bodyPr wrap="square" rtlCol="0">
            <a:spAutoFit/>
          </a:bodyPr>
          <a:lstStyle/>
          <a:p>
            <a:pPr marL="571500" indent="-571500">
              <a:buFont typeface="+mj-lt"/>
              <a:buAutoNum type="romanUcPeriod"/>
            </a:pPr>
            <a:r>
              <a:rPr lang="ru-RU" sz="2800" b="1" dirty="0" smtClean="0">
                <a:latin typeface="Arial Black" pitchFamily="34" charset="0"/>
              </a:rPr>
              <a:t>Бог и Его воля должны быть для     нас первоочередными.</a:t>
            </a:r>
            <a:endParaRPr lang="ru-RU" sz="2800" dirty="0">
              <a:latin typeface="Arial Black" pitchFamily="34" charset="0"/>
            </a:endParaRPr>
          </a:p>
        </p:txBody>
      </p:sp>
      <p:sp>
        <p:nvSpPr>
          <p:cNvPr id="7" name="TextBox 6"/>
          <p:cNvSpPr txBox="1"/>
          <p:nvPr/>
        </p:nvSpPr>
        <p:spPr>
          <a:xfrm>
            <a:off x="3275856" y="3645024"/>
            <a:ext cx="5580112" cy="2523768"/>
          </a:xfrm>
          <a:prstGeom prst="rect">
            <a:avLst/>
          </a:prstGeom>
          <a:noFill/>
        </p:spPr>
        <p:txBody>
          <a:bodyPr wrap="square" rtlCol="0">
            <a:spAutoFit/>
          </a:bodyPr>
          <a:lstStyle/>
          <a:p>
            <a:pPr marL="571500" indent="-571500">
              <a:buFont typeface="+mj-lt"/>
              <a:buAutoNum type="romanUcPeriod" startAt="2"/>
            </a:pPr>
            <a:r>
              <a:rPr lang="ru-RU" sz="2800" b="1" dirty="0" smtClean="0">
                <a:latin typeface="Arial Black" pitchFamily="34" charset="0"/>
              </a:rPr>
              <a:t>Он дал нам определенные ясные законы и принципы,</a:t>
            </a:r>
            <a:br>
              <a:rPr lang="ru-RU" sz="2800" b="1" dirty="0" smtClean="0">
                <a:latin typeface="Arial Black" pitchFamily="34" charset="0"/>
              </a:rPr>
            </a:br>
            <a:r>
              <a:rPr lang="ru-RU" sz="2800" b="1" dirty="0" smtClean="0">
                <a:latin typeface="Arial Black" pitchFamily="34" charset="0"/>
              </a:rPr>
              <a:t>которым мы должны следовать.</a:t>
            </a:r>
            <a:endParaRPr lang="ru-RU" sz="2800" dirty="0" smtClean="0">
              <a:latin typeface="Arial Black" pitchFamily="34" charset="0"/>
            </a:endParaRPr>
          </a:p>
          <a:p>
            <a:endParaRPr lang="ru-RU"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pic>
        <p:nvPicPr>
          <p:cNvPr id="2050" name="Picture 2" descr="F:\Мои документы\Мои рисунки\цветы обои для стола\ПРОЗРАЧНЫЕ\0a2bc3acf0adb9fbd00934cef95709e9.jpeg"/>
          <p:cNvPicPr>
            <a:picLocks noGrp="1" noChangeAspect="1" noChangeArrowheads="1"/>
          </p:cNvPicPr>
          <p:nvPr>
            <p:ph idx="1"/>
          </p:nvPr>
        </p:nvPicPr>
        <p:blipFill>
          <a:blip r:embed="rId2" cstate="print"/>
          <a:srcRect/>
          <a:stretch>
            <a:fillRect/>
          </a:stretch>
        </p:blipFill>
        <p:spPr bwMode="auto">
          <a:xfrm>
            <a:off x="6804248" y="3933056"/>
            <a:ext cx="1981204" cy="2374397"/>
          </a:xfrm>
          <a:prstGeom prst="rect">
            <a:avLst/>
          </a:prstGeom>
          <a:noFill/>
        </p:spPr>
      </p:pic>
      <p:sp>
        <p:nvSpPr>
          <p:cNvPr id="4" name="Заголовок 2"/>
          <p:cNvSpPr>
            <a:spLocks noGrp="1"/>
          </p:cNvSpPr>
          <p:nvPr>
            <p:ph type="title"/>
          </p:nvPr>
        </p:nvSpPr>
        <p:spPr>
          <a:xfrm>
            <a:off x="457200" y="274638"/>
            <a:ext cx="8229600" cy="1642194"/>
          </a:xfrm>
        </p:spPr>
        <p:txBody>
          <a:bodyPr>
            <a:normAutofit fontScale="90000"/>
          </a:bodyPr>
          <a:lstStyle/>
          <a:p>
            <a:r>
              <a:rPr lang="ru-RU" dirty="0" smtClean="0">
                <a:ln>
                  <a:solidFill>
                    <a:schemeClr val="tx1"/>
                  </a:solidFill>
                </a:ln>
                <a:solidFill>
                  <a:srgbClr val="C00000"/>
                </a:solidFill>
                <a:latin typeface="Arial Black" pitchFamily="34" charset="0"/>
              </a:rPr>
              <a:t>Те женщины, которые не смогли достойно встретить перемены </a:t>
            </a:r>
            <a:endParaRPr lang="ru-RU" dirty="0">
              <a:ln>
                <a:solidFill>
                  <a:schemeClr val="tx1"/>
                </a:solidFill>
              </a:ln>
              <a:solidFill>
                <a:srgbClr val="C00000"/>
              </a:solidFill>
              <a:latin typeface="Arial Black" pitchFamily="34" charset="0"/>
            </a:endParaRPr>
          </a:p>
        </p:txBody>
      </p:sp>
      <p:sp>
        <p:nvSpPr>
          <p:cNvPr id="5" name="TextBox 4"/>
          <p:cNvSpPr txBox="1"/>
          <p:nvPr/>
        </p:nvSpPr>
        <p:spPr>
          <a:xfrm>
            <a:off x="827584" y="2060848"/>
            <a:ext cx="7776864" cy="1200329"/>
          </a:xfrm>
          <a:prstGeom prst="rect">
            <a:avLst/>
          </a:prstGeom>
          <a:noFill/>
        </p:spPr>
        <p:txBody>
          <a:bodyPr wrap="square" rtlCol="0">
            <a:spAutoFit/>
          </a:bodyPr>
          <a:lstStyle/>
          <a:p>
            <a:r>
              <a:rPr lang="ru-RU" sz="2400" b="1" dirty="0" smtClean="0">
                <a:ln>
                  <a:solidFill>
                    <a:schemeClr val="tx1"/>
                  </a:solidFill>
                </a:ln>
                <a:solidFill>
                  <a:srgbClr val="FFC000"/>
                </a:solidFill>
                <a:latin typeface="Arial Black" pitchFamily="34" charset="0"/>
              </a:rPr>
              <a:t>Ноеминь</a:t>
            </a:r>
            <a:r>
              <a:rPr lang="ru-RU" sz="2400" dirty="0" smtClean="0">
                <a:latin typeface="Arial Black" pitchFamily="34" charset="0"/>
              </a:rPr>
              <a:t> сначала она больше обвиняла Бога, вместо того, чтобы попытаться  решить ситуацию (Руфь 1:13)</a:t>
            </a:r>
            <a:endParaRPr lang="ru-RU" sz="2400" dirty="0">
              <a:latin typeface="Arial Black" pitchFamily="34" charset="0"/>
            </a:endParaRPr>
          </a:p>
        </p:txBody>
      </p:sp>
      <p:sp>
        <p:nvSpPr>
          <p:cNvPr id="6" name="TextBox 5"/>
          <p:cNvSpPr txBox="1"/>
          <p:nvPr/>
        </p:nvSpPr>
        <p:spPr>
          <a:xfrm>
            <a:off x="827584" y="3429000"/>
            <a:ext cx="6192688" cy="2677656"/>
          </a:xfrm>
          <a:prstGeom prst="rect">
            <a:avLst/>
          </a:prstGeom>
          <a:noFill/>
        </p:spPr>
        <p:txBody>
          <a:bodyPr wrap="square" rtlCol="0">
            <a:spAutoFit/>
          </a:bodyPr>
          <a:lstStyle/>
          <a:p>
            <a:r>
              <a:rPr lang="ru-RU" sz="2400" b="1" dirty="0" smtClean="0">
                <a:ln>
                  <a:solidFill>
                    <a:schemeClr val="tx1"/>
                  </a:solidFill>
                </a:ln>
                <a:solidFill>
                  <a:srgbClr val="FFC000"/>
                </a:solidFill>
                <a:latin typeface="Arial Black" pitchFamily="34" charset="0"/>
              </a:rPr>
              <a:t>Сара</a:t>
            </a:r>
            <a:r>
              <a:rPr lang="ru-RU" sz="2400" b="1" dirty="0" smtClean="0">
                <a:latin typeface="Arial Black" pitchFamily="34" charset="0"/>
              </a:rPr>
              <a:t> </a:t>
            </a:r>
            <a:r>
              <a:rPr lang="ru-RU" sz="2400" dirty="0" smtClean="0">
                <a:latin typeface="Arial Black" pitchFamily="34" charset="0"/>
              </a:rPr>
              <a:t>пошла против воли Бога и имела неприятности</a:t>
            </a:r>
          </a:p>
          <a:p>
            <a:r>
              <a:rPr lang="ru-RU" sz="2400" dirty="0" smtClean="0">
                <a:latin typeface="Arial Black" pitchFamily="34" charset="0"/>
              </a:rPr>
              <a:t>с </a:t>
            </a:r>
            <a:r>
              <a:rPr lang="ru-RU" sz="2400" dirty="0" err="1" smtClean="0">
                <a:latin typeface="Arial Black" pitchFamily="34" charset="0"/>
              </a:rPr>
              <a:t>Агарью</a:t>
            </a:r>
            <a:r>
              <a:rPr lang="ru-RU" sz="2400" dirty="0" smtClean="0">
                <a:latin typeface="Arial Black" pitchFamily="34" charset="0"/>
              </a:rPr>
              <a:t>.</a:t>
            </a:r>
          </a:p>
          <a:p>
            <a:endParaRPr lang="ru-RU" sz="2400" dirty="0" smtClean="0">
              <a:latin typeface="Arial Black" pitchFamily="34" charset="0"/>
            </a:endParaRPr>
          </a:p>
          <a:p>
            <a:r>
              <a:rPr lang="ru-RU" sz="2400" b="1" dirty="0" smtClean="0">
                <a:ln>
                  <a:solidFill>
                    <a:schemeClr val="tx1"/>
                  </a:solidFill>
                </a:ln>
                <a:solidFill>
                  <a:srgbClr val="FFC000"/>
                </a:solidFill>
                <a:latin typeface="Arial Black" pitchFamily="34" charset="0"/>
              </a:rPr>
              <a:t>Мария Магдалина </a:t>
            </a:r>
            <a:r>
              <a:rPr lang="ru-RU" sz="2400" dirty="0" smtClean="0">
                <a:latin typeface="Arial Black" pitchFamily="34" charset="0"/>
              </a:rPr>
              <a:t>продолжала вести прежний грешный</a:t>
            </a:r>
          </a:p>
          <a:p>
            <a:r>
              <a:rPr lang="ru-RU" sz="2400" dirty="0" smtClean="0">
                <a:latin typeface="Arial Black" pitchFamily="34" charset="0"/>
              </a:rPr>
              <a:t>образ жизни.</a:t>
            </a:r>
            <a:endParaRPr lang="ru-RU" sz="28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4" name="Содержимое 3"/>
          <p:cNvSpPr>
            <a:spLocks noGrp="1"/>
          </p:cNvSpPr>
          <p:nvPr>
            <p:ph idx="1"/>
          </p:nvPr>
        </p:nvSpPr>
        <p:spPr>
          <a:xfrm>
            <a:off x="611560" y="3429000"/>
            <a:ext cx="4968552" cy="3129211"/>
          </a:xfrm>
        </p:spPr>
        <p:txBody>
          <a:bodyPr>
            <a:normAutofit lnSpcReduction="10000"/>
          </a:bodyPr>
          <a:lstStyle/>
          <a:p>
            <a:pPr>
              <a:buNone/>
            </a:pPr>
            <a:r>
              <a:rPr lang="ru-RU" sz="2800" b="1" i="1" dirty="0" smtClean="0"/>
              <a:t>	</a:t>
            </a:r>
            <a:r>
              <a:rPr lang="ru-RU" sz="3600" b="1" i="1" dirty="0" smtClean="0"/>
              <a:t>Когда появляются грозовые облака, орел расправляет свои крылья, а маленькие птички ищут укрытия.</a:t>
            </a:r>
            <a:endParaRPr lang="ru-RU" dirty="0"/>
          </a:p>
        </p:txBody>
      </p:sp>
      <p:pic>
        <p:nvPicPr>
          <p:cNvPr id="1026" name="Picture 2" descr="D:\Мои документы\Мои рисунки\Животные\птицы\orel.jpg"/>
          <p:cNvPicPr>
            <a:picLocks noChangeAspect="1" noChangeArrowheads="1"/>
          </p:cNvPicPr>
          <p:nvPr/>
        </p:nvPicPr>
        <p:blipFill>
          <a:blip r:embed="rId3" cstate="print"/>
          <a:srcRect/>
          <a:stretch>
            <a:fillRect/>
          </a:stretch>
        </p:blipFill>
        <p:spPr bwMode="auto">
          <a:xfrm>
            <a:off x="1043608" y="188640"/>
            <a:ext cx="4184700" cy="3136957"/>
          </a:xfrm>
          <a:prstGeom prst="rect">
            <a:avLst/>
          </a:prstGeom>
          <a:noFill/>
        </p:spPr>
      </p:pic>
      <p:pic>
        <p:nvPicPr>
          <p:cNvPr id="7" name="Picture 5" descr="F:\Мои документы\Мои рисунки\цветы обои для стола\ПРОЗРАЧНЫЕ\mimoza-clipart.png"/>
          <p:cNvPicPr>
            <a:picLocks noChangeAspect="1" noChangeArrowheads="1"/>
          </p:cNvPicPr>
          <p:nvPr/>
        </p:nvPicPr>
        <p:blipFill>
          <a:blip r:embed="rId4" cstate="print"/>
          <a:srcRect/>
          <a:stretch>
            <a:fillRect/>
          </a:stretch>
        </p:blipFill>
        <p:spPr bwMode="auto">
          <a:xfrm>
            <a:off x="5746189" y="0"/>
            <a:ext cx="3397811" cy="3212976"/>
          </a:xfrm>
          <a:prstGeom prst="rect">
            <a:avLst/>
          </a:prstGeom>
          <a:noFill/>
        </p:spPr>
      </p:pic>
      <p:pic>
        <p:nvPicPr>
          <p:cNvPr id="2" name="Picture 2" descr="F:\Мои документы\Мои рисунки\Животные\птицы\_birds_wallpaper_26.jpg"/>
          <p:cNvPicPr>
            <a:picLocks noChangeAspect="1" noChangeArrowheads="1"/>
          </p:cNvPicPr>
          <p:nvPr/>
        </p:nvPicPr>
        <p:blipFill>
          <a:blip r:embed="rId5" cstate="print"/>
          <a:srcRect r="31640" b="12561"/>
          <a:stretch>
            <a:fillRect/>
          </a:stretch>
        </p:blipFill>
        <p:spPr bwMode="auto">
          <a:xfrm>
            <a:off x="5868144" y="3717032"/>
            <a:ext cx="2736304" cy="2348702"/>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1628800"/>
            <a:ext cx="8229600" cy="3384376"/>
          </a:xfrm>
        </p:spPr>
        <p:txBody>
          <a:bodyPr>
            <a:noAutofit/>
          </a:bodyPr>
          <a:lstStyle/>
          <a:p>
            <a:r>
              <a:rPr lang="ru-RU" sz="4800" dirty="0" smtClean="0">
                <a:ln>
                  <a:solidFill>
                    <a:schemeClr val="tx1"/>
                  </a:solidFill>
                </a:ln>
                <a:solidFill>
                  <a:srgbClr val="C00000"/>
                </a:solidFill>
                <a:latin typeface="Arial Black" pitchFamily="34" charset="0"/>
              </a:rPr>
              <a:t>Что помогло библейским женщинам справиться с переменами?</a:t>
            </a:r>
            <a:endParaRPr lang="ru-RU" sz="4800" dirty="0">
              <a:ln>
                <a:solidFill>
                  <a:schemeClr val="tx1"/>
                </a:solidFill>
              </a:ln>
              <a:solidFill>
                <a:srgbClr val="C00000"/>
              </a:solidFill>
            </a:endParaRPr>
          </a:p>
        </p:txBody>
      </p:sp>
      <p:pic>
        <p:nvPicPr>
          <p:cNvPr id="3079" name="Picture 7" descr="D:\Мои документы\Мои рисунки\цветы обои для стола\ПРОЗРАЧНЫЕ\7562384.gif"/>
          <p:cNvPicPr>
            <a:picLocks noChangeAspect="1" noChangeArrowheads="1"/>
          </p:cNvPicPr>
          <p:nvPr/>
        </p:nvPicPr>
        <p:blipFill>
          <a:blip r:embed="rId3" cstate="print"/>
          <a:srcRect/>
          <a:stretch>
            <a:fillRect/>
          </a:stretch>
        </p:blipFill>
        <p:spPr bwMode="auto">
          <a:xfrm>
            <a:off x="6876255" y="0"/>
            <a:ext cx="2267745" cy="2194064"/>
          </a:xfrm>
          <a:prstGeom prst="rect">
            <a:avLst/>
          </a:prstGeom>
          <a:noFill/>
        </p:spPr>
      </p:pic>
      <p:pic>
        <p:nvPicPr>
          <p:cNvPr id="14" name="Picture 7" descr="D:\Мои документы\Мои рисунки\цветы обои для стола\ПРОЗРАЧНЫЕ\7562384.gif"/>
          <p:cNvPicPr>
            <a:picLocks noChangeAspect="1" noChangeArrowheads="1"/>
          </p:cNvPicPr>
          <p:nvPr/>
        </p:nvPicPr>
        <p:blipFill>
          <a:blip r:embed="rId3" cstate="print"/>
          <a:srcRect/>
          <a:stretch>
            <a:fillRect/>
          </a:stretch>
        </p:blipFill>
        <p:spPr bwMode="auto">
          <a:xfrm>
            <a:off x="1" y="4509120"/>
            <a:ext cx="2427760" cy="234888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3075" name="Picture 3" descr="F:\Мои документы\Мои рисунки\разное-интересное\1286968535_0901a73d5f5ceb34c341b88a130f5b79.jpg"/>
          <p:cNvPicPr>
            <a:picLocks noChangeAspect="1" noChangeArrowheads="1"/>
          </p:cNvPicPr>
          <p:nvPr/>
        </p:nvPicPr>
        <p:blipFill>
          <a:blip r:embed="rId3" cstate="print"/>
          <a:srcRect/>
          <a:stretch>
            <a:fillRect/>
          </a:stretch>
        </p:blipFill>
        <p:spPr bwMode="auto">
          <a:xfrm>
            <a:off x="0" y="0"/>
            <a:ext cx="9144000" cy="6865034"/>
          </a:xfrm>
          <a:prstGeom prst="rect">
            <a:avLst/>
          </a:prstGeom>
          <a:noFill/>
        </p:spPr>
      </p:pic>
      <p:sp>
        <p:nvSpPr>
          <p:cNvPr id="7" name="Прямоугольник 6"/>
          <p:cNvSpPr/>
          <p:nvPr/>
        </p:nvSpPr>
        <p:spPr>
          <a:xfrm>
            <a:off x="2483768" y="980728"/>
            <a:ext cx="4653838" cy="258532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ПЕРЕМЕН </a:t>
            </a:r>
          </a:p>
          <a:p>
            <a:pPr algn="ctr"/>
            <a:r>
              <a:rPr lang="ru-RU"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НЕ </a:t>
            </a:r>
          </a:p>
          <a:p>
            <a:pPr algn="ctr"/>
            <a:r>
              <a:rPr lang="ru-RU"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ИЗБЕЖАТЬ</a:t>
            </a:r>
            <a:endParaRPr lang="ru-RU"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
        <p:nvSpPr>
          <p:cNvPr id="9" name="TextBox 8"/>
          <p:cNvSpPr txBox="1"/>
          <p:nvPr/>
        </p:nvSpPr>
        <p:spPr>
          <a:xfrm>
            <a:off x="1115616" y="4180344"/>
            <a:ext cx="7632848" cy="2985433"/>
          </a:xfrm>
          <a:prstGeom prst="rect">
            <a:avLst/>
          </a:prstGeom>
          <a:noFill/>
        </p:spPr>
        <p:txBody>
          <a:bodyPr wrap="square" rtlCol="0">
            <a:spAutoFit/>
          </a:bodyPr>
          <a:lstStyle/>
          <a:p>
            <a:pPr algn="ctr"/>
            <a:r>
              <a:rPr lang="ru-RU" sz="3200" dirty="0" smtClean="0">
                <a:ln w="18415" cmpd="sng">
                  <a:solidFill>
                    <a:schemeClr val="tx1"/>
                  </a:solidFill>
                  <a:prstDash val="solid"/>
                </a:ln>
                <a:solidFill>
                  <a:srgbClr val="FFC000"/>
                </a:solidFill>
                <a:effectLst>
                  <a:outerShdw blurRad="63500" dir="3600000" algn="tl" rotWithShape="0">
                    <a:srgbClr val="000000">
                      <a:alpha val="70000"/>
                    </a:srgbClr>
                  </a:outerShdw>
                </a:effectLst>
                <a:latin typeface="Arial Black" pitchFamily="34" charset="0"/>
              </a:rPr>
              <a:t>Эти изменения не плохие и не хорошие. Они - часть нашей жизни. Если изменения прекратились - это значит, что мы умерли</a:t>
            </a:r>
          </a:p>
          <a:p>
            <a:endPar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4" name="TextBox 3"/>
          <p:cNvSpPr txBox="1"/>
          <p:nvPr/>
        </p:nvSpPr>
        <p:spPr>
          <a:xfrm>
            <a:off x="395536" y="260648"/>
            <a:ext cx="8064896" cy="1323439"/>
          </a:xfrm>
          <a:prstGeom prst="rect">
            <a:avLst/>
          </a:prstGeom>
          <a:noFill/>
        </p:spPr>
        <p:txBody>
          <a:bodyPr wrap="square" rtlCol="0">
            <a:spAutoFit/>
          </a:bodyPr>
          <a:lstStyle/>
          <a:p>
            <a:pPr marL="342900" indent="-342900" algn="ctr"/>
            <a:r>
              <a:rPr lang="ru-RU" sz="2800" dirty="0" smtClean="0">
                <a:latin typeface="Arial Black" pitchFamily="34" charset="0"/>
              </a:rPr>
              <a:t>	</a:t>
            </a:r>
            <a:r>
              <a:rPr lang="ru-RU" sz="2800" dirty="0" smtClean="0">
                <a:ln>
                  <a:solidFill>
                    <a:schemeClr val="tx1"/>
                  </a:solidFill>
                </a:ln>
                <a:solidFill>
                  <a:srgbClr val="C00000"/>
                </a:solidFill>
                <a:latin typeface="Arial Black" pitchFamily="34" charset="0"/>
              </a:rPr>
              <a:t>1. </a:t>
            </a:r>
            <a:r>
              <a:rPr lang="ru-RU" sz="4000" dirty="0" smtClean="0">
                <a:ln>
                  <a:solidFill>
                    <a:schemeClr val="tx1"/>
                  </a:solidFill>
                </a:ln>
                <a:solidFill>
                  <a:srgbClr val="C00000"/>
                </a:solidFill>
                <a:latin typeface="Arial Black" pitchFamily="34" charset="0"/>
              </a:rPr>
              <a:t>Вера в Бога и Его водительство </a:t>
            </a:r>
            <a:endParaRPr lang="ru-RU" sz="4000" dirty="0">
              <a:ln>
                <a:solidFill>
                  <a:schemeClr val="tx1"/>
                </a:solidFill>
              </a:ln>
              <a:solidFill>
                <a:srgbClr val="C00000"/>
              </a:solidFill>
              <a:latin typeface="Arial Black" pitchFamily="34" charset="0"/>
            </a:endParaRPr>
          </a:p>
        </p:txBody>
      </p:sp>
      <p:sp>
        <p:nvSpPr>
          <p:cNvPr id="7" name="Прямоугольник 6"/>
          <p:cNvSpPr/>
          <p:nvPr/>
        </p:nvSpPr>
        <p:spPr>
          <a:xfrm>
            <a:off x="1259632" y="5589240"/>
            <a:ext cx="6912768" cy="954107"/>
          </a:xfrm>
          <a:prstGeom prst="rect">
            <a:avLst/>
          </a:prstGeom>
        </p:spPr>
        <p:txBody>
          <a:bodyPr wrap="square">
            <a:spAutoFit/>
          </a:bodyPr>
          <a:lstStyle/>
          <a:p>
            <a:pPr algn="ctr"/>
            <a:r>
              <a:rPr lang="ru-RU" sz="2800" dirty="0" smtClean="0">
                <a:latin typeface="Arial Black" pitchFamily="34" charset="0"/>
              </a:rPr>
              <a:t>Молитва Иисуса:  </a:t>
            </a:r>
          </a:p>
          <a:p>
            <a:pPr algn="ctr"/>
            <a:r>
              <a:rPr lang="ru-RU" sz="2800" dirty="0" smtClean="0">
                <a:latin typeface="Arial Black" pitchFamily="34" charset="0"/>
              </a:rPr>
              <a:t>«Да будет Твоя воля»</a:t>
            </a:r>
            <a:endParaRPr lang="ru-RU" sz="2800" dirty="0"/>
          </a:p>
        </p:txBody>
      </p:sp>
      <p:pic>
        <p:nvPicPr>
          <p:cNvPr id="4099" name="Picture 3" descr="D:\Мои документы\Мои рисунки\Religion\Иисус-крест\Христос молится\гефсимания.jpg"/>
          <p:cNvPicPr>
            <a:picLocks noChangeAspect="1" noChangeArrowheads="1"/>
          </p:cNvPicPr>
          <p:nvPr/>
        </p:nvPicPr>
        <p:blipFill>
          <a:blip r:embed="rId3" cstate="print"/>
          <a:srcRect/>
          <a:stretch>
            <a:fillRect/>
          </a:stretch>
        </p:blipFill>
        <p:spPr bwMode="auto">
          <a:xfrm>
            <a:off x="2339752" y="1772816"/>
            <a:ext cx="4800534" cy="36004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5" name="TextBox 4"/>
          <p:cNvSpPr txBox="1"/>
          <p:nvPr/>
        </p:nvSpPr>
        <p:spPr>
          <a:xfrm>
            <a:off x="683568" y="476672"/>
            <a:ext cx="7632848" cy="1200329"/>
          </a:xfrm>
          <a:prstGeom prst="rect">
            <a:avLst/>
          </a:prstGeom>
          <a:noFill/>
        </p:spPr>
        <p:txBody>
          <a:bodyPr wrap="square" rtlCol="0">
            <a:spAutoFit/>
          </a:bodyPr>
          <a:lstStyle/>
          <a:p>
            <a:pPr marL="514350" indent="-514350" algn="ctr">
              <a:buFont typeface="+mj-lt"/>
              <a:buAutoNum type="arabicPeriod" startAt="2"/>
            </a:pPr>
            <a:r>
              <a:rPr lang="ru-RU" sz="3600" dirty="0" smtClean="0">
                <a:ln>
                  <a:solidFill>
                    <a:schemeClr val="tx1"/>
                  </a:solidFill>
                </a:ln>
                <a:solidFill>
                  <a:srgbClr val="C00000"/>
                </a:solidFill>
                <a:latin typeface="Arial Black" pitchFamily="34" charset="0"/>
              </a:rPr>
              <a:t>Важно иметь хорошее отношение к переменам</a:t>
            </a:r>
            <a:endParaRPr lang="ru-RU" sz="3600" dirty="0">
              <a:latin typeface="Arial Black" pitchFamily="34" charset="0"/>
            </a:endParaRPr>
          </a:p>
        </p:txBody>
      </p:sp>
      <p:pic>
        <p:nvPicPr>
          <p:cNvPr id="8" name="Picture 2"/>
          <p:cNvPicPr>
            <a:picLocks noChangeAspect="1" noChangeArrowheads="1"/>
          </p:cNvPicPr>
          <p:nvPr/>
        </p:nvPicPr>
        <p:blipFill>
          <a:blip r:embed="rId3" cstate="print"/>
          <a:srcRect/>
          <a:stretch>
            <a:fillRect/>
          </a:stretch>
        </p:blipFill>
        <p:spPr bwMode="auto">
          <a:xfrm>
            <a:off x="2555776" y="1988840"/>
            <a:ext cx="3810000" cy="4286250"/>
          </a:xfrm>
          <a:prstGeom prst="rect">
            <a:avLst/>
          </a:prstGeom>
          <a:ln>
            <a:noFill/>
          </a:ln>
          <a:effectLst>
            <a:outerShdw blurRad="292100" dist="139700" dir="2700000" algn="tl" rotWithShape="0">
              <a:srgbClr val="333333">
                <a:alpha val="65000"/>
              </a:srgbClr>
            </a:outerShdw>
          </a:effectLst>
        </p:spPr>
      </p:pic>
      <p:pic>
        <p:nvPicPr>
          <p:cNvPr id="9" name="Picture 3" descr="F:\Мои документы\Мои рисунки\цветы обои для стола\ПРОЗРАЧНЫЕ\shipovnik-clipart.png"/>
          <p:cNvPicPr>
            <a:picLocks noChangeAspect="1" noChangeArrowheads="1"/>
          </p:cNvPicPr>
          <p:nvPr/>
        </p:nvPicPr>
        <p:blipFill>
          <a:blip r:embed="rId4" cstate="print"/>
          <a:srcRect/>
          <a:stretch>
            <a:fillRect/>
          </a:stretch>
        </p:blipFill>
        <p:spPr bwMode="auto">
          <a:xfrm>
            <a:off x="7171496" y="5085184"/>
            <a:ext cx="1744647" cy="1772816"/>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907704" y="274638"/>
            <a:ext cx="6779096" cy="1143000"/>
          </a:xfrm>
        </p:spPr>
        <p:txBody>
          <a:bodyPr>
            <a:noAutofit/>
          </a:bodyPr>
          <a:lstStyle/>
          <a:p>
            <a:r>
              <a:rPr lang="ru-RU" sz="3200" dirty="0" smtClean="0">
                <a:ln>
                  <a:solidFill>
                    <a:schemeClr val="tx1"/>
                  </a:solidFill>
                </a:ln>
                <a:solidFill>
                  <a:srgbClr val="C00000"/>
                </a:solidFill>
                <a:latin typeface="Arial Black" pitchFamily="34" charset="0"/>
              </a:rPr>
              <a:t>3. ПОСТАВЬТЕ ЦЕЛИ И РАССТАВЬТЕ ПРИОРИТЕТЫ</a:t>
            </a:r>
            <a:endParaRPr lang="ru-RU" sz="3200" dirty="0">
              <a:ln>
                <a:solidFill>
                  <a:schemeClr val="tx1"/>
                </a:solidFill>
              </a:ln>
              <a:solidFill>
                <a:srgbClr val="C00000"/>
              </a:solidFill>
              <a:latin typeface="Arial Black" pitchFamily="34" charset="0"/>
            </a:endParaRPr>
          </a:p>
        </p:txBody>
      </p:sp>
      <p:pic>
        <p:nvPicPr>
          <p:cNvPr id="4099" name="Picture 3" descr="F:\Мои документы\Мои рисунки\цветы обои для стола\ПРОЗРАЧНЫЕ\587e6f2615cc.png"/>
          <p:cNvPicPr>
            <a:picLocks noChangeAspect="1" noChangeArrowheads="1"/>
          </p:cNvPicPr>
          <p:nvPr/>
        </p:nvPicPr>
        <p:blipFill>
          <a:blip r:embed="rId3" cstate="print"/>
          <a:srcRect/>
          <a:stretch>
            <a:fillRect/>
          </a:stretch>
        </p:blipFill>
        <p:spPr bwMode="auto">
          <a:xfrm>
            <a:off x="251520" y="260648"/>
            <a:ext cx="2614015" cy="1778322"/>
          </a:xfrm>
          <a:prstGeom prst="rect">
            <a:avLst/>
          </a:prstGeom>
          <a:noFill/>
        </p:spPr>
      </p:pic>
      <p:pic>
        <p:nvPicPr>
          <p:cNvPr id="2050" name="Picture 2"/>
          <p:cNvPicPr>
            <a:picLocks noChangeAspect="1" noChangeArrowheads="1"/>
          </p:cNvPicPr>
          <p:nvPr/>
        </p:nvPicPr>
        <p:blipFill>
          <a:blip r:embed="rId4" cstate="print">
            <a:lum bright="-10000" contrast="10000"/>
          </a:blip>
          <a:srcRect/>
          <a:stretch>
            <a:fillRect/>
          </a:stretch>
        </p:blipFill>
        <p:spPr bwMode="auto">
          <a:xfrm>
            <a:off x="5508104" y="3789040"/>
            <a:ext cx="3203848" cy="2727085"/>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683568" y="1916832"/>
            <a:ext cx="8136904" cy="1877437"/>
          </a:xfrm>
          <a:prstGeom prst="rect">
            <a:avLst/>
          </a:prstGeom>
          <a:noFill/>
        </p:spPr>
        <p:txBody>
          <a:bodyPr wrap="square" rtlCol="0">
            <a:spAutoFit/>
          </a:bodyPr>
          <a:lstStyle/>
          <a:p>
            <a:r>
              <a:rPr lang="ru-RU" sz="3200" b="1" dirty="0" smtClean="0"/>
              <a:t>а</a:t>
            </a:r>
            <a:r>
              <a:rPr lang="ru-RU" sz="3200" b="1" i="1" dirty="0" smtClean="0"/>
              <a:t>) Что нельзя разрешить …</a:t>
            </a:r>
          </a:p>
          <a:p>
            <a:endParaRPr lang="ru-RU" sz="3200" b="1" i="1" dirty="0" smtClean="0"/>
          </a:p>
          <a:p>
            <a:r>
              <a:rPr lang="ru-RU" sz="3200" b="1" i="1" dirty="0" smtClean="0"/>
              <a:t>Существует ли для меня:"Бог говорит..."?</a:t>
            </a:r>
            <a:endParaRPr lang="ru-RU" sz="3200" i="1" dirty="0" smtClean="0"/>
          </a:p>
          <a:p>
            <a:endParaRPr lang="ru-RU" sz="2000" dirty="0"/>
          </a:p>
        </p:txBody>
      </p:sp>
      <p:sp>
        <p:nvSpPr>
          <p:cNvPr id="7" name="TextBox 6"/>
          <p:cNvSpPr txBox="1"/>
          <p:nvPr/>
        </p:nvSpPr>
        <p:spPr>
          <a:xfrm>
            <a:off x="323528" y="4221088"/>
            <a:ext cx="5688632" cy="1569660"/>
          </a:xfrm>
          <a:prstGeom prst="rect">
            <a:avLst/>
          </a:prstGeom>
          <a:noFill/>
        </p:spPr>
        <p:txBody>
          <a:bodyPr wrap="square" rtlCol="0">
            <a:spAutoFit/>
          </a:bodyPr>
          <a:lstStyle/>
          <a:p>
            <a:r>
              <a:rPr lang="ru-RU" sz="3200" b="1" i="1" dirty="0" smtClean="0"/>
              <a:t>б) Что значит:</a:t>
            </a:r>
          </a:p>
          <a:p>
            <a:r>
              <a:rPr lang="ru-RU" sz="3200" b="1" i="1" dirty="0" smtClean="0"/>
              <a:t> </a:t>
            </a:r>
          </a:p>
          <a:p>
            <a:r>
              <a:rPr lang="ru-RU" sz="3200" b="1" i="1" dirty="0" smtClean="0"/>
              <a:t>	"Было бы неплохо"?</a:t>
            </a:r>
            <a:endParaRPr lang="ru-RU" sz="32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907704" y="274638"/>
            <a:ext cx="6779096" cy="1143000"/>
          </a:xfrm>
        </p:spPr>
        <p:txBody>
          <a:bodyPr>
            <a:noAutofit/>
          </a:bodyPr>
          <a:lstStyle/>
          <a:p>
            <a:r>
              <a:rPr lang="ru-RU" sz="3200" dirty="0" smtClean="0">
                <a:ln>
                  <a:solidFill>
                    <a:schemeClr val="tx1"/>
                  </a:solidFill>
                </a:ln>
                <a:solidFill>
                  <a:srgbClr val="C00000"/>
                </a:solidFill>
                <a:latin typeface="Arial Black" pitchFamily="34" charset="0"/>
              </a:rPr>
              <a:t>3. ПОСТАВЬТЕ ЦЕЛИ И РАССТАВЬТЕ ПРИОРИТЕТЫ</a:t>
            </a:r>
            <a:endParaRPr lang="ru-RU" sz="3200" dirty="0">
              <a:ln>
                <a:solidFill>
                  <a:schemeClr val="tx1"/>
                </a:solidFill>
              </a:ln>
              <a:solidFill>
                <a:srgbClr val="C00000"/>
              </a:solidFill>
              <a:latin typeface="Arial Black" pitchFamily="34" charset="0"/>
            </a:endParaRPr>
          </a:p>
        </p:txBody>
      </p:sp>
      <p:pic>
        <p:nvPicPr>
          <p:cNvPr id="4098" name="Picture 2" descr="F:\Мои документы\Мои рисунки\цветы обои для стола\ПРОЗРАЧНЫЕ\5a4a2dc0b359.png"/>
          <p:cNvPicPr>
            <a:picLocks noGrp="1" noChangeAspect="1" noChangeArrowheads="1"/>
          </p:cNvPicPr>
          <p:nvPr>
            <p:ph idx="4294967295"/>
          </p:nvPr>
        </p:nvPicPr>
        <p:blipFill>
          <a:blip r:embed="rId3" cstate="print"/>
          <a:srcRect/>
          <a:stretch>
            <a:fillRect/>
          </a:stretch>
        </p:blipFill>
        <p:spPr bwMode="auto">
          <a:xfrm>
            <a:off x="7473950" y="4652963"/>
            <a:ext cx="1670050" cy="1930400"/>
          </a:xfrm>
          <a:prstGeom prst="rect">
            <a:avLst/>
          </a:prstGeom>
          <a:noFill/>
        </p:spPr>
      </p:pic>
      <p:pic>
        <p:nvPicPr>
          <p:cNvPr id="4099" name="Picture 3" descr="F:\Мои документы\Мои рисунки\цветы обои для стола\ПРОЗРАЧНЫЕ\587e6f2615cc.png"/>
          <p:cNvPicPr>
            <a:picLocks noChangeAspect="1" noChangeArrowheads="1"/>
          </p:cNvPicPr>
          <p:nvPr/>
        </p:nvPicPr>
        <p:blipFill>
          <a:blip r:embed="rId4" cstate="print"/>
          <a:srcRect/>
          <a:stretch>
            <a:fillRect/>
          </a:stretch>
        </p:blipFill>
        <p:spPr bwMode="auto">
          <a:xfrm>
            <a:off x="251520" y="260648"/>
            <a:ext cx="2614015" cy="1778322"/>
          </a:xfrm>
          <a:prstGeom prst="rect">
            <a:avLst/>
          </a:prstGeom>
          <a:noFill/>
        </p:spPr>
      </p:pic>
      <p:sp>
        <p:nvSpPr>
          <p:cNvPr id="9" name="TextBox 8"/>
          <p:cNvSpPr txBox="1"/>
          <p:nvPr/>
        </p:nvSpPr>
        <p:spPr>
          <a:xfrm>
            <a:off x="1331640" y="2204864"/>
            <a:ext cx="6606489" cy="1323439"/>
          </a:xfrm>
          <a:prstGeom prst="rect">
            <a:avLst/>
          </a:prstGeom>
          <a:noFill/>
        </p:spPr>
        <p:txBody>
          <a:bodyPr wrap="none" rtlCol="0">
            <a:spAutoFit/>
          </a:bodyPr>
          <a:lstStyle/>
          <a:p>
            <a:pPr algn="ctr"/>
            <a:r>
              <a:rPr lang="ru-RU" sz="4000" b="1" i="1" dirty="0" smtClean="0">
                <a:ln>
                  <a:solidFill>
                    <a:schemeClr val="tx1"/>
                  </a:solidFill>
                </a:ln>
                <a:solidFill>
                  <a:srgbClr val="C00000"/>
                </a:solidFill>
              </a:rPr>
              <a:t>Что я должна сделать, </a:t>
            </a:r>
          </a:p>
          <a:p>
            <a:pPr algn="ctr"/>
            <a:r>
              <a:rPr lang="ru-RU" sz="4000" b="1" i="1" dirty="0" smtClean="0">
                <a:ln>
                  <a:solidFill>
                    <a:schemeClr val="tx1"/>
                  </a:solidFill>
                </a:ln>
                <a:solidFill>
                  <a:srgbClr val="C00000"/>
                </a:solidFill>
              </a:rPr>
              <a:t>чтобы достичь своей цели?</a:t>
            </a:r>
            <a:endParaRPr lang="ru-RU" sz="4000" i="1" dirty="0">
              <a:ln>
                <a:solidFill>
                  <a:schemeClr val="tx1"/>
                </a:solidFill>
              </a:ln>
              <a:solidFill>
                <a:srgbClr val="C00000"/>
              </a:solidFill>
            </a:endParaRPr>
          </a:p>
        </p:txBody>
      </p:sp>
      <p:sp>
        <p:nvSpPr>
          <p:cNvPr id="10" name="TextBox 9"/>
          <p:cNvSpPr txBox="1"/>
          <p:nvPr/>
        </p:nvSpPr>
        <p:spPr>
          <a:xfrm>
            <a:off x="611560" y="4293096"/>
            <a:ext cx="7191584" cy="707886"/>
          </a:xfrm>
          <a:prstGeom prst="rect">
            <a:avLst/>
          </a:prstGeom>
          <a:noFill/>
        </p:spPr>
        <p:txBody>
          <a:bodyPr wrap="none" rtlCol="0">
            <a:spAutoFit/>
          </a:bodyPr>
          <a:lstStyle/>
          <a:p>
            <a:r>
              <a:rPr lang="ru-RU" sz="4000" b="1" i="1" dirty="0" smtClean="0">
                <a:ln>
                  <a:solidFill>
                    <a:schemeClr val="tx1"/>
                  </a:solidFill>
                </a:ln>
                <a:solidFill>
                  <a:srgbClr val="FFC000"/>
                </a:solidFill>
              </a:rPr>
              <a:t>Помни, цели могут меняться!</a:t>
            </a:r>
            <a:endParaRPr lang="ru-RU" sz="4000" dirty="0">
              <a:ln>
                <a:solidFill>
                  <a:schemeClr val="tx1"/>
                </a:solidFill>
              </a:ln>
              <a:solidFill>
                <a:srgbClr val="FFC00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57200" y="188640"/>
            <a:ext cx="8229600" cy="2448272"/>
          </a:xfrm>
        </p:spPr>
        <p:txBody>
          <a:bodyPr>
            <a:noAutofit/>
          </a:bodyPr>
          <a:lstStyle/>
          <a:p>
            <a:r>
              <a:rPr lang="ru-RU" sz="3200" dirty="0" smtClean="0">
                <a:ln>
                  <a:solidFill>
                    <a:schemeClr val="tx1"/>
                  </a:solidFill>
                </a:ln>
                <a:solidFill>
                  <a:srgbClr val="C00000"/>
                </a:solidFill>
                <a:latin typeface="Arial Black" pitchFamily="34" charset="0"/>
              </a:rPr>
              <a:t>4. ПРИДЕРЖИВАЙТЕСЬ ТВЕРДЫХ ПРИНЦИПОВ, А НЕ КУЛЬТУРНЫХ ЦЕННОСТЕЙ И ЖИЗНЕННЫХ РОЛЕЙ.</a:t>
            </a:r>
            <a:endParaRPr lang="ru-RU" sz="3200" dirty="0">
              <a:ln>
                <a:solidFill>
                  <a:schemeClr val="tx1"/>
                </a:solidFill>
              </a:ln>
              <a:solidFill>
                <a:srgbClr val="C00000"/>
              </a:solidFill>
              <a:latin typeface="Arial Black" pitchFamily="34" charset="0"/>
            </a:endParaRPr>
          </a:p>
        </p:txBody>
      </p:sp>
      <p:pic>
        <p:nvPicPr>
          <p:cNvPr id="6" name="Picture 2"/>
          <p:cNvPicPr>
            <a:picLocks noChangeAspect="1" noChangeArrowheads="1"/>
          </p:cNvPicPr>
          <p:nvPr/>
        </p:nvPicPr>
        <p:blipFill>
          <a:blip r:embed="rId3" cstate="print">
            <a:lum bright="-10000" contrast="10000"/>
          </a:blip>
          <a:srcRect l="11147"/>
          <a:stretch>
            <a:fillRect/>
          </a:stretch>
        </p:blipFill>
        <p:spPr bwMode="auto">
          <a:xfrm flipH="1">
            <a:off x="5796136" y="2420888"/>
            <a:ext cx="2895258" cy="3934752"/>
          </a:xfrm>
          <a:prstGeom prst="rect">
            <a:avLst/>
          </a:prstGeom>
          <a:ln>
            <a:noFill/>
          </a:ln>
          <a:effectLst>
            <a:softEdge rad="112500"/>
          </a:effectLst>
        </p:spPr>
      </p:pic>
      <p:pic>
        <p:nvPicPr>
          <p:cNvPr id="5122" name="Picture 2" descr="D:\Мои документы\Мои рисунки\Religion\библ.герои\ecf13dc4d888.jpg"/>
          <p:cNvPicPr>
            <a:picLocks noChangeAspect="1" noChangeArrowheads="1"/>
          </p:cNvPicPr>
          <p:nvPr/>
        </p:nvPicPr>
        <p:blipFill>
          <a:blip r:embed="rId4" cstate="print"/>
          <a:srcRect l="12741" r="40280"/>
          <a:stretch>
            <a:fillRect/>
          </a:stretch>
        </p:blipFill>
        <p:spPr bwMode="auto">
          <a:xfrm>
            <a:off x="539552" y="2420888"/>
            <a:ext cx="3096344" cy="3935686"/>
          </a:xfrm>
          <a:prstGeom prst="rect">
            <a:avLst/>
          </a:prstGeom>
          <a:ln>
            <a:noFill/>
          </a:ln>
          <a:effectLst>
            <a:softEdge rad="112500"/>
          </a:effectLst>
        </p:spPr>
      </p:pic>
      <p:pic>
        <p:nvPicPr>
          <p:cNvPr id="6147" name="Picture 3" descr="D:\Мои документы\Мои рисунки\цветы обои для стола\ПРОЗРАЧНЫЕ\c8c2ce2dd1dc.png"/>
          <p:cNvPicPr>
            <a:picLocks noChangeAspect="1" noChangeArrowheads="1"/>
          </p:cNvPicPr>
          <p:nvPr/>
        </p:nvPicPr>
        <p:blipFill>
          <a:blip r:embed="rId5" cstate="print"/>
          <a:srcRect/>
          <a:stretch>
            <a:fillRect/>
          </a:stretch>
        </p:blipFill>
        <p:spPr bwMode="auto">
          <a:xfrm>
            <a:off x="3707904" y="3501008"/>
            <a:ext cx="1719833" cy="2175445"/>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pic>
        <p:nvPicPr>
          <p:cNvPr id="1063" name="Picture 39" descr="F:\Мои документы\Мои рисунки\ПРОЗРАЧНЫЙ КЛИПАРТ\4c5719174159.png"/>
          <p:cNvPicPr>
            <a:picLocks noChangeAspect="1" noChangeArrowheads="1"/>
          </p:cNvPicPr>
          <p:nvPr/>
        </p:nvPicPr>
        <p:blipFill>
          <a:blip r:embed="rId3" cstate="print"/>
          <a:srcRect/>
          <a:stretch>
            <a:fillRect/>
          </a:stretch>
        </p:blipFill>
        <p:spPr bwMode="auto">
          <a:xfrm>
            <a:off x="0" y="764704"/>
            <a:ext cx="5554525" cy="5589240"/>
          </a:xfrm>
          <a:prstGeom prst="rect">
            <a:avLst/>
          </a:prstGeom>
          <a:noFill/>
        </p:spPr>
      </p:pic>
      <p:sp>
        <p:nvSpPr>
          <p:cNvPr id="3" name="TextBox 2"/>
          <p:cNvSpPr txBox="1"/>
          <p:nvPr/>
        </p:nvSpPr>
        <p:spPr>
          <a:xfrm>
            <a:off x="3851920" y="332656"/>
            <a:ext cx="4824536" cy="6771084"/>
          </a:xfrm>
          <a:prstGeom prst="rect">
            <a:avLst/>
          </a:prstGeom>
          <a:noFill/>
        </p:spPr>
        <p:txBody>
          <a:bodyPr wrap="square" rtlCol="0">
            <a:spAutoFit/>
          </a:bodyPr>
          <a:lstStyle/>
          <a:p>
            <a:pPr algn="r"/>
            <a:r>
              <a:rPr lang="ru-RU" sz="3200" dirty="0" smtClean="0">
                <a:latin typeface="Arial Black" pitchFamily="34" charset="0"/>
              </a:rPr>
              <a:t>"Так говорит Господь: остановитесь на путях ваших и рассмотрите и расспросите о путях древних, где путь добрый и идите по нему и найдете покой  душам  вашим".</a:t>
            </a:r>
          </a:p>
          <a:p>
            <a:pPr algn="r"/>
            <a:endParaRPr lang="ru-RU" sz="3200" dirty="0" smtClean="0">
              <a:latin typeface="Arial Black" pitchFamily="34" charset="0"/>
            </a:endParaRPr>
          </a:p>
          <a:p>
            <a:r>
              <a:rPr lang="ru-RU" sz="3200" dirty="0" smtClean="0">
                <a:latin typeface="Arial Black" pitchFamily="34" charset="0"/>
              </a:rPr>
              <a:t>Иер.6:16</a:t>
            </a:r>
          </a:p>
          <a:p>
            <a:endParaRPr lang="ru-RU"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642194"/>
          </a:xfrm>
        </p:spPr>
        <p:txBody>
          <a:bodyPr>
            <a:normAutofit fontScale="90000"/>
          </a:bodyPr>
          <a:lstStyle/>
          <a:p>
            <a:r>
              <a:rPr lang="ru-RU" dirty="0" smtClean="0">
                <a:ln>
                  <a:solidFill>
                    <a:schemeClr val="tx1"/>
                  </a:solidFill>
                </a:ln>
                <a:solidFill>
                  <a:schemeClr val="accent6">
                    <a:lumMod val="50000"/>
                  </a:schemeClr>
                </a:solidFill>
                <a:latin typeface="Arial Black" pitchFamily="34" charset="0"/>
              </a:rPr>
              <a:t>БУДУЩЕЕ МОЖЕТ БЫТЬ НЕ ИЗВЕСТНО, НО МЫ ЗНАЕМ БОГА !</a:t>
            </a:r>
            <a:endParaRPr lang="ru-RU" dirty="0">
              <a:ln>
                <a:solidFill>
                  <a:schemeClr val="tx1"/>
                </a:solidFill>
              </a:ln>
              <a:solidFill>
                <a:schemeClr val="accent6">
                  <a:lumMod val="50000"/>
                </a:schemeClr>
              </a:solidFill>
              <a:latin typeface="Arial Black" pitchFamily="34" charset="0"/>
            </a:endParaRPr>
          </a:p>
        </p:txBody>
      </p:sp>
      <p:sp>
        <p:nvSpPr>
          <p:cNvPr id="3" name="Содержимое 2"/>
          <p:cNvSpPr>
            <a:spLocks noGrp="1"/>
          </p:cNvSpPr>
          <p:nvPr>
            <p:ph sz="half" idx="1"/>
          </p:nvPr>
        </p:nvSpPr>
        <p:spPr>
          <a:xfrm>
            <a:off x="539552" y="1988840"/>
            <a:ext cx="5040560" cy="4608512"/>
          </a:xfrm>
        </p:spPr>
        <p:txBody>
          <a:bodyPr>
            <a:normAutofit/>
          </a:bodyPr>
          <a:lstStyle/>
          <a:p>
            <a:pPr>
              <a:buNone/>
            </a:pPr>
            <a:r>
              <a:rPr lang="ru-RU" dirty="0" smtClean="0"/>
              <a:t>	</a:t>
            </a:r>
            <a:r>
              <a:rPr lang="ru-RU" sz="4400" b="1" i="1" dirty="0" smtClean="0"/>
              <a:t>"Ибо Я - Господь, Я не изменяюсь; посему вы, сыны Иакова, не уничтожились". </a:t>
            </a:r>
          </a:p>
          <a:p>
            <a:pPr>
              <a:buNone/>
            </a:pPr>
            <a:r>
              <a:rPr lang="ru-RU" sz="4400" b="1" i="1" dirty="0" smtClean="0"/>
              <a:t>	Мал. 3:6</a:t>
            </a:r>
            <a:endParaRPr lang="ru-RU" sz="4400" b="1" i="1" dirty="0"/>
          </a:p>
        </p:txBody>
      </p:sp>
      <p:pic>
        <p:nvPicPr>
          <p:cNvPr id="7172" name="Picture 4" descr="D:\Мои документы\Мои рисунки\цветы обои для стола\ПРОЗРАЧНЫЕ\b7728c6ff61c.png"/>
          <p:cNvPicPr>
            <a:picLocks noChangeAspect="1" noChangeArrowheads="1"/>
          </p:cNvPicPr>
          <p:nvPr/>
        </p:nvPicPr>
        <p:blipFill>
          <a:blip r:embed="rId2" cstate="print"/>
          <a:srcRect/>
          <a:stretch>
            <a:fillRect/>
          </a:stretch>
        </p:blipFill>
        <p:spPr bwMode="auto">
          <a:xfrm>
            <a:off x="6012160" y="2420888"/>
            <a:ext cx="2557462" cy="3573016"/>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5" name="Содержимое 3"/>
          <p:cNvSpPr>
            <a:spLocks noGrp="1"/>
          </p:cNvSpPr>
          <p:nvPr>
            <p:ph sz="half" idx="2"/>
          </p:nvPr>
        </p:nvSpPr>
        <p:spPr>
          <a:xfrm>
            <a:off x="539552" y="692696"/>
            <a:ext cx="5976664" cy="5904656"/>
          </a:xfrm>
        </p:spPr>
        <p:txBody>
          <a:bodyPr>
            <a:normAutofit/>
          </a:bodyPr>
          <a:lstStyle/>
          <a:p>
            <a:pPr>
              <a:buNone/>
            </a:pPr>
            <a:r>
              <a:rPr lang="ru-RU" dirty="0" smtClean="0"/>
              <a:t>	</a:t>
            </a:r>
            <a:r>
              <a:rPr lang="ru-RU" sz="4000" b="1" i="1" dirty="0" smtClean="0"/>
              <a:t>"Всякое даяние доброе и всякий дар совершенный нисходит свыше, от Отца светов, у Которого нет изменения и ни тени перемены". </a:t>
            </a:r>
          </a:p>
          <a:p>
            <a:pPr>
              <a:buNone/>
            </a:pPr>
            <a:r>
              <a:rPr lang="ru-RU" sz="4000" b="1" i="1" dirty="0" smtClean="0"/>
              <a:t>	</a:t>
            </a:r>
          </a:p>
          <a:p>
            <a:pPr>
              <a:buNone/>
            </a:pPr>
            <a:r>
              <a:rPr lang="ru-RU" sz="4000" b="1" i="1" dirty="0" err="1" smtClean="0"/>
              <a:t>Иак</a:t>
            </a:r>
            <a:r>
              <a:rPr lang="ru-RU" sz="4000" b="1" i="1" dirty="0" smtClean="0"/>
              <a:t>. 1:17</a:t>
            </a:r>
            <a:endParaRPr lang="ru-RU" sz="4000" i="1" dirty="0"/>
          </a:p>
        </p:txBody>
      </p:sp>
      <p:pic>
        <p:nvPicPr>
          <p:cNvPr id="8195" name="Picture 3" descr="D:\Мои документы\Мои рисунки\цветы обои для стола\ПРОЗРАЧНЫЕ\6981e7868404.png"/>
          <p:cNvPicPr>
            <a:picLocks noChangeAspect="1" noChangeArrowheads="1"/>
          </p:cNvPicPr>
          <p:nvPr/>
        </p:nvPicPr>
        <p:blipFill>
          <a:blip r:embed="rId2" cstate="print"/>
          <a:srcRect/>
          <a:stretch>
            <a:fillRect/>
          </a:stretch>
        </p:blipFill>
        <p:spPr bwMode="auto">
          <a:xfrm>
            <a:off x="5364088" y="348549"/>
            <a:ext cx="3779912" cy="6533848"/>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57200" y="274638"/>
            <a:ext cx="8229600" cy="1786210"/>
          </a:xfrm>
        </p:spPr>
        <p:txBody>
          <a:bodyPr>
            <a:normAutofit fontScale="90000"/>
          </a:bodyPr>
          <a:lstStyle/>
          <a:p>
            <a:r>
              <a:rPr lang="ru-RU" dirty="0" smtClean="0">
                <a:ln>
                  <a:solidFill>
                    <a:schemeClr val="tx1"/>
                  </a:solidFill>
                </a:ln>
                <a:solidFill>
                  <a:schemeClr val="accent6">
                    <a:lumMod val="50000"/>
                  </a:schemeClr>
                </a:solidFill>
                <a:latin typeface="Arial Black" pitchFamily="34" charset="0"/>
              </a:rPr>
              <a:t>ПРИНЦИП ДЕЙСТВИЯ В ТРУДНО РАЗРЕШИМЫХ  СИТУАЦИЯХ</a:t>
            </a:r>
            <a:endParaRPr lang="ru-RU" dirty="0">
              <a:ln>
                <a:solidFill>
                  <a:schemeClr val="tx1"/>
                </a:solidFill>
              </a:ln>
              <a:solidFill>
                <a:schemeClr val="accent6">
                  <a:lumMod val="50000"/>
                </a:schemeClr>
              </a:solidFill>
              <a:latin typeface="Arial Black" pitchFamily="34" charset="0"/>
            </a:endParaRPr>
          </a:p>
        </p:txBody>
      </p:sp>
      <p:sp>
        <p:nvSpPr>
          <p:cNvPr id="7" name="TextBox 6"/>
          <p:cNvSpPr txBox="1"/>
          <p:nvPr/>
        </p:nvSpPr>
        <p:spPr>
          <a:xfrm>
            <a:off x="611560" y="2132856"/>
            <a:ext cx="7992888" cy="4124206"/>
          </a:xfrm>
          <a:prstGeom prst="rect">
            <a:avLst/>
          </a:prstGeom>
          <a:noFill/>
        </p:spPr>
        <p:txBody>
          <a:bodyPr wrap="square" rtlCol="0">
            <a:spAutoFit/>
          </a:bodyPr>
          <a:lstStyle/>
          <a:p>
            <a:r>
              <a:rPr lang="ru-RU" sz="3600" b="1" i="1" dirty="0" smtClean="0">
                <a:solidFill>
                  <a:srgbClr val="C00000"/>
                </a:solidFill>
              </a:rPr>
              <a:t>П</a:t>
            </a:r>
            <a:r>
              <a:rPr lang="ru-RU" sz="3600" b="1" i="1" dirty="0" smtClean="0"/>
              <a:t> - прими	(</a:t>
            </a:r>
            <a:r>
              <a:rPr lang="ru-RU" sz="3200" b="1" i="1" dirty="0" smtClean="0"/>
              <a:t>прими волю Бога разумом)</a:t>
            </a:r>
            <a:endParaRPr lang="ru-RU" sz="3200" b="1" dirty="0" smtClean="0"/>
          </a:p>
          <a:p>
            <a:endParaRPr lang="ru-RU" sz="3600" b="1" i="1" dirty="0" smtClean="0"/>
          </a:p>
          <a:p>
            <a:r>
              <a:rPr lang="ru-RU" sz="3600" b="1" i="1" dirty="0" smtClean="0">
                <a:solidFill>
                  <a:srgbClr val="C00000"/>
                </a:solidFill>
              </a:rPr>
              <a:t>Д</a:t>
            </a:r>
            <a:r>
              <a:rPr lang="ru-RU" sz="3600" b="1" i="1" dirty="0" smtClean="0"/>
              <a:t> - делай	(</a:t>
            </a:r>
            <a:r>
              <a:rPr lang="ru-RU" sz="3200" b="1" i="1" dirty="0" smtClean="0"/>
              <a:t>начинай делать что-то – 				совершай действие)</a:t>
            </a:r>
            <a:endParaRPr lang="ru-RU" sz="3600" b="1" dirty="0" smtClean="0"/>
          </a:p>
          <a:p>
            <a:endParaRPr lang="ru-RU" sz="3600" b="1" i="1" dirty="0" smtClean="0"/>
          </a:p>
          <a:p>
            <a:r>
              <a:rPr lang="ru-RU" sz="3600" b="1" i="1" dirty="0" smtClean="0">
                <a:solidFill>
                  <a:srgbClr val="C00000"/>
                </a:solidFill>
              </a:rPr>
              <a:t>Д</a:t>
            </a:r>
            <a:r>
              <a:rPr lang="ru-RU" sz="3600" b="1" i="1" dirty="0" smtClean="0"/>
              <a:t> - доверяй     </a:t>
            </a:r>
            <a:r>
              <a:rPr lang="ru-RU" sz="3200" b="1" i="1" dirty="0" smtClean="0"/>
              <a:t>(доверяй водительству 					Бога. Рим.8:28)</a:t>
            </a:r>
            <a:endParaRPr lang="ru-RU" sz="3200" b="1" dirty="0" smtClean="0"/>
          </a:p>
          <a:p>
            <a:endParaRPr lang="ru-RU" b="1" dirty="0"/>
          </a:p>
        </p:txBody>
      </p:sp>
      <p:pic>
        <p:nvPicPr>
          <p:cNvPr id="11266" name="Picture 2" descr="D:\Мои документы\Мои рисунки\ПРОЗРАЧНЫЙ КЛИПАРТ\a783b9b8pn_6905202_1394852.png"/>
          <p:cNvPicPr>
            <a:picLocks noChangeAspect="1" noChangeArrowheads="1"/>
          </p:cNvPicPr>
          <p:nvPr/>
        </p:nvPicPr>
        <p:blipFill>
          <a:blip r:embed="rId3" cstate="print"/>
          <a:srcRect/>
          <a:stretch>
            <a:fillRect/>
          </a:stretch>
        </p:blipFill>
        <p:spPr bwMode="auto">
          <a:xfrm>
            <a:off x="755576" y="5281613"/>
            <a:ext cx="1401763" cy="1576387"/>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7" name="TextBox 6"/>
          <p:cNvSpPr txBox="1"/>
          <p:nvPr/>
        </p:nvSpPr>
        <p:spPr>
          <a:xfrm>
            <a:off x="395536" y="836712"/>
            <a:ext cx="4824536" cy="5262979"/>
          </a:xfrm>
          <a:prstGeom prst="rect">
            <a:avLst/>
          </a:prstGeom>
          <a:noFill/>
        </p:spPr>
        <p:txBody>
          <a:bodyPr wrap="square" rtlCol="0">
            <a:spAutoFit/>
          </a:bodyPr>
          <a:lstStyle/>
          <a:p>
            <a:r>
              <a:rPr lang="ru-RU" sz="2800" i="1" dirty="0" smtClean="0">
                <a:ln>
                  <a:solidFill>
                    <a:schemeClr val="tx1"/>
                  </a:solidFill>
                </a:ln>
                <a:solidFill>
                  <a:schemeClr val="accent6">
                    <a:lumMod val="75000"/>
                  </a:schemeClr>
                </a:solidFill>
                <a:latin typeface="Arial Black" pitchFamily="34" charset="0"/>
              </a:rPr>
              <a:t>Перемены</a:t>
            </a:r>
            <a:r>
              <a:rPr lang="ru-RU" sz="2800" i="1" dirty="0" smtClean="0">
                <a:solidFill>
                  <a:schemeClr val="accent6">
                    <a:lumMod val="75000"/>
                  </a:schemeClr>
                </a:solidFill>
                <a:latin typeface="Arial Black" pitchFamily="34" charset="0"/>
              </a:rPr>
              <a:t> </a:t>
            </a:r>
            <a:r>
              <a:rPr lang="ru-RU" sz="2800" dirty="0" smtClean="0">
                <a:latin typeface="Arial Black" pitchFamily="34" charset="0"/>
              </a:rPr>
              <a:t>- это стрессы. Они могут вмешаться во взаимоотношения и даже разорвать их. И это вовсе не значит, что только плохая перемена может быть стрессовой - хорошая перемена также может оказаться стрессовой</a:t>
            </a:r>
            <a:endParaRPr lang="ru-RU" sz="2800" dirty="0">
              <a:latin typeface="Arial Black" pitchFamily="34" charset="0"/>
            </a:endParaRPr>
          </a:p>
        </p:txBody>
      </p:sp>
      <p:pic>
        <p:nvPicPr>
          <p:cNvPr id="9" name="Picture 3" descr="D:\Мои документы\Мои рисунки\люди\женшины\ПРОЗРАЧНЫЕ\Рисунок1.wmf"/>
          <p:cNvPicPr>
            <a:picLocks noGrp="1" noChangeAspect="1" noChangeArrowheads="1"/>
          </p:cNvPicPr>
          <p:nvPr>
            <p:ph sz="half" idx="1"/>
          </p:nvPr>
        </p:nvPicPr>
        <p:blipFill>
          <a:blip r:embed="rId3" cstate="print"/>
          <a:srcRect/>
          <a:stretch>
            <a:fillRect/>
          </a:stretch>
        </p:blipFill>
        <p:spPr bwMode="auto">
          <a:xfrm>
            <a:off x="5220072" y="620688"/>
            <a:ext cx="3672408" cy="3960440"/>
          </a:xfrm>
          <a:prstGeom prst="roundRect">
            <a:avLst/>
          </a:prstGeom>
          <a:noFill/>
        </p:spPr>
      </p:pic>
      <p:pic>
        <p:nvPicPr>
          <p:cNvPr id="12293" name="Picture 5" descr="D:\Мои документы\Мои рисунки\цветы обои для стола\ПРОЗРАЧНЫЕ\0927b23c63cdda04bc03e734a69bdf50.jpeg"/>
          <p:cNvPicPr>
            <a:picLocks noChangeAspect="1" noChangeArrowheads="1"/>
          </p:cNvPicPr>
          <p:nvPr/>
        </p:nvPicPr>
        <p:blipFill>
          <a:blip r:embed="rId4" cstate="print"/>
          <a:srcRect/>
          <a:stretch>
            <a:fillRect/>
          </a:stretch>
        </p:blipFill>
        <p:spPr bwMode="auto">
          <a:xfrm>
            <a:off x="5434608" y="3861048"/>
            <a:ext cx="3709392" cy="2088232"/>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Мои документы\Мои рисунки\пейзажи\разное\size065658.jpg"/>
          <p:cNvPicPr>
            <a:picLocks noChangeAspect="1" noChangeArrowheads="1"/>
          </p:cNvPicPr>
          <p:nvPr/>
        </p:nvPicPr>
        <p:blipFill>
          <a:blip r:embed="rId3" cstate="print"/>
          <a:srcRect l="1972" t="2666" r="1972" b="2666"/>
          <a:stretch>
            <a:fillRect/>
          </a:stretch>
        </p:blipFill>
        <p:spPr bwMode="auto">
          <a:xfrm>
            <a:off x="-1" y="0"/>
            <a:ext cx="9178889" cy="6858000"/>
          </a:xfrm>
          <a:prstGeom prst="rect">
            <a:avLst/>
          </a:prstGeom>
          <a:noFill/>
        </p:spPr>
      </p:pic>
      <p:sp>
        <p:nvSpPr>
          <p:cNvPr id="5" name="Прямоугольник 4"/>
          <p:cNvSpPr/>
          <p:nvPr/>
        </p:nvSpPr>
        <p:spPr>
          <a:xfrm>
            <a:off x="79337" y="404664"/>
            <a:ext cx="8779969" cy="258532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ВАЖНО ТО, </a:t>
            </a:r>
          </a:p>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КАК МЫ ОТНОСИМСЯ</a:t>
            </a:r>
          </a:p>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 К ИЗМЕНЕНИЯМ</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2123728" y="-1"/>
          <a:ext cx="4824536" cy="6940407"/>
        </p:xfrm>
        <a:graphic>
          <a:graphicData uri="http://schemas.openxmlformats.org/presentationml/2006/ole">
            <p:oleObj spid="_x0000_s1026" name="Документ" r:id="rId3" imgW="5941719" imgH="8779137" progId="Word.Document.12">
              <p:embed/>
            </p:oleObj>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858218"/>
          </a:xfrm>
        </p:spPr>
        <p:txBody>
          <a:bodyPr>
            <a:normAutofit fontScale="90000"/>
          </a:bodyPr>
          <a:lstStyle/>
          <a:p>
            <a:r>
              <a:rPr lang="ru-RU" sz="4000" b="1" dirty="0" smtClean="0">
                <a:ln>
                  <a:solidFill>
                    <a:schemeClr val="tx1"/>
                  </a:solidFill>
                </a:ln>
                <a:solidFill>
                  <a:schemeClr val="accent6">
                    <a:lumMod val="50000"/>
                  </a:schemeClr>
                </a:solidFill>
              </a:rPr>
              <a:t>Когда мы сами выбираем перемены, это лучше, чем когда перемены сваливаются на нас через:</a:t>
            </a:r>
            <a:endParaRPr lang="ru-RU" dirty="0">
              <a:ln>
                <a:solidFill>
                  <a:schemeClr val="tx1"/>
                </a:solidFill>
              </a:ln>
              <a:solidFill>
                <a:schemeClr val="accent6">
                  <a:lumMod val="50000"/>
                </a:schemeClr>
              </a:solidFill>
            </a:endParaRPr>
          </a:p>
        </p:txBody>
      </p:sp>
      <p:pic>
        <p:nvPicPr>
          <p:cNvPr id="7" name="Picture 2" descr="D:\Мои документы\Мои рисунки\люди\женшины\ПРОЗРАЧНЫЕ\усталость, растерянность.wmf"/>
          <p:cNvPicPr>
            <a:picLocks noChangeAspect="1" noChangeArrowheads="1"/>
          </p:cNvPicPr>
          <p:nvPr/>
        </p:nvPicPr>
        <p:blipFill>
          <a:blip r:embed="rId3" cstate="print"/>
          <a:srcRect/>
          <a:stretch>
            <a:fillRect/>
          </a:stretch>
        </p:blipFill>
        <p:spPr bwMode="auto">
          <a:xfrm>
            <a:off x="6312452" y="2132856"/>
            <a:ext cx="2075972" cy="4490680"/>
          </a:xfrm>
          <a:prstGeom prst="rect">
            <a:avLst/>
          </a:prstGeom>
          <a:noFill/>
        </p:spPr>
      </p:pic>
      <p:sp>
        <p:nvSpPr>
          <p:cNvPr id="8" name="Содержимое 7"/>
          <p:cNvSpPr>
            <a:spLocks noGrp="1"/>
          </p:cNvSpPr>
          <p:nvPr>
            <p:ph sz="half" idx="1"/>
          </p:nvPr>
        </p:nvSpPr>
        <p:spPr>
          <a:xfrm>
            <a:off x="1187624" y="2420888"/>
            <a:ext cx="5040560" cy="4104456"/>
          </a:xfrm>
        </p:spPr>
        <p:txBody>
          <a:bodyPr>
            <a:normAutofit/>
          </a:bodyPr>
          <a:lstStyle/>
          <a:p>
            <a:r>
              <a:rPr lang="ru-RU" sz="3200" b="1" i="1" dirty="0" smtClean="0"/>
              <a:t>семью</a:t>
            </a:r>
            <a:endParaRPr lang="ru-RU" sz="3200" b="1" dirty="0" smtClean="0"/>
          </a:p>
          <a:p>
            <a:r>
              <a:rPr lang="ru-RU" sz="3200" b="1" i="1" dirty="0" smtClean="0"/>
              <a:t>обстоятельства (здоровье и т.д.)</a:t>
            </a:r>
            <a:endParaRPr lang="ru-RU" sz="3200" b="1" dirty="0" smtClean="0"/>
          </a:p>
          <a:p>
            <a:r>
              <a:rPr lang="ru-RU" sz="3200" b="1" i="1" dirty="0" smtClean="0"/>
              <a:t>работу</a:t>
            </a:r>
            <a:endParaRPr lang="ru-RU" sz="3200" b="1" dirty="0" smtClean="0"/>
          </a:p>
          <a:p>
            <a:r>
              <a:rPr lang="ru-RU" sz="3200" b="1" i="1" dirty="0" smtClean="0"/>
              <a:t>правительство</a:t>
            </a:r>
            <a:endParaRPr lang="ru-RU" sz="3200" b="1" dirty="0" smtClean="0"/>
          </a:p>
          <a:p>
            <a:r>
              <a:rPr lang="ru-RU" sz="3200" b="1" i="1" dirty="0" smtClean="0"/>
              <a:t>перемены в обществе</a:t>
            </a:r>
            <a:endParaRPr lang="ru-RU" sz="3200" b="1" dirty="0"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57200" y="274638"/>
            <a:ext cx="8229600" cy="1858218"/>
          </a:xfrm>
        </p:spPr>
        <p:txBody>
          <a:bodyPr>
            <a:normAutofit fontScale="90000"/>
          </a:bodyPr>
          <a:lstStyle/>
          <a:p>
            <a:r>
              <a:rPr lang="ru-RU" b="1" dirty="0" smtClean="0">
                <a:ln>
                  <a:solidFill>
                    <a:schemeClr val="tx1"/>
                  </a:solidFill>
                </a:ln>
                <a:solidFill>
                  <a:schemeClr val="accent6">
                    <a:lumMod val="50000"/>
                  </a:schemeClr>
                </a:solidFill>
                <a:latin typeface="Arial Black" pitchFamily="34" charset="0"/>
              </a:rPr>
              <a:t>КАК УПРАВЛЯТЬ СТРЕССОВОЙ СИТУАЦИЕЙ ЧЕРЕЗ ИЗМЕНЕНИЯ</a:t>
            </a:r>
            <a:endParaRPr lang="ru-RU" dirty="0">
              <a:ln>
                <a:solidFill>
                  <a:schemeClr val="tx1"/>
                </a:solidFill>
              </a:ln>
              <a:solidFill>
                <a:schemeClr val="accent6">
                  <a:lumMod val="50000"/>
                </a:schemeClr>
              </a:solidFill>
              <a:latin typeface="Arial Black" pitchFamily="34" charset="0"/>
            </a:endParaRPr>
          </a:p>
        </p:txBody>
      </p:sp>
      <p:sp>
        <p:nvSpPr>
          <p:cNvPr id="6" name="Содержимое 5"/>
          <p:cNvSpPr>
            <a:spLocks noGrp="1"/>
          </p:cNvSpPr>
          <p:nvPr>
            <p:ph idx="1"/>
          </p:nvPr>
        </p:nvSpPr>
        <p:spPr>
          <a:xfrm>
            <a:off x="1187624" y="2348881"/>
            <a:ext cx="6984776" cy="3672408"/>
          </a:xfrm>
        </p:spPr>
        <p:txBody>
          <a:bodyPr/>
          <a:lstStyle/>
          <a:p>
            <a:pPr marL="514350" indent="-514350">
              <a:buAutoNum type="arabicPeriod"/>
            </a:pPr>
            <a:r>
              <a:rPr lang="ru-RU" b="1" i="1" dirty="0" smtClean="0"/>
              <a:t>Ищите поддержки</a:t>
            </a:r>
            <a:endParaRPr lang="ru-RU" b="1" dirty="0" smtClean="0"/>
          </a:p>
          <a:p>
            <a:pPr marL="514350" indent="-514350">
              <a:buNone/>
            </a:pPr>
            <a:r>
              <a:rPr lang="ru-RU" i="1" dirty="0" smtClean="0"/>
              <a:t>   «</a:t>
            </a:r>
            <a:r>
              <a:rPr lang="ru-RU" b="1" dirty="0" smtClean="0"/>
              <a:t>Масть и курение радуют сердце; так сладок всякому друг сердечным советом своим». </a:t>
            </a:r>
          </a:p>
          <a:p>
            <a:pPr>
              <a:buNone/>
            </a:pPr>
            <a:r>
              <a:rPr lang="ru-RU" b="1" dirty="0" smtClean="0"/>
              <a:t>						Прт.27:9</a:t>
            </a:r>
          </a:p>
          <a:p>
            <a:endParaRPr lang="ru-RU" dirty="0"/>
          </a:p>
        </p:txBody>
      </p:sp>
      <p:pic>
        <p:nvPicPr>
          <p:cNvPr id="1026" name="Picture 2" descr="D:\Мои документы\Мои рисунки\цветы обои для стола\ПРОЗРАЧНЫЕ\430f1af5e4db.png"/>
          <p:cNvPicPr>
            <a:picLocks noChangeAspect="1" noChangeArrowheads="1"/>
          </p:cNvPicPr>
          <p:nvPr/>
        </p:nvPicPr>
        <p:blipFill>
          <a:blip r:embed="rId3" cstate="print"/>
          <a:srcRect/>
          <a:stretch>
            <a:fillRect/>
          </a:stretch>
        </p:blipFill>
        <p:spPr bwMode="auto">
          <a:xfrm>
            <a:off x="1403648" y="4765794"/>
            <a:ext cx="3024336" cy="2092206"/>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57200" y="274638"/>
            <a:ext cx="8229600" cy="1858218"/>
          </a:xfrm>
        </p:spPr>
        <p:txBody>
          <a:bodyPr>
            <a:normAutofit fontScale="90000"/>
          </a:bodyPr>
          <a:lstStyle/>
          <a:p>
            <a:r>
              <a:rPr lang="ru-RU" b="1" dirty="0" smtClean="0">
                <a:ln>
                  <a:solidFill>
                    <a:schemeClr val="tx1"/>
                  </a:solidFill>
                </a:ln>
                <a:solidFill>
                  <a:schemeClr val="accent6">
                    <a:lumMod val="50000"/>
                  </a:schemeClr>
                </a:solidFill>
                <a:latin typeface="Arial Black" pitchFamily="34" charset="0"/>
              </a:rPr>
              <a:t>КАК УПРАВЛЯТЬ СТРЕССОВОЙ СИТУАЦИЕЙ ЧЕРЕЗ ИЗМЕНЕНИЯ</a:t>
            </a:r>
            <a:endParaRPr lang="ru-RU" dirty="0">
              <a:ln>
                <a:solidFill>
                  <a:schemeClr val="tx1"/>
                </a:solidFill>
              </a:ln>
              <a:solidFill>
                <a:schemeClr val="accent6">
                  <a:lumMod val="50000"/>
                </a:schemeClr>
              </a:solidFill>
              <a:latin typeface="Arial Black" pitchFamily="34" charset="0"/>
            </a:endParaRPr>
          </a:p>
        </p:txBody>
      </p:sp>
      <p:sp>
        <p:nvSpPr>
          <p:cNvPr id="6" name="Содержимое 5"/>
          <p:cNvSpPr>
            <a:spLocks noGrp="1"/>
          </p:cNvSpPr>
          <p:nvPr>
            <p:ph idx="1"/>
          </p:nvPr>
        </p:nvSpPr>
        <p:spPr>
          <a:xfrm>
            <a:off x="1403648" y="2420888"/>
            <a:ext cx="7128792" cy="3672408"/>
          </a:xfrm>
        </p:spPr>
        <p:txBody>
          <a:bodyPr>
            <a:normAutofit fontScale="92500" lnSpcReduction="10000"/>
          </a:bodyPr>
          <a:lstStyle/>
          <a:p>
            <a:pPr marL="514350" indent="-514350">
              <a:buAutoNum type="arabicPeriod" startAt="2"/>
            </a:pPr>
            <a:r>
              <a:rPr lang="ru-RU" b="1" i="1" dirty="0" smtClean="0"/>
              <a:t>Расслабляйтесь (по крайней мере, 			20 минут в день)</a:t>
            </a:r>
            <a:endParaRPr lang="ru-RU" b="1" dirty="0" smtClean="0"/>
          </a:p>
          <a:p>
            <a:pPr marL="514350" indent="-514350">
              <a:buNone/>
            </a:pPr>
            <a:r>
              <a:rPr lang="ru-RU" b="1" dirty="0" smtClean="0"/>
              <a:t>	«Он сказал им: пойдите вы одни в пустынное место и отдохните немного. Ибо много было приходящих и отходящих, так что и есть им было некогда». </a:t>
            </a:r>
          </a:p>
          <a:p>
            <a:pPr marL="514350" indent="-514350" algn="r">
              <a:buNone/>
            </a:pPr>
            <a:r>
              <a:rPr lang="ru-RU" b="1" dirty="0" smtClean="0"/>
              <a:t>Мк.6:31</a:t>
            </a:r>
          </a:p>
          <a:p>
            <a:endParaRPr lang="ru-RU" b="1" dirty="0"/>
          </a:p>
        </p:txBody>
      </p:sp>
      <p:pic>
        <p:nvPicPr>
          <p:cNvPr id="2050" name="Picture 2" descr="D:\Мои документы\Мои рисунки\цветы обои для стола\ПРОЗРАЧНЫЕ\Рисунок28.wmf"/>
          <p:cNvPicPr>
            <a:picLocks noChangeAspect="1" noChangeArrowheads="1"/>
          </p:cNvPicPr>
          <p:nvPr/>
        </p:nvPicPr>
        <p:blipFill>
          <a:blip r:embed="rId3" cstate="print"/>
          <a:srcRect/>
          <a:stretch>
            <a:fillRect/>
          </a:stretch>
        </p:blipFill>
        <p:spPr bwMode="auto">
          <a:xfrm>
            <a:off x="0" y="4005064"/>
            <a:ext cx="2314575" cy="2533650"/>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57200" y="274638"/>
            <a:ext cx="8229600" cy="1858218"/>
          </a:xfrm>
        </p:spPr>
        <p:txBody>
          <a:bodyPr>
            <a:normAutofit fontScale="90000"/>
          </a:bodyPr>
          <a:lstStyle/>
          <a:p>
            <a:r>
              <a:rPr lang="ru-RU" b="1" dirty="0" smtClean="0">
                <a:ln>
                  <a:solidFill>
                    <a:schemeClr val="tx1"/>
                  </a:solidFill>
                </a:ln>
                <a:solidFill>
                  <a:schemeClr val="accent6">
                    <a:lumMod val="50000"/>
                  </a:schemeClr>
                </a:solidFill>
                <a:latin typeface="Arial Black" pitchFamily="34" charset="0"/>
              </a:rPr>
              <a:t>КАК УПРАВЛЯТЬ СТРЕССОВОЙ СИТУАЦИЕЙ ЧЕРЕЗ ИЗМЕНЕНИЯ</a:t>
            </a:r>
            <a:endParaRPr lang="ru-RU" dirty="0">
              <a:ln>
                <a:solidFill>
                  <a:schemeClr val="tx1"/>
                </a:solidFill>
              </a:ln>
              <a:solidFill>
                <a:schemeClr val="accent6">
                  <a:lumMod val="50000"/>
                </a:schemeClr>
              </a:solidFill>
              <a:latin typeface="Arial Black" pitchFamily="34" charset="0"/>
            </a:endParaRPr>
          </a:p>
        </p:txBody>
      </p:sp>
      <p:sp>
        <p:nvSpPr>
          <p:cNvPr id="6" name="Содержимое 5"/>
          <p:cNvSpPr>
            <a:spLocks noGrp="1"/>
          </p:cNvSpPr>
          <p:nvPr>
            <p:ph idx="1"/>
          </p:nvPr>
        </p:nvSpPr>
        <p:spPr>
          <a:xfrm>
            <a:off x="1763688" y="2420888"/>
            <a:ext cx="6768752" cy="3672408"/>
          </a:xfrm>
        </p:spPr>
        <p:txBody>
          <a:bodyPr>
            <a:normAutofit lnSpcReduction="10000"/>
          </a:bodyPr>
          <a:lstStyle/>
          <a:p>
            <a:pPr>
              <a:buNone/>
            </a:pPr>
            <a:r>
              <a:rPr lang="ru-RU" b="1" i="1" dirty="0" smtClean="0"/>
              <a:t>3.	Хорошо питайтесь (регулярно)</a:t>
            </a:r>
            <a:endParaRPr lang="ru-RU" b="1" dirty="0" smtClean="0"/>
          </a:p>
          <a:p>
            <a:pPr>
              <a:buNone/>
            </a:pPr>
            <a:endParaRPr lang="ru-RU" b="1" dirty="0" smtClean="0"/>
          </a:p>
          <a:p>
            <a:pPr>
              <a:buNone/>
            </a:pPr>
            <a:r>
              <a:rPr lang="ru-RU" b="1" dirty="0" smtClean="0"/>
              <a:t>	 «История об Илии бежавшем от Иезавели. Два раза ангел говорил ему, чтобы он сел и поел».</a:t>
            </a:r>
          </a:p>
          <a:p>
            <a:pPr>
              <a:buNone/>
            </a:pPr>
            <a:endParaRPr lang="ru-RU" b="1" dirty="0" smtClean="0"/>
          </a:p>
          <a:p>
            <a:pPr algn="r">
              <a:buNone/>
            </a:pPr>
            <a:r>
              <a:rPr lang="ru-RU" b="1" dirty="0" smtClean="0"/>
              <a:t>3Цар.19:3-9</a:t>
            </a:r>
          </a:p>
          <a:p>
            <a:pPr marL="514350" indent="-514350" algn="r">
              <a:buNone/>
            </a:pPr>
            <a:endParaRPr lang="ru-RU" b="1" dirty="0" smtClean="0"/>
          </a:p>
          <a:p>
            <a:endParaRPr lang="ru-RU" b="1" dirty="0"/>
          </a:p>
        </p:txBody>
      </p:sp>
      <p:pic>
        <p:nvPicPr>
          <p:cNvPr id="4100" name="Picture 4" descr="D:\Мои документы\Мои рисунки\цветы обои для стола\ПРОЗРАЧНЫЕ\9.png"/>
          <p:cNvPicPr>
            <a:picLocks noChangeAspect="1" noChangeArrowheads="1"/>
          </p:cNvPicPr>
          <p:nvPr/>
        </p:nvPicPr>
        <p:blipFill>
          <a:blip r:embed="rId3" cstate="print"/>
          <a:srcRect/>
          <a:stretch>
            <a:fillRect/>
          </a:stretch>
        </p:blipFill>
        <p:spPr bwMode="auto">
          <a:xfrm>
            <a:off x="0" y="4653136"/>
            <a:ext cx="2617328" cy="1930921"/>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57200" y="274638"/>
            <a:ext cx="8229600" cy="1858218"/>
          </a:xfrm>
        </p:spPr>
        <p:txBody>
          <a:bodyPr>
            <a:normAutofit fontScale="90000"/>
          </a:bodyPr>
          <a:lstStyle/>
          <a:p>
            <a:r>
              <a:rPr lang="ru-RU" b="1" dirty="0" smtClean="0">
                <a:ln>
                  <a:solidFill>
                    <a:schemeClr val="tx1"/>
                  </a:solidFill>
                </a:ln>
                <a:solidFill>
                  <a:schemeClr val="accent6">
                    <a:lumMod val="50000"/>
                  </a:schemeClr>
                </a:solidFill>
                <a:latin typeface="Arial Black" pitchFamily="34" charset="0"/>
              </a:rPr>
              <a:t>КАК УПРАВЛЯТЬ СТРЕССОВОЙ СИТУАЦИЕЙ ЧЕРЕЗ ИЗМЕНЕНИЯ</a:t>
            </a:r>
            <a:endParaRPr lang="ru-RU" dirty="0">
              <a:ln>
                <a:solidFill>
                  <a:schemeClr val="tx1"/>
                </a:solidFill>
              </a:ln>
              <a:solidFill>
                <a:schemeClr val="accent6">
                  <a:lumMod val="50000"/>
                </a:schemeClr>
              </a:solidFill>
              <a:latin typeface="Arial Black" pitchFamily="34" charset="0"/>
            </a:endParaRPr>
          </a:p>
        </p:txBody>
      </p:sp>
      <p:sp>
        <p:nvSpPr>
          <p:cNvPr id="6" name="Содержимое 5"/>
          <p:cNvSpPr>
            <a:spLocks noGrp="1"/>
          </p:cNvSpPr>
          <p:nvPr>
            <p:ph idx="1"/>
          </p:nvPr>
        </p:nvSpPr>
        <p:spPr>
          <a:xfrm>
            <a:off x="1115616" y="2420888"/>
            <a:ext cx="7416824" cy="3528392"/>
          </a:xfrm>
        </p:spPr>
        <p:txBody>
          <a:bodyPr>
            <a:normAutofit fontScale="92500" lnSpcReduction="20000"/>
          </a:bodyPr>
          <a:lstStyle/>
          <a:p>
            <a:pPr marL="514350" indent="-514350">
              <a:buAutoNum type="arabicPeriod" startAt="4"/>
            </a:pPr>
            <a:r>
              <a:rPr lang="ru-RU" b="1" i="1" dirty="0" smtClean="0"/>
              <a:t>Устраивайте совместный обед или ужин с друзьями</a:t>
            </a:r>
            <a:endParaRPr lang="ru-RU" b="1" dirty="0" smtClean="0"/>
          </a:p>
          <a:p>
            <a:pPr marL="514350" indent="-514350">
              <a:buNone/>
            </a:pPr>
            <a:r>
              <a:rPr lang="ru-RU" b="1" dirty="0" smtClean="0"/>
              <a:t>	</a:t>
            </a:r>
          </a:p>
          <a:p>
            <a:pPr marL="514350" indent="-514350">
              <a:buNone/>
            </a:pPr>
            <a:r>
              <a:rPr lang="ru-RU" b="1" dirty="0" smtClean="0"/>
              <a:t>	«Се, стою у двери и стучу: если кто услышит голос, Мой отворит дверь, войду к нему, и будут вечерять с ним, и он со Мною».</a:t>
            </a:r>
          </a:p>
          <a:p>
            <a:pPr algn="r">
              <a:buNone/>
            </a:pPr>
            <a:r>
              <a:rPr lang="ru-RU" b="1" dirty="0" smtClean="0"/>
              <a:t> Отк.3:20</a:t>
            </a:r>
          </a:p>
          <a:p>
            <a:pPr algn="r">
              <a:buNone/>
            </a:pPr>
            <a:endParaRPr lang="ru-RU" b="1" dirty="0" smtClean="0"/>
          </a:p>
          <a:p>
            <a:pPr marL="514350" indent="-514350" algn="r">
              <a:buNone/>
            </a:pPr>
            <a:endParaRPr lang="ru-RU" b="1" dirty="0" smtClean="0"/>
          </a:p>
          <a:p>
            <a:endParaRPr lang="ru-RU" b="1" dirty="0"/>
          </a:p>
        </p:txBody>
      </p:sp>
      <p:pic>
        <p:nvPicPr>
          <p:cNvPr id="7" name="Picture 2" descr="D:\Мои документы\Мои рисунки\цветы обои для стола\ПРОЗРАЧНЫЕ\430f1af5e4db.png"/>
          <p:cNvPicPr>
            <a:picLocks noChangeAspect="1" noChangeArrowheads="1"/>
          </p:cNvPicPr>
          <p:nvPr/>
        </p:nvPicPr>
        <p:blipFill>
          <a:blip r:embed="rId3" cstate="print"/>
          <a:srcRect/>
          <a:stretch>
            <a:fillRect/>
          </a:stretch>
        </p:blipFill>
        <p:spPr bwMode="auto">
          <a:xfrm>
            <a:off x="0" y="5139754"/>
            <a:ext cx="2483768" cy="1718246"/>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57200" y="274638"/>
            <a:ext cx="8229600" cy="1858218"/>
          </a:xfrm>
        </p:spPr>
        <p:txBody>
          <a:bodyPr>
            <a:normAutofit fontScale="90000"/>
          </a:bodyPr>
          <a:lstStyle/>
          <a:p>
            <a:r>
              <a:rPr lang="ru-RU" b="1" dirty="0" smtClean="0">
                <a:ln>
                  <a:solidFill>
                    <a:schemeClr val="tx1"/>
                  </a:solidFill>
                </a:ln>
                <a:solidFill>
                  <a:schemeClr val="accent6">
                    <a:lumMod val="50000"/>
                  </a:schemeClr>
                </a:solidFill>
                <a:latin typeface="Arial Black" pitchFamily="34" charset="0"/>
              </a:rPr>
              <a:t>КАК УПРАВЛЯТЬ СТРЕССОВОЙ СИТУАЦИЕЙ ЧЕРЕЗ ИЗМЕНЕНИЯ</a:t>
            </a:r>
            <a:endParaRPr lang="ru-RU" dirty="0">
              <a:ln>
                <a:solidFill>
                  <a:schemeClr val="tx1"/>
                </a:solidFill>
              </a:ln>
              <a:solidFill>
                <a:schemeClr val="accent6">
                  <a:lumMod val="50000"/>
                </a:schemeClr>
              </a:solidFill>
              <a:latin typeface="Arial Black" pitchFamily="34" charset="0"/>
            </a:endParaRPr>
          </a:p>
        </p:txBody>
      </p:sp>
      <p:sp>
        <p:nvSpPr>
          <p:cNvPr id="6" name="Содержимое 5"/>
          <p:cNvSpPr>
            <a:spLocks noGrp="1"/>
          </p:cNvSpPr>
          <p:nvPr>
            <p:ph idx="1"/>
          </p:nvPr>
        </p:nvSpPr>
        <p:spPr>
          <a:xfrm>
            <a:off x="1691680" y="2420888"/>
            <a:ext cx="6840760" cy="3672408"/>
          </a:xfrm>
        </p:spPr>
        <p:txBody>
          <a:bodyPr>
            <a:normAutofit/>
          </a:bodyPr>
          <a:lstStyle/>
          <a:p>
            <a:pPr>
              <a:buNone/>
            </a:pPr>
            <a:r>
              <a:rPr lang="ru-RU" b="1" dirty="0" smtClean="0"/>
              <a:t>5. </a:t>
            </a:r>
            <a:r>
              <a:rPr lang="ru-RU" b="1" i="1" dirty="0" smtClean="0"/>
              <a:t>Улыбайтесь</a:t>
            </a:r>
            <a:endParaRPr lang="ru-RU" b="1" dirty="0" smtClean="0"/>
          </a:p>
          <a:p>
            <a:pPr>
              <a:buNone/>
            </a:pPr>
            <a:r>
              <a:rPr lang="ru-RU" b="1" dirty="0" smtClean="0"/>
              <a:t>	«Веселое сердце благотворно, как </a:t>
            </a:r>
            <a:r>
              <a:rPr lang="ru-RU" b="1" dirty="0" err="1" smtClean="0"/>
              <a:t>врачевство</a:t>
            </a:r>
            <a:r>
              <a:rPr lang="ru-RU" b="1" dirty="0" smtClean="0"/>
              <a:t>, а унылый дух сушит кости». </a:t>
            </a:r>
          </a:p>
          <a:p>
            <a:pPr algn="r">
              <a:buNone/>
            </a:pPr>
            <a:endParaRPr lang="ru-RU" b="1" dirty="0" smtClean="0"/>
          </a:p>
          <a:p>
            <a:pPr algn="r">
              <a:buNone/>
            </a:pPr>
            <a:r>
              <a:rPr lang="ru-RU" b="1" dirty="0" smtClean="0"/>
              <a:t>Пр.17:22</a:t>
            </a:r>
          </a:p>
          <a:p>
            <a:pPr algn="r">
              <a:buNone/>
            </a:pPr>
            <a:endParaRPr lang="ru-RU" b="1" dirty="0" smtClean="0"/>
          </a:p>
          <a:p>
            <a:pPr marL="514350" indent="-514350" algn="r">
              <a:buNone/>
            </a:pPr>
            <a:endParaRPr lang="ru-RU" b="1" dirty="0" smtClean="0"/>
          </a:p>
          <a:p>
            <a:endParaRPr lang="ru-RU" b="1" dirty="0"/>
          </a:p>
        </p:txBody>
      </p:sp>
      <p:pic>
        <p:nvPicPr>
          <p:cNvPr id="5125" name="Picture 5" descr="D:\Мои документы\Мои рисунки\цветы обои для стола\ПРОЗРАЧНЫЕ\59677232_1275230326_FL25.png"/>
          <p:cNvPicPr>
            <a:picLocks noChangeAspect="1" noChangeArrowheads="1"/>
          </p:cNvPicPr>
          <p:nvPr/>
        </p:nvPicPr>
        <p:blipFill>
          <a:blip r:embed="rId3" cstate="print"/>
          <a:srcRect/>
          <a:stretch>
            <a:fillRect/>
          </a:stretch>
        </p:blipFill>
        <p:spPr bwMode="auto">
          <a:xfrm>
            <a:off x="683568" y="4581128"/>
            <a:ext cx="2736304" cy="2050036"/>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57200" y="274638"/>
            <a:ext cx="8229600" cy="1858218"/>
          </a:xfrm>
        </p:spPr>
        <p:txBody>
          <a:bodyPr>
            <a:normAutofit fontScale="90000"/>
          </a:bodyPr>
          <a:lstStyle/>
          <a:p>
            <a:r>
              <a:rPr lang="ru-RU" b="1" dirty="0" smtClean="0">
                <a:ln>
                  <a:solidFill>
                    <a:schemeClr val="tx1"/>
                  </a:solidFill>
                </a:ln>
                <a:solidFill>
                  <a:schemeClr val="accent6">
                    <a:lumMod val="50000"/>
                  </a:schemeClr>
                </a:solidFill>
                <a:latin typeface="Arial Black" pitchFamily="34" charset="0"/>
              </a:rPr>
              <a:t>КАК УПРАВЛЯТЬ СТРЕССОВОЙ СИТУАЦИЕЙ ЧЕРЕЗ ИЗМЕНЕНИЯ</a:t>
            </a:r>
            <a:endParaRPr lang="ru-RU" dirty="0">
              <a:ln>
                <a:solidFill>
                  <a:schemeClr val="tx1"/>
                </a:solidFill>
              </a:ln>
              <a:solidFill>
                <a:schemeClr val="accent6">
                  <a:lumMod val="50000"/>
                </a:schemeClr>
              </a:solidFill>
              <a:latin typeface="Arial Black" pitchFamily="34" charset="0"/>
            </a:endParaRPr>
          </a:p>
        </p:txBody>
      </p:sp>
      <p:sp>
        <p:nvSpPr>
          <p:cNvPr id="6" name="Содержимое 5"/>
          <p:cNvSpPr>
            <a:spLocks noGrp="1"/>
          </p:cNvSpPr>
          <p:nvPr>
            <p:ph idx="1"/>
          </p:nvPr>
        </p:nvSpPr>
        <p:spPr>
          <a:xfrm>
            <a:off x="1691680" y="2420888"/>
            <a:ext cx="6840760" cy="3888432"/>
          </a:xfrm>
        </p:spPr>
        <p:txBody>
          <a:bodyPr>
            <a:normAutofit/>
          </a:bodyPr>
          <a:lstStyle/>
          <a:p>
            <a:pPr marL="514350" indent="-514350">
              <a:buAutoNum type="arabicPeriod" startAt="6"/>
            </a:pPr>
            <a:r>
              <a:rPr lang="ru-RU" b="1" i="1" dirty="0" smtClean="0"/>
              <a:t>Делайте ежедневно физические упражнения</a:t>
            </a:r>
            <a:endParaRPr lang="ru-RU" b="1" dirty="0" smtClean="0"/>
          </a:p>
          <a:p>
            <a:pPr marL="514350" indent="-514350">
              <a:buNone/>
            </a:pPr>
            <a:r>
              <a:rPr lang="ru-RU" b="1" dirty="0" smtClean="0"/>
              <a:t>	«Возлюбленный! Молюсь, чтобы ты здравствовал и преуспевал во всем, как преуспевает душа твоя».</a:t>
            </a:r>
          </a:p>
          <a:p>
            <a:pPr algn="r">
              <a:buNone/>
            </a:pPr>
            <a:r>
              <a:rPr lang="ru-RU" b="1" dirty="0" smtClean="0"/>
              <a:t>3 Ин.2</a:t>
            </a:r>
          </a:p>
          <a:p>
            <a:pPr algn="r">
              <a:buNone/>
            </a:pPr>
            <a:endParaRPr lang="ru-RU" b="1" dirty="0" smtClean="0"/>
          </a:p>
          <a:p>
            <a:pPr marL="514350" indent="-514350" algn="r">
              <a:buNone/>
            </a:pPr>
            <a:endParaRPr lang="ru-RU" b="1" dirty="0" smtClean="0"/>
          </a:p>
          <a:p>
            <a:endParaRPr lang="ru-RU" b="1" dirty="0"/>
          </a:p>
        </p:txBody>
      </p:sp>
      <p:pic>
        <p:nvPicPr>
          <p:cNvPr id="5130" name="Picture 10" descr="D:\Мои документы\Мои рисунки\люди\женшины\sports_086.gif"/>
          <p:cNvPicPr>
            <a:picLocks noChangeAspect="1" noChangeArrowheads="1"/>
          </p:cNvPicPr>
          <p:nvPr/>
        </p:nvPicPr>
        <p:blipFill>
          <a:blip r:embed="rId3" cstate="print"/>
          <a:srcRect/>
          <a:stretch>
            <a:fillRect/>
          </a:stretch>
        </p:blipFill>
        <p:spPr bwMode="auto">
          <a:xfrm flipH="1">
            <a:off x="323528" y="3477063"/>
            <a:ext cx="1872208" cy="296451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57200" y="274638"/>
            <a:ext cx="8229600" cy="1858218"/>
          </a:xfrm>
        </p:spPr>
        <p:txBody>
          <a:bodyPr>
            <a:normAutofit fontScale="90000"/>
          </a:bodyPr>
          <a:lstStyle/>
          <a:p>
            <a:r>
              <a:rPr lang="ru-RU" b="1" dirty="0" smtClean="0">
                <a:ln>
                  <a:solidFill>
                    <a:schemeClr val="tx1"/>
                  </a:solidFill>
                </a:ln>
                <a:solidFill>
                  <a:schemeClr val="accent6">
                    <a:lumMod val="50000"/>
                  </a:schemeClr>
                </a:solidFill>
                <a:latin typeface="Arial Black" pitchFamily="34" charset="0"/>
              </a:rPr>
              <a:t>КАК УПРАВЛЯТЬ СТРЕССОВОЙ СИТУАЦИЕЙ ЧЕРЕЗ ИЗМЕНЕНИЯ</a:t>
            </a:r>
            <a:endParaRPr lang="ru-RU" dirty="0">
              <a:ln>
                <a:solidFill>
                  <a:schemeClr val="tx1"/>
                </a:solidFill>
              </a:ln>
              <a:solidFill>
                <a:schemeClr val="accent6">
                  <a:lumMod val="50000"/>
                </a:schemeClr>
              </a:solidFill>
              <a:latin typeface="Arial Black" pitchFamily="34" charset="0"/>
            </a:endParaRPr>
          </a:p>
        </p:txBody>
      </p:sp>
      <p:sp>
        <p:nvSpPr>
          <p:cNvPr id="6" name="Содержимое 5"/>
          <p:cNvSpPr>
            <a:spLocks noGrp="1"/>
          </p:cNvSpPr>
          <p:nvPr>
            <p:ph idx="1"/>
          </p:nvPr>
        </p:nvSpPr>
        <p:spPr>
          <a:xfrm>
            <a:off x="1691680" y="2420888"/>
            <a:ext cx="6840760" cy="3888432"/>
          </a:xfrm>
        </p:spPr>
        <p:txBody>
          <a:bodyPr>
            <a:normAutofit/>
          </a:bodyPr>
          <a:lstStyle/>
          <a:p>
            <a:pPr marL="514350" indent="-514350">
              <a:buAutoNum type="arabicPeriod" startAt="7"/>
            </a:pPr>
            <a:r>
              <a:rPr lang="ru-RU" b="1" i="1" dirty="0" smtClean="0"/>
              <a:t>Делайте что-либо для других</a:t>
            </a:r>
            <a:endParaRPr lang="ru-RU" b="1" dirty="0" smtClean="0"/>
          </a:p>
          <a:p>
            <a:pPr marL="514350" indent="-514350">
              <a:buNone/>
            </a:pPr>
            <a:r>
              <a:rPr lang="ru-RU" b="1" dirty="0" smtClean="0"/>
              <a:t>	«Итак, доколе есть время, будем делать добро всем, а наипаче своим по вере». </a:t>
            </a:r>
          </a:p>
          <a:p>
            <a:pPr marL="514350" indent="-514350" algn="r">
              <a:buNone/>
            </a:pPr>
            <a:r>
              <a:rPr lang="ru-RU" b="1" dirty="0" smtClean="0"/>
              <a:t>Гал.6:10</a:t>
            </a:r>
          </a:p>
          <a:p>
            <a:pPr algn="r">
              <a:buNone/>
            </a:pPr>
            <a:endParaRPr lang="ru-RU" b="1" dirty="0" smtClean="0"/>
          </a:p>
          <a:p>
            <a:pPr marL="514350" indent="-514350" algn="r">
              <a:buNone/>
            </a:pPr>
            <a:endParaRPr lang="ru-RU" b="1" dirty="0" smtClean="0"/>
          </a:p>
          <a:p>
            <a:endParaRPr lang="ru-RU" b="1" dirty="0"/>
          </a:p>
        </p:txBody>
      </p:sp>
      <p:pic>
        <p:nvPicPr>
          <p:cNvPr id="6147" name="Picture 3" descr="D:\Мои документы\Мои рисунки\люди\женшины\ПРОЗРАЧНЫЕ\Рисунок19.png"/>
          <p:cNvPicPr>
            <a:picLocks noChangeAspect="1" noChangeArrowheads="1"/>
          </p:cNvPicPr>
          <p:nvPr/>
        </p:nvPicPr>
        <p:blipFill>
          <a:blip r:embed="rId3" cstate="print"/>
          <a:srcRect/>
          <a:stretch>
            <a:fillRect/>
          </a:stretch>
        </p:blipFill>
        <p:spPr bwMode="auto">
          <a:xfrm>
            <a:off x="683568" y="4653136"/>
            <a:ext cx="3213100" cy="1878013"/>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57200" y="274638"/>
            <a:ext cx="8229600" cy="1858218"/>
          </a:xfrm>
        </p:spPr>
        <p:txBody>
          <a:bodyPr>
            <a:normAutofit fontScale="90000"/>
          </a:bodyPr>
          <a:lstStyle/>
          <a:p>
            <a:r>
              <a:rPr lang="ru-RU" b="1" dirty="0" smtClean="0">
                <a:ln>
                  <a:solidFill>
                    <a:schemeClr val="tx1"/>
                  </a:solidFill>
                </a:ln>
                <a:solidFill>
                  <a:schemeClr val="accent6">
                    <a:lumMod val="50000"/>
                  </a:schemeClr>
                </a:solidFill>
                <a:latin typeface="Arial Black" pitchFamily="34" charset="0"/>
              </a:rPr>
              <a:t>КАК УПРАВЛЯТЬ СТРЕССОВОЙ СИТУАЦИЕЙ ЧЕРЕЗ ИЗМЕНЕНИЯ</a:t>
            </a:r>
            <a:endParaRPr lang="ru-RU" dirty="0">
              <a:ln>
                <a:solidFill>
                  <a:schemeClr val="tx1"/>
                </a:solidFill>
              </a:ln>
              <a:solidFill>
                <a:schemeClr val="accent6">
                  <a:lumMod val="50000"/>
                </a:schemeClr>
              </a:solidFill>
              <a:latin typeface="Arial Black" pitchFamily="34" charset="0"/>
            </a:endParaRPr>
          </a:p>
        </p:txBody>
      </p:sp>
      <p:sp>
        <p:nvSpPr>
          <p:cNvPr id="6" name="Содержимое 5"/>
          <p:cNvSpPr>
            <a:spLocks noGrp="1"/>
          </p:cNvSpPr>
          <p:nvPr>
            <p:ph idx="1"/>
          </p:nvPr>
        </p:nvSpPr>
        <p:spPr>
          <a:xfrm>
            <a:off x="1691680" y="2420888"/>
            <a:ext cx="6840760" cy="1584176"/>
          </a:xfrm>
        </p:spPr>
        <p:txBody>
          <a:bodyPr>
            <a:normAutofit/>
          </a:bodyPr>
          <a:lstStyle/>
          <a:p>
            <a:pPr>
              <a:buNone/>
            </a:pPr>
            <a:r>
              <a:rPr lang="ru-RU" dirty="0" smtClean="0"/>
              <a:t> </a:t>
            </a:r>
            <a:r>
              <a:rPr lang="ru-RU" b="1" dirty="0" smtClean="0"/>
              <a:t>8.	</a:t>
            </a:r>
            <a:r>
              <a:rPr lang="ru-RU" b="1" i="1" dirty="0" smtClean="0"/>
              <a:t>Делайте что-либо, что вам приносит радость</a:t>
            </a:r>
            <a:endParaRPr lang="ru-RU" b="1" dirty="0" smtClean="0"/>
          </a:p>
          <a:p>
            <a:pPr marL="514350" indent="-514350" algn="r">
              <a:buNone/>
            </a:pPr>
            <a:endParaRPr lang="ru-RU" b="1" dirty="0" smtClean="0"/>
          </a:p>
        </p:txBody>
      </p:sp>
      <p:pic>
        <p:nvPicPr>
          <p:cNvPr id="7170" name="Picture 2" descr="D:\Мои документы\Мои рисунки\цветы обои для стола\ПРОЗРАЧНЫЕ\20.png"/>
          <p:cNvPicPr>
            <a:picLocks noChangeAspect="1" noChangeArrowheads="1"/>
          </p:cNvPicPr>
          <p:nvPr/>
        </p:nvPicPr>
        <p:blipFill>
          <a:blip r:embed="rId3" cstate="print"/>
          <a:srcRect/>
          <a:stretch>
            <a:fillRect/>
          </a:stretch>
        </p:blipFill>
        <p:spPr bwMode="auto">
          <a:xfrm>
            <a:off x="2483768" y="3717032"/>
            <a:ext cx="3686583" cy="2901047"/>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ln>
                  <a:solidFill>
                    <a:schemeClr val="tx1"/>
                  </a:solidFill>
                </a:ln>
                <a:solidFill>
                  <a:schemeClr val="accent2">
                    <a:lumMod val="75000"/>
                  </a:schemeClr>
                </a:solidFill>
                <a:latin typeface="Arial Black" pitchFamily="34" charset="0"/>
              </a:rPr>
              <a:t>ГОДЫ ЖИЗНИ</a:t>
            </a:r>
            <a:endParaRPr lang="ru-RU" dirty="0">
              <a:ln>
                <a:solidFill>
                  <a:schemeClr val="tx1"/>
                </a:solidFill>
              </a:ln>
              <a:solidFill>
                <a:schemeClr val="accent2">
                  <a:lumMod val="75000"/>
                </a:schemeClr>
              </a:solidFill>
              <a:latin typeface="Arial Black" pitchFamily="34" charset="0"/>
            </a:endParaRPr>
          </a:p>
        </p:txBody>
      </p:sp>
      <p:cxnSp>
        <p:nvCxnSpPr>
          <p:cNvPr id="5" name="Прямая соединительная линия 4"/>
          <p:cNvCxnSpPr/>
          <p:nvPr/>
        </p:nvCxnSpPr>
        <p:spPr>
          <a:xfrm>
            <a:off x="1115616" y="3573016"/>
            <a:ext cx="7344816" cy="0"/>
          </a:xfrm>
          <a:prstGeom prst="line">
            <a:avLst/>
          </a:prstGeom>
          <a:ln w="60325" cmpd="sng"/>
        </p:spPr>
        <p:style>
          <a:lnRef idx="1">
            <a:schemeClr val="accent1"/>
          </a:lnRef>
          <a:fillRef idx="0">
            <a:schemeClr val="accent1"/>
          </a:fillRef>
          <a:effectRef idx="0">
            <a:schemeClr val="accent1"/>
          </a:effectRef>
          <a:fontRef idx="minor">
            <a:schemeClr val="tx1"/>
          </a:fontRef>
        </p:style>
      </p:cxnSp>
      <p:sp>
        <p:nvSpPr>
          <p:cNvPr id="6" name="5-конечная звезда 5"/>
          <p:cNvSpPr/>
          <p:nvPr/>
        </p:nvSpPr>
        <p:spPr>
          <a:xfrm>
            <a:off x="1763688" y="2852936"/>
            <a:ext cx="72008" cy="7200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TextBox 6"/>
          <p:cNvSpPr txBox="1"/>
          <p:nvPr/>
        </p:nvSpPr>
        <p:spPr>
          <a:xfrm>
            <a:off x="1115616" y="3212976"/>
            <a:ext cx="834331" cy="369332"/>
          </a:xfrm>
          <a:prstGeom prst="rect">
            <a:avLst/>
          </a:prstGeom>
          <a:noFill/>
        </p:spPr>
        <p:txBody>
          <a:bodyPr wrap="none" rtlCol="0">
            <a:spAutoFit/>
          </a:bodyPr>
          <a:lstStyle/>
          <a:p>
            <a:r>
              <a:rPr lang="ru-RU" dirty="0" smtClean="0"/>
              <a:t>Школа</a:t>
            </a:r>
            <a:endParaRPr lang="ru-RU" dirty="0"/>
          </a:p>
        </p:txBody>
      </p:sp>
      <p:sp>
        <p:nvSpPr>
          <p:cNvPr id="8" name="TextBox 7"/>
          <p:cNvSpPr txBox="1"/>
          <p:nvPr/>
        </p:nvSpPr>
        <p:spPr>
          <a:xfrm>
            <a:off x="2267744" y="3140968"/>
            <a:ext cx="1354025" cy="369332"/>
          </a:xfrm>
          <a:prstGeom prst="rect">
            <a:avLst/>
          </a:prstGeom>
          <a:noFill/>
        </p:spPr>
        <p:txBody>
          <a:bodyPr wrap="none" rtlCol="0">
            <a:spAutoFit/>
          </a:bodyPr>
          <a:lstStyle/>
          <a:p>
            <a:r>
              <a:rPr lang="ru-RU" dirty="0" smtClean="0"/>
              <a:t>Замужество</a:t>
            </a:r>
            <a:endParaRPr lang="ru-RU" dirty="0"/>
          </a:p>
        </p:txBody>
      </p:sp>
      <p:sp>
        <p:nvSpPr>
          <p:cNvPr id="9" name="TextBox 8"/>
          <p:cNvSpPr txBox="1"/>
          <p:nvPr/>
        </p:nvSpPr>
        <p:spPr>
          <a:xfrm>
            <a:off x="2411760" y="3645024"/>
            <a:ext cx="1805431" cy="369332"/>
          </a:xfrm>
          <a:prstGeom prst="rect">
            <a:avLst/>
          </a:prstGeom>
          <a:noFill/>
        </p:spPr>
        <p:txBody>
          <a:bodyPr wrap="none" rtlCol="0">
            <a:spAutoFit/>
          </a:bodyPr>
          <a:lstStyle/>
          <a:p>
            <a:r>
              <a:rPr lang="ru-RU" dirty="0" smtClean="0"/>
              <a:t>Рождение детей</a:t>
            </a:r>
            <a:endParaRPr lang="ru-RU" dirty="0"/>
          </a:p>
        </p:txBody>
      </p:sp>
      <p:sp>
        <p:nvSpPr>
          <p:cNvPr id="10" name="TextBox 9"/>
          <p:cNvSpPr txBox="1"/>
          <p:nvPr/>
        </p:nvSpPr>
        <p:spPr>
          <a:xfrm>
            <a:off x="3707904" y="2924944"/>
            <a:ext cx="1728192" cy="646331"/>
          </a:xfrm>
          <a:prstGeom prst="rect">
            <a:avLst/>
          </a:prstGeom>
          <a:noFill/>
        </p:spPr>
        <p:txBody>
          <a:bodyPr wrap="square" rtlCol="0">
            <a:spAutoFit/>
          </a:bodyPr>
          <a:lstStyle/>
          <a:p>
            <a:pPr algn="ctr"/>
            <a:r>
              <a:rPr lang="ru-RU" dirty="0" smtClean="0"/>
              <a:t>Смерть сестры, родителей</a:t>
            </a:r>
            <a:endParaRPr lang="ru-RU" dirty="0"/>
          </a:p>
        </p:txBody>
      </p:sp>
      <p:sp>
        <p:nvSpPr>
          <p:cNvPr id="11" name="TextBox 10"/>
          <p:cNvSpPr txBox="1"/>
          <p:nvPr/>
        </p:nvSpPr>
        <p:spPr>
          <a:xfrm>
            <a:off x="4716016" y="3645024"/>
            <a:ext cx="1021113" cy="369332"/>
          </a:xfrm>
          <a:prstGeom prst="rect">
            <a:avLst/>
          </a:prstGeom>
          <a:noFill/>
        </p:spPr>
        <p:txBody>
          <a:bodyPr wrap="none" rtlCol="0">
            <a:spAutoFit/>
          </a:bodyPr>
          <a:lstStyle/>
          <a:p>
            <a:r>
              <a:rPr lang="ru-RU" dirty="0" smtClean="0"/>
              <a:t>Переезд</a:t>
            </a:r>
            <a:endParaRPr lang="ru-RU" dirty="0"/>
          </a:p>
        </p:txBody>
      </p:sp>
      <p:sp>
        <p:nvSpPr>
          <p:cNvPr id="12" name="TextBox 11"/>
          <p:cNvSpPr txBox="1"/>
          <p:nvPr/>
        </p:nvSpPr>
        <p:spPr>
          <a:xfrm>
            <a:off x="5508104" y="3212976"/>
            <a:ext cx="1655646" cy="369332"/>
          </a:xfrm>
          <a:prstGeom prst="rect">
            <a:avLst/>
          </a:prstGeom>
          <a:noFill/>
        </p:spPr>
        <p:txBody>
          <a:bodyPr wrap="none" rtlCol="0">
            <a:spAutoFit/>
          </a:bodyPr>
          <a:lstStyle/>
          <a:p>
            <a:r>
              <a:rPr lang="ru-RU" dirty="0" smtClean="0"/>
              <a:t>Потеря работы</a:t>
            </a:r>
            <a:endParaRPr lang="ru-RU" dirty="0"/>
          </a:p>
        </p:txBody>
      </p:sp>
      <p:sp>
        <p:nvSpPr>
          <p:cNvPr id="14" name="TextBox 13"/>
          <p:cNvSpPr txBox="1"/>
          <p:nvPr/>
        </p:nvSpPr>
        <p:spPr>
          <a:xfrm>
            <a:off x="395536" y="3573016"/>
            <a:ext cx="1306768" cy="369332"/>
          </a:xfrm>
          <a:prstGeom prst="rect">
            <a:avLst/>
          </a:prstGeom>
          <a:noFill/>
        </p:spPr>
        <p:txBody>
          <a:bodyPr wrap="none" rtlCol="0">
            <a:spAutoFit/>
          </a:bodyPr>
          <a:lstStyle/>
          <a:p>
            <a:r>
              <a:rPr lang="ru-RU" dirty="0" smtClean="0">
                <a:latin typeface="Arial Black" pitchFamily="34" charset="0"/>
              </a:rPr>
              <a:t>События</a:t>
            </a:r>
            <a:endParaRPr lang="ru-RU" dirty="0">
              <a:latin typeface="Arial Black" pitchFamily="34" charset="0"/>
            </a:endParaRPr>
          </a:p>
        </p:txBody>
      </p:sp>
      <p:sp>
        <p:nvSpPr>
          <p:cNvPr id="15" name="TextBox 14"/>
          <p:cNvSpPr txBox="1"/>
          <p:nvPr/>
        </p:nvSpPr>
        <p:spPr>
          <a:xfrm>
            <a:off x="6156176" y="3645024"/>
            <a:ext cx="1701043" cy="369332"/>
          </a:xfrm>
          <a:prstGeom prst="rect">
            <a:avLst/>
          </a:prstGeom>
          <a:noFill/>
        </p:spPr>
        <p:txBody>
          <a:bodyPr wrap="none" rtlCol="0">
            <a:spAutoFit/>
          </a:bodyPr>
          <a:lstStyle/>
          <a:p>
            <a:r>
              <a:rPr lang="ru-RU" dirty="0" smtClean="0"/>
              <a:t>Женитьба сына</a:t>
            </a:r>
            <a:endParaRPr lang="ru-RU" dirty="0"/>
          </a:p>
        </p:txBody>
      </p:sp>
      <p:sp>
        <p:nvSpPr>
          <p:cNvPr id="16" name="TextBox 15"/>
          <p:cNvSpPr txBox="1"/>
          <p:nvPr/>
        </p:nvSpPr>
        <p:spPr>
          <a:xfrm>
            <a:off x="7380312" y="3212976"/>
            <a:ext cx="1454244" cy="369332"/>
          </a:xfrm>
          <a:prstGeom prst="rect">
            <a:avLst/>
          </a:prstGeom>
          <a:noFill/>
        </p:spPr>
        <p:txBody>
          <a:bodyPr wrap="none" rtlCol="0">
            <a:spAutoFit/>
          </a:bodyPr>
          <a:lstStyle/>
          <a:p>
            <a:r>
              <a:rPr lang="ru-RU" dirty="0" smtClean="0"/>
              <a:t>Первый внук</a:t>
            </a:r>
            <a:endParaRPr lang="ru-RU" dirty="0"/>
          </a:p>
        </p:txBody>
      </p:sp>
      <p:sp>
        <p:nvSpPr>
          <p:cNvPr id="17" name="5-конечная звезда 16"/>
          <p:cNvSpPr/>
          <p:nvPr/>
        </p:nvSpPr>
        <p:spPr>
          <a:xfrm flipV="1">
            <a:off x="2843808" y="2420888"/>
            <a:ext cx="144016" cy="14401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 name="5-конечная звезда 17"/>
          <p:cNvSpPr/>
          <p:nvPr/>
        </p:nvSpPr>
        <p:spPr>
          <a:xfrm>
            <a:off x="3563888" y="2204864"/>
            <a:ext cx="72008" cy="7200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9" name="5-конечная звезда 18"/>
          <p:cNvSpPr/>
          <p:nvPr/>
        </p:nvSpPr>
        <p:spPr>
          <a:xfrm>
            <a:off x="4427984" y="4797152"/>
            <a:ext cx="72008" cy="7200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0" name="5-конечная звезда 19"/>
          <p:cNvSpPr/>
          <p:nvPr/>
        </p:nvSpPr>
        <p:spPr>
          <a:xfrm>
            <a:off x="5004048" y="4293096"/>
            <a:ext cx="72008" cy="7200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1" name="5-конечная звезда 20"/>
          <p:cNvSpPr/>
          <p:nvPr/>
        </p:nvSpPr>
        <p:spPr>
          <a:xfrm>
            <a:off x="5940152" y="4581128"/>
            <a:ext cx="72008" cy="7200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 name="5-конечная звезда 21"/>
          <p:cNvSpPr/>
          <p:nvPr/>
        </p:nvSpPr>
        <p:spPr>
          <a:xfrm>
            <a:off x="7236296" y="2492896"/>
            <a:ext cx="72008" cy="7200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3" name="5-конечная звезда 22"/>
          <p:cNvSpPr/>
          <p:nvPr/>
        </p:nvSpPr>
        <p:spPr>
          <a:xfrm>
            <a:off x="8100392" y="2348880"/>
            <a:ext cx="72008" cy="7200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25" name="Прямая соединительная линия 24"/>
          <p:cNvCxnSpPr>
            <a:endCxn id="17" idx="1"/>
          </p:cNvCxnSpPr>
          <p:nvPr/>
        </p:nvCxnSpPr>
        <p:spPr>
          <a:xfrm flipV="1">
            <a:off x="1835696" y="2509895"/>
            <a:ext cx="1008112" cy="2985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p:cNvCxnSpPr>
            <a:stCxn id="17" idx="4"/>
            <a:endCxn id="18" idx="2"/>
          </p:cNvCxnSpPr>
          <p:nvPr/>
        </p:nvCxnSpPr>
        <p:spPr>
          <a:xfrm flipV="1">
            <a:off x="2987824" y="2276872"/>
            <a:ext cx="589816" cy="23302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2" name="Прямая соединительная линия 31"/>
          <p:cNvCxnSpPr/>
          <p:nvPr/>
        </p:nvCxnSpPr>
        <p:spPr>
          <a:xfrm rot="16200000" flipH="1">
            <a:off x="2771800" y="3140968"/>
            <a:ext cx="2592288" cy="864096"/>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4" name="Прямая соединительная линия 33"/>
          <p:cNvCxnSpPr>
            <a:stCxn id="19" idx="4"/>
            <a:endCxn id="20" idx="2"/>
          </p:cNvCxnSpPr>
          <p:nvPr/>
        </p:nvCxnSpPr>
        <p:spPr>
          <a:xfrm flipV="1">
            <a:off x="4499992" y="4365104"/>
            <a:ext cx="517808" cy="45955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6" name="Прямая соединительная линия 35"/>
          <p:cNvCxnSpPr>
            <a:stCxn id="20" idx="3"/>
            <a:endCxn id="21" idx="2"/>
          </p:cNvCxnSpPr>
          <p:nvPr/>
        </p:nvCxnSpPr>
        <p:spPr>
          <a:xfrm rot="16200000" flipH="1">
            <a:off x="5364088" y="4063320"/>
            <a:ext cx="288032" cy="8916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9" name="Прямая соединительная линия 38"/>
          <p:cNvCxnSpPr>
            <a:stCxn id="21" idx="4"/>
            <a:endCxn id="22" idx="3"/>
          </p:cNvCxnSpPr>
          <p:nvPr/>
        </p:nvCxnSpPr>
        <p:spPr>
          <a:xfrm flipV="1">
            <a:off x="6012160" y="2564904"/>
            <a:ext cx="1282392" cy="2043729"/>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1" name="Прямая соединительная линия 40"/>
          <p:cNvCxnSpPr>
            <a:stCxn id="22" idx="4"/>
            <a:endCxn id="23" idx="0"/>
          </p:cNvCxnSpPr>
          <p:nvPr/>
        </p:nvCxnSpPr>
        <p:spPr>
          <a:xfrm flipV="1">
            <a:off x="7308304" y="2348880"/>
            <a:ext cx="828092" cy="171521"/>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683568" y="2060848"/>
            <a:ext cx="2678105" cy="369332"/>
          </a:xfrm>
          <a:prstGeom prst="rect">
            <a:avLst/>
          </a:prstGeom>
          <a:noFill/>
        </p:spPr>
        <p:txBody>
          <a:bodyPr wrap="none" rtlCol="0">
            <a:spAutoFit/>
          </a:bodyPr>
          <a:lstStyle/>
          <a:p>
            <a:r>
              <a:rPr lang="ru-RU" b="1" dirty="0" smtClean="0"/>
              <a:t>Очень хорошие времена</a:t>
            </a:r>
            <a:endParaRPr lang="ru-RU" b="1" dirty="0"/>
          </a:p>
        </p:txBody>
      </p:sp>
      <p:sp>
        <p:nvSpPr>
          <p:cNvPr id="54" name="TextBox 53"/>
          <p:cNvSpPr txBox="1"/>
          <p:nvPr/>
        </p:nvSpPr>
        <p:spPr>
          <a:xfrm>
            <a:off x="1619672" y="1556792"/>
            <a:ext cx="652743" cy="369332"/>
          </a:xfrm>
          <a:prstGeom prst="rect">
            <a:avLst/>
          </a:prstGeom>
          <a:noFill/>
        </p:spPr>
        <p:txBody>
          <a:bodyPr wrap="none" rtlCol="0">
            <a:spAutoFit/>
          </a:bodyPr>
          <a:lstStyle/>
          <a:p>
            <a:r>
              <a:rPr lang="ru-RU" dirty="0" smtClean="0"/>
              <a:t>1970</a:t>
            </a:r>
            <a:endParaRPr lang="ru-RU" dirty="0"/>
          </a:p>
        </p:txBody>
      </p:sp>
      <p:sp>
        <p:nvSpPr>
          <p:cNvPr id="55" name="TextBox 54"/>
          <p:cNvSpPr txBox="1"/>
          <p:nvPr/>
        </p:nvSpPr>
        <p:spPr>
          <a:xfrm>
            <a:off x="2555776" y="1556792"/>
            <a:ext cx="652743" cy="369332"/>
          </a:xfrm>
          <a:prstGeom prst="rect">
            <a:avLst/>
          </a:prstGeom>
          <a:noFill/>
        </p:spPr>
        <p:txBody>
          <a:bodyPr wrap="none" rtlCol="0">
            <a:spAutoFit/>
          </a:bodyPr>
          <a:lstStyle/>
          <a:p>
            <a:r>
              <a:rPr lang="ru-RU" dirty="0" smtClean="0"/>
              <a:t>1980</a:t>
            </a:r>
            <a:endParaRPr lang="ru-RU" dirty="0"/>
          </a:p>
        </p:txBody>
      </p:sp>
      <p:sp>
        <p:nvSpPr>
          <p:cNvPr id="56" name="TextBox 55"/>
          <p:cNvSpPr txBox="1"/>
          <p:nvPr/>
        </p:nvSpPr>
        <p:spPr>
          <a:xfrm>
            <a:off x="3347864" y="1556792"/>
            <a:ext cx="652743" cy="369332"/>
          </a:xfrm>
          <a:prstGeom prst="rect">
            <a:avLst/>
          </a:prstGeom>
          <a:noFill/>
        </p:spPr>
        <p:txBody>
          <a:bodyPr wrap="none" rtlCol="0">
            <a:spAutoFit/>
          </a:bodyPr>
          <a:lstStyle/>
          <a:p>
            <a:r>
              <a:rPr lang="ru-RU" dirty="0" smtClean="0"/>
              <a:t>1990</a:t>
            </a:r>
            <a:endParaRPr lang="ru-RU" dirty="0"/>
          </a:p>
        </p:txBody>
      </p:sp>
      <p:sp>
        <p:nvSpPr>
          <p:cNvPr id="57" name="TextBox 56"/>
          <p:cNvSpPr txBox="1"/>
          <p:nvPr/>
        </p:nvSpPr>
        <p:spPr>
          <a:xfrm>
            <a:off x="4139952" y="1556792"/>
            <a:ext cx="652743" cy="369332"/>
          </a:xfrm>
          <a:prstGeom prst="rect">
            <a:avLst/>
          </a:prstGeom>
          <a:noFill/>
        </p:spPr>
        <p:txBody>
          <a:bodyPr wrap="none" rtlCol="0">
            <a:spAutoFit/>
          </a:bodyPr>
          <a:lstStyle/>
          <a:p>
            <a:r>
              <a:rPr lang="ru-RU" dirty="0" smtClean="0"/>
              <a:t>2000</a:t>
            </a:r>
            <a:endParaRPr lang="ru-RU" dirty="0"/>
          </a:p>
        </p:txBody>
      </p:sp>
      <p:sp>
        <p:nvSpPr>
          <p:cNvPr id="58" name="TextBox 57"/>
          <p:cNvSpPr txBox="1"/>
          <p:nvPr/>
        </p:nvSpPr>
        <p:spPr>
          <a:xfrm>
            <a:off x="5004048" y="1556792"/>
            <a:ext cx="652743" cy="369332"/>
          </a:xfrm>
          <a:prstGeom prst="rect">
            <a:avLst/>
          </a:prstGeom>
          <a:noFill/>
        </p:spPr>
        <p:txBody>
          <a:bodyPr wrap="none" rtlCol="0">
            <a:spAutoFit/>
          </a:bodyPr>
          <a:lstStyle/>
          <a:p>
            <a:r>
              <a:rPr lang="ru-RU" dirty="0" smtClean="0"/>
              <a:t>2005</a:t>
            </a:r>
            <a:endParaRPr lang="ru-RU" dirty="0"/>
          </a:p>
        </p:txBody>
      </p:sp>
      <p:sp>
        <p:nvSpPr>
          <p:cNvPr id="60" name="TextBox 59"/>
          <p:cNvSpPr txBox="1"/>
          <p:nvPr/>
        </p:nvSpPr>
        <p:spPr>
          <a:xfrm>
            <a:off x="6084168" y="1556792"/>
            <a:ext cx="652743" cy="369332"/>
          </a:xfrm>
          <a:prstGeom prst="rect">
            <a:avLst/>
          </a:prstGeom>
          <a:noFill/>
        </p:spPr>
        <p:txBody>
          <a:bodyPr wrap="none" rtlCol="0">
            <a:spAutoFit/>
          </a:bodyPr>
          <a:lstStyle/>
          <a:p>
            <a:r>
              <a:rPr lang="ru-RU" dirty="0" smtClean="0"/>
              <a:t>2010</a:t>
            </a:r>
            <a:endParaRPr lang="ru-RU" dirty="0"/>
          </a:p>
        </p:txBody>
      </p:sp>
      <p:pic>
        <p:nvPicPr>
          <p:cNvPr id="7175" name="Picture 7" descr="F:\Мои документы\Мои рисунки\цветы обои для стола\ПРОЗРАЧНЫЕ\18.png"/>
          <p:cNvPicPr>
            <a:picLocks noChangeAspect="1" noChangeArrowheads="1"/>
          </p:cNvPicPr>
          <p:nvPr/>
        </p:nvPicPr>
        <p:blipFill>
          <a:blip r:embed="rId3" cstate="print"/>
          <a:srcRect/>
          <a:stretch>
            <a:fillRect/>
          </a:stretch>
        </p:blipFill>
        <p:spPr bwMode="auto">
          <a:xfrm>
            <a:off x="266700" y="204789"/>
            <a:ext cx="1709183" cy="1279996"/>
          </a:xfrm>
          <a:prstGeom prst="rect">
            <a:avLst/>
          </a:prstGeom>
          <a:noFill/>
        </p:spPr>
      </p:pic>
      <p:sp>
        <p:nvSpPr>
          <p:cNvPr id="46" name="TextBox 45"/>
          <p:cNvSpPr txBox="1"/>
          <p:nvPr/>
        </p:nvSpPr>
        <p:spPr>
          <a:xfrm>
            <a:off x="1619672" y="4941168"/>
            <a:ext cx="2411173" cy="369332"/>
          </a:xfrm>
          <a:prstGeom prst="rect">
            <a:avLst/>
          </a:prstGeom>
          <a:noFill/>
        </p:spPr>
        <p:txBody>
          <a:bodyPr wrap="none" rtlCol="0">
            <a:spAutoFit/>
          </a:bodyPr>
          <a:lstStyle/>
          <a:p>
            <a:r>
              <a:rPr lang="ru-RU" b="1" dirty="0" smtClean="0"/>
              <a:t>Не приятные времена</a:t>
            </a:r>
            <a:endParaRPr lang="ru-RU" b="1" dirty="0"/>
          </a:p>
        </p:txBody>
      </p:sp>
      <p:pic>
        <p:nvPicPr>
          <p:cNvPr id="7176" name="Picture 8" descr="F:\Мои документы\Мои рисунки\цветы обои для стола\ПРОЗРАЧНЫЕ\18.png"/>
          <p:cNvPicPr>
            <a:picLocks noChangeAspect="1" noChangeArrowheads="1"/>
          </p:cNvPicPr>
          <p:nvPr/>
        </p:nvPicPr>
        <p:blipFill>
          <a:blip r:embed="rId4" cstate="print"/>
          <a:srcRect/>
          <a:stretch>
            <a:fillRect/>
          </a:stretch>
        </p:blipFill>
        <p:spPr bwMode="auto">
          <a:xfrm rot="11735983">
            <a:off x="6548610" y="4814899"/>
            <a:ext cx="1932570" cy="144729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pic>
        <p:nvPicPr>
          <p:cNvPr id="8195" name="Picture 3" descr="D:\Мои документы\Мои рисунки\цветы обои для стола\ПРОЗРАЧНЫЕ\b25a32af53a3.png"/>
          <p:cNvPicPr>
            <a:picLocks noChangeAspect="1" noChangeArrowheads="1"/>
          </p:cNvPicPr>
          <p:nvPr/>
        </p:nvPicPr>
        <p:blipFill>
          <a:blip r:embed="rId2" cstate="print"/>
          <a:srcRect/>
          <a:stretch>
            <a:fillRect/>
          </a:stretch>
        </p:blipFill>
        <p:spPr bwMode="auto">
          <a:xfrm>
            <a:off x="323528" y="692696"/>
            <a:ext cx="3734725" cy="5737796"/>
          </a:xfrm>
          <a:prstGeom prst="rect">
            <a:avLst/>
          </a:prstGeom>
          <a:noFill/>
        </p:spPr>
      </p:pic>
      <p:sp>
        <p:nvSpPr>
          <p:cNvPr id="6" name="TextBox 5"/>
          <p:cNvSpPr txBox="1"/>
          <p:nvPr/>
        </p:nvSpPr>
        <p:spPr>
          <a:xfrm>
            <a:off x="3779912" y="980728"/>
            <a:ext cx="5112568" cy="5262979"/>
          </a:xfrm>
          <a:prstGeom prst="rect">
            <a:avLst/>
          </a:prstGeom>
          <a:noFill/>
        </p:spPr>
        <p:txBody>
          <a:bodyPr wrap="square" rtlCol="0">
            <a:spAutoFit/>
          </a:bodyPr>
          <a:lstStyle/>
          <a:p>
            <a:pPr algn="r"/>
            <a:r>
              <a:rPr lang="ru-RU" sz="2400" b="1" dirty="0" smtClean="0">
                <a:latin typeface="Arial Black" pitchFamily="34" charset="0"/>
              </a:rPr>
              <a:t>«Бог страдает, когда Его народ принижает свою ценность. Он желает, чтобы Его избранники ценили себя в соответствии с той ценой, какую Он заплатил за них. Бог любил их ещё тогда, когда Он еще не послал Своего Сына на смерть, ради их спасения».</a:t>
            </a:r>
          </a:p>
          <a:p>
            <a:pPr algn="r"/>
            <a:endParaRPr lang="ru-RU" sz="2400" b="1" dirty="0" smtClean="0">
              <a:latin typeface="Arial Black" pitchFamily="34" charset="0"/>
            </a:endParaRPr>
          </a:p>
          <a:p>
            <a:pPr algn="r"/>
            <a:r>
              <a:rPr lang="ru-RU" sz="2400" b="1" dirty="0" smtClean="0">
                <a:latin typeface="Arial Black" pitchFamily="34" charset="0"/>
              </a:rPr>
              <a:t>Е.Уайт</a:t>
            </a:r>
          </a:p>
          <a:p>
            <a:pPr algn="r"/>
            <a:r>
              <a:rPr lang="ru-RU" sz="2400" b="1" dirty="0" smtClean="0">
                <a:latin typeface="Arial Black" pitchFamily="34" charset="0"/>
              </a:rPr>
              <a:t> «Желание веков», </a:t>
            </a:r>
          </a:p>
          <a:p>
            <a:pPr algn="r"/>
            <a:r>
              <a:rPr lang="ru-RU" sz="2400" b="1" dirty="0" smtClean="0">
                <a:latin typeface="Arial Black" pitchFamily="34" charset="0"/>
              </a:rPr>
              <a:t>стр. 657 </a:t>
            </a:r>
            <a:endParaRPr lang="ru-RU" sz="2400" b="1" dirty="0">
              <a:latin typeface="Arial Black"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57200" y="274638"/>
            <a:ext cx="8229600" cy="1858218"/>
          </a:xfrm>
        </p:spPr>
        <p:txBody>
          <a:bodyPr>
            <a:normAutofit fontScale="90000"/>
          </a:bodyPr>
          <a:lstStyle/>
          <a:p>
            <a:r>
              <a:rPr lang="ru-RU" b="1" dirty="0" smtClean="0">
                <a:ln>
                  <a:solidFill>
                    <a:schemeClr val="tx1"/>
                  </a:solidFill>
                </a:ln>
                <a:solidFill>
                  <a:schemeClr val="accent6">
                    <a:lumMod val="50000"/>
                  </a:schemeClr>
                </a:solidFill>
                <a:latin typeface="Arial Black" pitchFamily="34" charset="0"/>
              </a:rPr>
              <a:t>КАК УПРАВЛЯТЬ СТРЕССОВОЙ СИТУАЦИЕЙ ЧЕРЕЗ ИЗМЕНЕНИЯ</a:t>
            </a:r>
            <a:endParaRPr lang="ru-RU" dirty="0">
              <a:ln>
                <a:solidFill>
                  <a:schemeClr val="tx1"/>
                </a:solidFill>
              </a:ln>
              <a:solidFill>
                <a:schemeClr val="accent6">
                  <a:lumMod val="50000"/>
                </a:schemeClr>
              </a:solidFill>
              <a:latin typeface="Arial Black" pitchFamily="34" charset="0"/>
            </a:endParaRPr>
          </a:p>
        </p:txBody>
      </p:sp>
      <p:sp>
        <p:nvSpPr>
          <p:cNvPr id="6" name="Содержимое 5"/>
          <p:cNvSpPr>
            <a:spLocks noGrp="1"/>
          </p:cNvSpPr>
          <p:nvPr>
            <p:ph idx="1"/>
          </p:nvPr>
        </p:nvSpPr>
        <p:spPr>
          <a:xfrm>
            <a:off x="1691680" y="2420888"/>
            <a:ext cx="6840760" cy="1584176"/>
          </a:xfrm>
        </p:spPr>
        <p:txBody>
          <a:bodyPr>
            <a:normAutofit/>
          </a:bodyPr>
          <a:lstStyle/>
          <a:p>
            <a:pPr lvl="0">
              <a:buNone/>
            </a:pPr>
            <a:r>
              <a:rPr lang="ru-RU" i="1" dirty="0" smtClean="0"/>
              <a:t>9. Совершайте  прогулку  пешком.  </a:t>
            </a:r>
          </a:p>
          <a:p>
            <a:pPr marL="514350" indent="-514350" algn="r">
              <a:buNone/>
            </a:pPr>
            <a:endParaRPr lang="ru-RU" b="1" dirty="0" smtClean="0"/>
          </a:p>
        </p:txBody>
      </p:sp>
      <p:pic>
        <p:nvPicPr>
          <p:cNvPr id="10241" name="Picture 1" descr="D:\Мои документы\Мои рисунки\цветы обои для стола\ПРОЗРАЧНЫЕ\9.png"/>
          <p:cNvPicPr>
            <a:picLocks noChangeAspect="1" noChangeArrowheads="1"/>
          </p:cNvPicPr>
          <p:nvPr/>
        </p:nvPicPr>
        <p:blipFill>
          <a:blip r:embed="rId3" cstate="print"/>
          <a:srcRect/>
          <a:stretch>
            <a:fillRect/>
          </a:stretch>
        </p:blipFill>
        <p:spPr bwMode="auto">
          <a:xfrm>
            <a:off x="2627784" y="3717032"/>
            <a:ext cx="3744416" cy="2762425"/>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57200" y="274638"/>
            <a:ext cx="8229600" cy="1858218"/>
          </a:xfrm>
        </p:spPr>
        <p:txBody>
          <a:bodyPr>
            <a:normAutofit fontScale="90000"/>
          </a:bodyPr>
          <a:lstStyle/>
          <a:p>
            <a:r>
              <a:rPr lang="ru-RU" b="1" dirty="0" smtClean="0">
                <a:ln>
                  <a:solidFill>
                    <a:schemeClr val="tx1"/>
                  </a:solidFill>
                </a:ln>
                <a:solidFill>
                  <a:schemeClr val="accent6">
                    <a:lumMod val="50000"/>
                  </a:schemeClr>
                </a:solidFill>
                <a:latin typeface="Arial Black" pitchFamily="34" charset="0"/>
              </a:rPr>
              <a:t>КАК УПРАВЛЯТЬ СТРЕССОВОЙ СИТУАЦИЕЙ ЧЕРЕЗ ИЗМЕНЕНИЯ</a:t>
            </a:r>
            <a:endParaRPr lang="ru-RU" dirty="0">
              <a:ln>
                <a:solidFill>
                  <a:schemeClr val="tx1"/>
                </a:solidFill>
              </a:ln>
              <a:solidFill>
                <a:schemeClr val="accent6">
                  <a:lumMod val="50000"/>
                </a:schemeClr>
              </a:solidFill>
              <a:latin typeface="Arial Black" pitchFamily="34" charset="0"/>
            </a:endParaRPr>
          </a:p>
        </p:txBody>
      </p:sp>
      <p:sp>
        <p:nvSpPr>
          <p:cNvPr id="6" name="Содержимое 5"/>
          <p:cNvSpPr>
            <a:spLocks noGrp="1"/>
          </p:cNvSpPr>
          <p:nvPr>
            <p:ph idx="1"/>
          </p:nvPr>
        </p:nvSpPr>
        <p:spPr>
          <a:xfrm>
            <a:off x="2051720" y="2420888"/>
            <a:ext cx="6480720" cy="3312368"/>
          </a:xfrm>
        </p:spPr>
        <p:txBody>
          <a:bodyPr>
            <a:normAutofit/>
          </a:bodyPr>
          <a:lstStyle/>
          <a:p>
            <a:pPr lvl="0">
              <a:buNone/>
            </a:pPr>
            <a:r>
              <a:rPr lang="ru-RU" b="1" i="1" dirty="0" smtClean="0"/>
              <a:t>10. Совершенствуйте свои взаимоотношения с Иисусом.</a:t>
            </a:r>
            <a:endParaRPr lang="ru-RU" b="1" dirty="0" smtClean="0"/>
          </a:p>
          <a:p>
            <a:pPr>
              <a:buNone/>
            </a:pPr>
            <a:r>
              <a:rPr lang="ru-RU" b="1" dirty="0" smtClean="0"/>
              <a:t>	«Ищите же прежде Царствия Божия и правды Его, и это все приложится вам». </a:t>
            </a:r>
          </a:p>
          <a:p>
            <a:pPr algn="r">
              <a:buNone/>
            </a:pPr>
            <a:r>
              <a:rPr lang="ru-RU" b="1" dirty="0" smtClean="0"/>
              <a:t>Мф.6:33</a:t>
            </a:r>
          </a:p>
        </p:txBody>
      </p:sp>
      <p:pic>
        <p:nvPicPr>
          <p:cNvPr id="108546" name="Picture 2" descr="D:\Мои документы\Мои рисунки\Religion\молитва\Рисунок4.emf"/>
          <p:cNvPicPr>
            <a:picLocks noChangeAspect="1" noChangeArrowheads="1"/>
          </p:cNvPicPr>
          <p:nvPr/>
        </p:nvPicPr>
        <p:blipFill>
          <a:blip r:embed="rId3" cstate="print"/>
          <a:srcRect/>
          <a:stretch>
            <a:fillRect/>
          </a:stretch>
        </p:blipFill>
        <p:spPr bwMode="auto">
          <a:xfrm flipH="1">
            <a:off x="179512" y="3284984"/>
            <a:ext cx="1992313" cy="3352800"/>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sz="half" idx="1"/>
          </p:nvPr>
        </p:nvSpPr>
        <p:spPr/>
        <p:txBody>
          <a:bodyPr/>
          <a:lstStyle/>
          <a:p>
            <a:endParaRPr lang="ru-RU"/>
          </a:p>
        </p:txBody>
      </p:sp>
      <p:sp>
        <p:nvSpPr>
          <p:cNvPr id="4" name="Содержимое 3"/>
          <p:cNvSpPr>
            <a:spLocks noGrp="1"/>
          </p:cNvSpPr>
          <p:nvPr>
            <p:ph sz="half" idx="2"/>
          </p:nvPr>
        </p:nvSpPr>
        <p:spPr/>
        <p:txBody>
          <a:bodyPr/>
          <a:lstStyle/>
          <a:p>
            <a:endParaRPr lang="ru-RU"/>
          </a:p>
        </p:txBody>
      </p:sp>
      <p:pic>
        <p:nvPicPr>
          <p:cNvPr id="3074" name="Picture 2"/>
          <p:cNvPicPr>
            <a:picLocks noChangeAspect="1" noChangeArrowheads="1"/>
          </p:cNvPicPr>
          <p:nvPr/>
        </p:nvPicPr>
        <p:blipFill>
          <a:blip r:embed="rId3" cstate="print"/>
          <a:srcRect b="9051"/>
          <a:stretch>
            <a:fillRect/>
          </a:stretch>
        </p:blipFill>
        <p:spPr bwMode="auto">
          <a:xfrm>
            <a:off x="0" y="0"/>
            <a:ext cx="9144000" cy="6858000"/>
          </a:xfrm>
          <a:prstGeom prst="rect">
            <a:avLst/>
          </a:prstGeom>
          <a:noFill/>
          <a:ln w="9525">
            <a:noFill/>
            <a:miter lim="800000"/>
            <a:headEnd/>
            <a:tailEnd/>
          </a:ln>
        </p:spPr>
      </p:pic>
      <p:sp>
        <p:nvSpPr>
          <p:cNvPr id="6" name="Прямоугольник 5"/>
          <p:cNvSpPr/>
          <p:nvPr/>
        </p:nvSpPr>
        <p:spPr>
          <a:xfrm>
            <a:off x="3491880" y="476672"/>
            <a:ext cx="4653838" cy="258532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spc="50" dirty="0" smtClean="0">
                <a:ln w="11430">
                  <a:solidFill>
                    <a:schemeClr val="tx1"/>
                  </a:solidFill>
                </a:ln>
                <a:solidFill>
                  <a:srgbClr val="FFC000"/>
                </a:solidFill>
                <a:effectLst>
                  <a:outerShdw blurRad="76200" dist="50800" dir="5400000" algn="tl" rotWithShape="0">
                    <a:srgbClr val="000000">
                      <a:alpha val="65000"/>
                    </a:srgbClr>
                  </a:outerShdw>
                </a:effectLst>
                <a:latin typeface="Arial Black" pitchFamily="34" charset="0"/>
              </a:rPr>
              <a:t>ПЕРЕМЕН </a:t>
            </a:r>
          </a:p>
          <a:p>
            <a:pPr algn="ctr"/>
            <a:r>
              <a:rPr lang="ru-RU" sz="5400" b="1" spc="50" dirty="0" smtClean="0">
                <a:ln w="11430">
                  <a:solidFill>
                    <a:schemeClr val="tx1"/>
                  </a:solidFill>
                </a:ln>
                <a:solidFill>
                  <a:srgbClr val="FFC000"/>
                </a:solidFill>
                <a:effectLst>
                  <a:outerShdw blurRad="76200" dist="50800" dir="5400000" algn="tl" rotWithShape="0">
                    <a:srgbClr val="000000">
                      <a:alpha val="65000"/>
                    </a:srgbClr>
                  </a:outerShdw>
                </a:effectLst>
                <a:latin typeface="Arial Black" pitchFamily="34" charset="0"/>
              </a:rPr>
              <a:t>НЕ </a:t>
            </a:r>
          </a:p>
          <a:p>
            <a:pPr algn="ctr"/>
            <a:r>
              <a:rPr lang="ru-RU" sz="5400" b="1" spc="50" dirty="0" smtClean="0">
                <a:ln w="11430">
                  <a:solidFill>
                    <a:schemeClr val="tx1"/>
                  </a:solidFill>
                </a:ln>
                <a:solidFill>
                  <a:srgbClr val="FFC000"/>
                </a:solidFill>
                <a:effectLst>
                  <a:outerShdw blurRad="76200" dist="50800" dir="5400000" algn="tl" rotWithShape="0">
                    <a:srgbClr val="000000">
                      <a:alpha val="65000"/>
                    </a:srgbClr>
                  </a:outerShdw>
                </a:effectLst>
                <a:latin typeface="Arial Black" pitchFamily="34" charset="0"/>
              </a:rPr>
              <a:t>ИЗБЕЖАТЬ</a:t>
            </a:r>
            <a:endParaRPr lang="ru-RU" sz="5400" b="1" spc="50" dirty="0">
              <a:ln w="11430">
                <a:solidFill>
                  <a:schemeClr val="tx1"/>
                </a:solidFill>
              </a:ln>
              <a:solidFill>
                <a:srgbClr val="FFC000"/>
              </a:solidFill>
              <a:effectLst>
                <a:outerShdw blurRad="76200" dist="50800" dir="5400000" algn="tl" rotWithShape="0">
                  <a:srgbClr val="000000">
                    <a:alpha val="65000"/>
                  </a:srgbClr>
                </a:outerShdw>
              </a:effectLst>
              <a:latin typeface="Arial Black" pitchFamily="34" charset="0"/>
            </a:endParaRPr>
          </a:p>
        </p:txBody>
      </p:sp>
      <p:sp>
        <p:nvSpPr>
          <p:cNvPr id="7" name="Прямоугольник 6"/>
          <p:cNvSpPr/>
          <p:nvPr/>
        </p:nvSpPr>
        <p:spPr>
          <a:xfrm>
            <a:off x="364031" y="3501008"/>
            <a:ext cx="8779969" cy="258532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smtClean="0">
                <a:ln w="11430">
                  <a:solidFill>
                    <a:schemeClr val="tx1"/>
                  </a:solidFill>
                </a:ln>
                <a:solidFill>
                  <a:srgbClr val="FFC000"/>
                </a:solidFill>
                <a:effectLst>
                  <a:outerShdw blurRad="76200" dist="50800" dir="5400000" algn="tl" rotWithShape="0">
                    <a:srgbClr val="000000">
                      <a:alpha val="65000"/>
                    </a:srgbClr>
                  </a:outerShdw>
                </a:effectLst>
                <a:latin typeface="Arial Black" pitchFamily="34" charset="0"/>
              </a:rPr>
              <a:t>ВАЖНО ТО, </a:t>
            </a:r>
          </a:p>
          <a:p>
            <a:pPr algn="ctr"/>
            <a:r>
              <a:rPr lang="ru-RU" sz="5400" b="1" cap="none" spc="50" dirty="0" smtClean="0">
                <a:ln w="11430">
                  <a:solidFill>
                    <a:schemeClr val="tx1"/>
                  </a:solidFill>
                </a:ln>
                <a:solidFill>
                  <a:srgbClr val="FFC000"/>
                </a:solidFill>
                <a:effectLst>
                  <a:outerShdw blurRad="76200" dist="50800" dir="5400000" algn="tl" rotWithShape="0">
                    <a:srgbClr val="000000">
                      <a:alpha val="65000"/>
                    </a:srgbClr>
                  </a:outerShdw>
                </a:effectLst>
                <a:latin typeface="Arial Black" pitchFamily="34" charset="0"/>
              </a:rPr>
              <a:t>КАК МЫ ОТНОСИМСЯ</a:t>
            </a:r>
          </a:p>
          <a:p>
            <a:pPr algn="ctr"/>
            <a:r>
              <a:rPr lang="ru-RU" sz="5400" b="1" cap="none" spc="50" dirty="0" smtClean="0">
                <a:ln w="11430">
                  <a:solidFill>
                    <a:schemeClr val="tx1"/>
                  </a:solidFill>
                </a:ln>
                <a:solidFill>
                  <a:srgbClr val="FFC000"/>
                </a:solidFill>
                <a:effectLst>
                  <a:outerShdw blurRad="76200" dist="50800" dir="5400000" algn="tl" rotWithShape="0">
                    <a:srgbClr val="000000">
                      <a:alpha val="65000"/>
                    </a:srgbClr>
                  </a:outerShdw>
                </a:effectLst>
                <a:latin typeface="Arial Black" pitchFamily="34" charset="0"/>
              </a:rPr>
              <a:t> К ИЗМЕНЕНИЯМ</a:t>
            </a:r>
            <a:endParaRPr lang="ru-RU" sz="5400" b="1" cap="none" spc="50" dirty="0">
              <a:ln w="11430">
                <a:solidFill>
                  <a:schemeClr val="tx1"/>
                </a:solidFill>
              </a:ln>
              <a:solidFill>
                <a:srgbClr val="FFC000"/>
              </a:solidFill>
              <a:effectLst>
                <a:outerShdw blurRad="76200" dist="50800" dir="5400000" algn="tl" rotWithShape="0">
                  <a:srgbClr val="000000">
                    <a:alpha val="65000"/>
                  </a:srgbClr>
                </a:outerShdw>
              </a:effectLst>
              <a:latin typeface="Arial Black"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sz="half" idx="1"/>
          </p:nvPr>
        </p:nvSpPr>
        <p:spPr/>
        <p:txBody>
          <a:bodyPr/>
          <a:lstStyle/>
          <a:p>
            <a:endParaRPr lang="ru-RU"/>
          </a:p>
        </p:txBody>
      </p:sp>
      <p:sp>
        <p:nvSpPr>
          <p:cNvPr id="4" name="Содержимое 3"/>
          <p:cNvSpPr>
            <a:spLocks noGrp="1"/>
          </p:cNvSpPr>
          <p:nvPr>
            <p:ph sz="half" idx="2"/>
          </p:nvPr>
        </p:nvSpPr>
        <p:spPr/>
        <p:txBody>
          <a:bodyPr/>
          <a:lstStyle/>
          <a:p>
            <a:endParaRPr lang="ru-RU"/>
          </a:p>
        </p:txBody>
      </p:sp>
      <p:pic>
        <p:nvPicPr>
          <p:cNvPr id="109570" name="Picture 2" descr="D:\Мои документы\Мои рисунки\Religion\Натан Грин\16.jpg"/>
          <p:cNvPicPr>
            <a:picLocks noChangeAspect="1" noChangeArrowheads="1"/>
          </p:cNvPicPr>
          <p:nvPr/>
        </p:nvPicPr>
        <p:blipFill>
          <a:blip r:embed="rId2" cstate="print"/>
          <a:srcRect/>
          <a:stretch>
            <a:fillRect/>
          </a:stretch>
        </p:blipFill>
        <p:spPr bwMode="auto">
          <a:xfrm>
            <a:off x="0" y="0"/>
            <a:ext cx="9293290" cy="68580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ln>
                  <a:solidFill>
                    <a:schemeClr val="tx1"/>
                  </a:solidFill>
                </a:ln>
                <a:solidFill>
                  <a:schemeClr val="accent6">
                    <a:lumMod val="50000"/>
                  </a:schemeClr>
                </a:solidFill>
                <a:latin typeface="Arial Black" pitchFamily="34" charset="0"/>
              </a:rPr>
              <a:t>КАКИЕ БЫВАЮТ ПЕРЕМЕНЫ:</a:t>
            </a:r>
            <a:endParaRPr lang="ru-RU" dirty="0">
              <a:ln>
                <a:solidFill>
                  <a:schemeClr val="tx1"/>
                </a:solidFill>
              </a:ln>
              <a:solidFill>
                <a:schemeClr val="accent6">
                  <a:lumMod val="50000"/>
                </a:schemeClr>
              </a:solidFill>
              <a:latin typeface="Arial Black" pitchFamily="34" charset="0"/>
            </a:endParaRPr>
          </a:p>
        </p:txBody>
      </p:sp>
      <p:sp>
        <p:nvSpPr>
          <p:cNvPr id="3" name="Содержимое 2"/>
          <p:cNvSpPr>
            <a:spLocks noGrp="1"/>
          </p:cNvSpPr>
          <p:nvPr>
            <p:ph idx="1"/>
          </p:nvPr>
        </p:nvSpPr>
        <p:spPr>
          <a:xfrm>
            <a:off x="457200" y="1600200"/>
            <a:ext cx="8229600" cy="5257800"/>
          </a:xfrm>
        </p:spPr>
        <p:txBody>
          <a:bodyPr>
            <a:normAutofit fontScale="70000" lnSpcReduction="20000"/>
          </a:bodyPr>
          <a:lstStyle/>
          <a:p>
            <a:r>
              <a:rPr lang="ru-RU" sz="3400" b="1" dirty="0" smtClean="0"/>
              <a:t>От свободного времени игр в детстве до школы.</a:t>
            </a:r>
          </a:p>
          <a:p>
            <a:r>
              <a:rPr lang="ru-RU" sz="3400" b="1" dirty="0" smtClean="0"/>
              <a:t>От дома своей семьи к дому мужа.</a:t>
            </a:r>
          </a:p>
          <a:p>
            <a:r>
              <a:rPr lang="ru-RU" sz="3400" b="1" dirty="0" smtClean="0"/>
              <a:t>От мыслей только о себе к  мыслям о своих детях.</a:t>
            </a:r>
          </a:p>
          <a:p>
            <a:r>
              <a:rPr lang="ru-RU" sz="3400" b="1" dirty="0" smtClean="0"/>
              <a:t>От присутствия детей дома до времени, когда дети весь день в школе.</a:t>
            </a:r>
          </a:p>
          <a:p>
            <a:r>
              <a:rPr lang="ru-RU" sz="3400" b="1" dirty="0" smtClean="0"/>
              <a:t>От роли матери до опустевшего гнезда.</a:t>
            </a:r>
          </a:p>
          <a:p>
            <a:r>
              <a:rPr lang="ru-RU" sz="3400" b="1" dirty="0" smtClean="0"/>
              <a:t>От жизни в супружестве до смерти супруга или развода с ним</a:t>
            </a:r>
          </a:p>
          <a:p>
            <a:r>
              <a:rPr lang="ru-RU" sz="3400" b="1" dirty="0" smtClean="0"/>
              <a:t>От домохозяйки до работающей женщины</a:t>
            </a:r>
          </a:p>
          <a:p>
            <a:r>
              <a:rPr lang="ru-RU" sz="3400" b="1" dirty="0" smtClean="0"/>
              <a:t>От нехристианской жизни до жизни христианки</a:t>
            </a:r>
          </a:p>
          <a:p>
            <a:r>
              <a:rPr lang="ru-RU" sz="3400" b="1" dirty="0" smtClean="0"/>
              <a:t>От отношений с родителями, будучи сами детьми, до опеки своих родителей</a:t>
            </a:r>
          </a:p>
          <a:p>
            <a:r>
              <a:rPr lang="ru-RU" sz="3400" b="1" dirty="0" smtClean="0"/>
              <a:t>От полноценной работы до пенсии</a:t>
            </a:r>
          </a:p>
          <a:p>
            <a:r>
              <a:rPr lang="ru-RU" sz="3400" b="1" dirty="0" smtClean="0"/>
              <a:t>Перемена места жительства</a:t>
            </a:r>
            <a:endParaRPr lang="ru-RU" b="1" dirty="0" smtClean="0"/>
          </a:p>
        </p:txBody>
      </p:sp>
      <p:pic>
        <p:nvPicPr>
          <p:cNvPr id="10244" name="Picture 4" descr="F:\Мои документы\Мои рисунки\цветы обои для стола\ПРОЗРАЧНЫЕ\clipart-cvety.png"/>
          <p:cNvPicPr>
            <a:picLocks noChangeAspect="1" noChangeArrowheads="1"/>
          </p:cNvPicPr>
          <p:nvPr/>
        </p:nvPicPr>
        <p:blipFill>
          <a:blip r:embed="rId3" cstate="print"/>
          <a:srcRect/>
          <a:stretch>
            <a:fillRect/>
          </a:stretch>
        </p:blipFill>
        <p:spPr bwMode="auto">
          <a:xfrm>
            <a:off x="7380312" y="5517232"/>
            <a:ext cx="1280143" cy="1224136"/>
          </a:xfrm>
          <a:prstGeom prst="rect">
            <a:avLst/>
          </a:prstGeom>
          <a:noFill/>
        </p:spPr>
      </p:pic>
      <p:pic>
        <p:nvPicPr>
          <p:cNvPr id="9" name="Picture 4" descr="F:\Мои документы\Мои рисунки\цветы обои для стола\ПРОЗРАЧНЫЕ\clipart-cvety.png"/>
          <p:cNvPicPr>
            <a:picLocks noChangeAspect="1" noChangeArrowheads="1"/>
          </p:cNvPicPr>
          <p:nvPr/>
        </p:nvPicPr>
        <p:blipFill>
          <a:blip r:embed="rId3" cstate="print"/>
          <a:srcRect/>
          <a:stretch>
            <a:fillRect/>
          </a:stretch>
        </p:blipFill>
        <p:spPr bwMode="auto">
          <a:xfrm>
            <a:off x="395536" y="188640"/>
            <a:ext cx="1280143" cy="1224136"/>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pic>
        <p:nvPicPr>
          <p:cNvPr id="11266" name="Picture 2" descr="F:\Мои документы\Мои рисунки\люди\женшины\Рисунок1.png"/>
          <p:cNvPicPr>
            <a:picLocks noGrp="1" noChangeAspect="1" noChangeArrowheads="1"/>
          </p:cNvPicPr>
          <p:nvPr>
            <p:ph idx="1"/>
          </p:nvPr>
        </p:nvPicPr>
        <p:blipFill>
          <a:blip r:embed="rId3" cstate="print"/>
          <a:srcRect/>
          <a:stretch>
            <a:fillRect/>
          </a:stretch>
        </p:blipFill>
        <p:spPr bwMode="auto">
          <a:xfrm>
            <a:off x="1547664" y="332656"/>
            <a:ext cx="6221796" cy="4167246"/>
          </a:xfrm>
          <a:prstGeom prst="rect">
            <a:avLst/>
          </a:prstGeom>
          <a:ln>
            <a:noFill/>
          </a:ln>
          <a:effectLst>
            <a:softEdge rad="112500"/>
          </a:effectLst>
        </p:spPr>
      </p:pic>
      <p:sp>
        <p:nvSpPr>
          <p:cNvPr id="5" name="TextBox 4"/>
          <p:cNvSpPr txBox="1"/>
          <p:nvPr/>
        </p:nvSpPr>
        <p:spPr>
          <a:xfrm>
            <a:off x="683568" y="4581128"/>
            <a:ext cx="7992888" cy="1938992"/>
          </a:xfrm>
          <a:prstGeom prst="rect">
            <a:avLst/>
          </a:prstGeom>
          <a:noFill/>
        </p:spPr>
        <p:txBody>
          <a:bodyPr wrap="square" rtlCol="0">
            <a:spAutoFit/>
          </a:bodyPr>
          <a:lstStyle/>
          <a:p>
            <a:pPr algn="ctr"/>
            <a:r>
              <a:rPr lang="ru-RU" sz="4000" b="1" dirty="0" smtClean="0">
                <a:ln>
                  <a:solidFill>
                    <a:schemeClr val="tx1"/>
                  </a:solidFill>
                </a:ln>
                <a:solidFill>
                  <a:srgbClr val="C00000"/>
                </a:solidFill>
              </a:rPr>
              <a:t>Она ничего не сделала плохого, как христианка. </a:t>
            </a:r>
          </a:p>
          <a:p>
            <a:pPr algn="ctr"/>
            <a:r>
              <a:rPr lang="ru-RU" sz="4000" b="1" dirty="0" smtClean="0">
                <a:ln>
                  <a:solidFill>
                    <a:schemeClr val="tx1"/>
                  </a:solidFill>
                </a:ln>
                <a:solidFill>
                  <a:srgbClr val="C00000"/>
                </a:solidFill>
              </a:rPr>
              <a:t>Она просто человек.</a:t>
            </a:r>
            <a:endParaRPr lang="ru-RU" sz="4000" dirty="0">
              <a:ln>
                <a:solidFill>
                  <a:schemeClr val="tx1"/>
                </a:solidFill>
              </a:ln>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normAutofit fontScale="90000"/>
          </a:bodyPr>
          <a:lstStyle/>
          <a:p>
            <a:r>
              <a:rPr lang="ru-RU" b="1" dirty="0" smtClean="0">
                <a:ln>
                  <a:solidFill>
                    <a:schemeClr val="tx1"/>
                  </a:solidFill>
                </a:ln>
                <a:solidFill>
                  <a:srgbClr val="C00000"/>
                </a:solidFill>
                <a:latin typeface="Arial Black" pitchFamily="34" charset="0"/>
              </a:rPr>
              <a:t>ЖЕНЩИНА-АДВЕНТИСТКА</a:t>
            </a:r>
            <a:br>
              <a:rPr lang="ru-RU" b="1" dirty="0" smtClean="0">
                <a:ln>
                  <a:solidFill>
                    <a:schemeClr val="tx1"/>
                  </a:solidFill>
                </a:ln>
                <a:solidFill>
                  <a:srgbClr val="C00000"/>
                </a:solidFill>
                <a:latin typeface="Arial Black" pitchFamily="34" charset="0"/>
              </a:rPr>
            </a:br>
            <a:r>
              <a:rPr lang="ru-RU" b="1" dirty="0" smtClean="0">
                <a:ln>
                  <a:solidFill>
                    <a:schemeClr val="tx1"/>
                  </a:solidFill>
                </a:ln>
                <a:solidFill>
                  <a:srgbClr val="C00000"/>
                </a:solidFill>
                <a:latin typeface="Arial Black" pitchFamily="34" charset="0"/>
              </a:rPr>
              <a:t>КТО ОНА?</a:t>
            </a:r>
            <a:endParaRPr lang="ru-RU" dirty="0">
              <a:ln w="18415" cmpd="sng">
                <a:solidFill>
                  <a:srgbClr val="FFFFFF"/>
                </a:solidFill>
                <a:prstDash val="solid"/>
              </a:ln>
              <a:solidFill>
                <a:srgbClr val="C00000"/>
              </a:solidFill>
              <a:effectLst>
                <a:outerShdw blurRad="63500" dir="3600000" algn="tl" rotWithShape="0">
                  <a:srgbClr val="000000">
                    <a:alpha val="70000"/>
                  </a:srgbClr>
                </a:outerShdw>
              </a:effectLst>
              <a:latin typeface="Arial Black" pitchFamily="34" charset="0"/>
            </a:endParaRPr>
          </a:p>
        </p:txBody>
      </p:sp>
      <p:sp>
        <p:nvSpPr>
          <p:cNvPr id="10" name="Содержимое 9"/>
          <p:cNvSpPr>
            <a:spLocks noGrp="1"/>
          </p:cNvSpPr>
          <p:nvPr>
            <p:ph sz="half" idx="1"/>
          </p:nvPr>
        </p:nvSpPr>
        <p:spPr/>
        <p:txBody>
          <a:bodyPr>
            <a:normAutofit fontScale="77500" lnSpcReduction="20000"/>
          </a:bodyPr>
          <a:lstStyle/>
          <a:p>
            <a:r>
              <a:rPr lang="ru-RU" b="1" dirty="0" smtClean="0"/>
              <a:t>Прежде всего, мать своих детей</a:t>
            </a:r>
            <a:endParaRPr lang="ru-RU" dirty="0" smtClean="0"/>
          </a:p>
          <a:p>
            <a:r>
              <a:rPr lang="ru-RU" b="1" dirty="0" smtClean="0"/>
              <a:t>Работающая женщина</a:t>
            </a:r>
            <a:endParaRPr lang="ru-RU" dirty="0" smtClean="0"/>
          </a:p>
          <a:p>
            <a:r>
              <a:rPr lang="ru-RU" b="1" dirty="0" smtClean="0"/>
              <a:t>Мать-одиночка</a:t>
            </a:r>
            <a:endParaRPr lang="ru-RU" dirty="0" smtClean="0"/>
          </a:p>
          <a:p>
            <a:r>
              <a:rPr lang="ru-RU" b="1" dirty="0" smtClean="0"/>
              <a:t>Вдова</a:t>
            </a:r>
            <a:endParaRPr lang="ru-RU" dirty="0" smtClean="0"/>
          </a:p>
          <a:p>
            <a:r>
              <a:rPr lang="ru-RU" b="1" dirty="0" smtClean="0"/>
              <a:t>Женщина с физическими недостатками</a:t>
            </a:r>
            <a:endParaRPr lang="ru-RU" dirty="0" smtClean="0"/>
          </a:p>
          <a:p>
            <a:r>
              <a:rPr lang="ru-RU" b="1" dirty="0" smtClean="0"/>
              <a:t>Жена неверующего</a:t>
            </a:r>
            <a:endParaRPr lang="ru-RU" dirty="0" smtClean="0"/>
          </a:p>
          <a:p>
            <a:r>
              <a:rPr lang="ru-RU" b="1" dirty="0" smtClean="0"/>
              <a:t>Не замужем, разведена</a:t>
            </a:r>
            <a:endParaRPr lang="ru-RU" dirty="0" smtClean="0"/>
          </a:p>
          <a:p>
            <a:r>
              <a:rPr lang="ru-RU" b="1" dirty="0" smtClean="0"/>
              <a:t>Обеспеченная женщина</a:t>
            </a:r>
            <a:endParaRPr lang="ru-RU" dirty="0" smtClean="0"/>
          </a:p>
          <a:p>
            <a:r>
              <a:rPr lang="ru-RU" b="1" dirty="0" smtClean="0"/>
              <a:t>Жертва бедности</a:t>
            </a:r>
            <a:endParaRPr lang="ru-RU" dirty="0" smtClean="0"/>
          </a:p>
          <a:p>
            <a:r>
              <a:rPr lang="ru-RU" b="1" dirty="0" smtClean="0"/>
              <a:t>Оскорбляемая женщина</a:t>
            </a:r>
            <a:endParaRPr lang="ru-RU" dirty="0" smtClean="0"/>
          </a:p>
          <a:p>
            <a:r>
              <a:rPr lang="ru-RU" b="1" dirty="0" smtClean="0"/>
              <a:t>Высокообразованная</a:t>
            </a:r>
            <a:endParaRPr lang="ru-RU" dirty="0" smtClean="0"/>
          </a:p>
          <a:p>
            <a:endParaRPr lang="ru-RU" dirty="0" smtClean="0"/>
          </a:p>
          <a:p>
            <a:endParaRPr lang="ru-RU" dirty="0"/>
          </a:p>
        </p:txBody>
      </p:sp>
      <p:sp>
        <p:nvSpPr>
          <p:cNvPr id="11" name="Содержимое 10"/>
          <p:cNvSpPr>
            <a:spLocks noGrp="1"/>
          </p:cNvSpPr>
          <p:nvPr>
            <p:ph sz="half" idx="2"/>
          </p:nvPr>
        </p:nvSpPr>
        <p:spPr/>
        <p:txBody>
          <a:bodyPr>
            <a:normAutofit fontScale="77500" lnSpcReduction="20000"/>
          </a:bodyPr>
          <a:lstStyle/>
          <a:p>
            <a:r>
              <a:rPr lang="ru-RU" b="1" dirty="0" smtClean="0"/>
              <a:t>Не получившая специальности</a:t>
            </a:r>
            <a:endParaRPr lang="ru-RU" dirty="0" smtClean="0"/>
          </a:p>
          <a:p>
            <a:r>
              <a:rPr lang="ru-RU" b="1" dirty="0" smtClean="0"/>
              <a:t>Болезненная женщина</a:t>
            </a:r>
            <a:endParaRPr lang="ru-RU" dirty="0" smtClean="0"/>
          </a:p>
          <a:p>
            <a:r>
              <a:rPr lang="ru-RU" b="1" dirty="0" smtClean="0"/>
              <a:t>Женщина с трудными детьми</a:t>
            </a:r>
            <a:endParaRPr lang="ru-RU" dirty="0" smtClean="0"/>
          </a:p>
          <a:p>
            <a:r>
              <a:rPr lang="ru-RU" b="1" dirty="0" smtClean="0"/>
              <a:t>Бездетная женщина</a:t>
            </a:r>
            <a:endParaRPr lang="ru-RU" dirty="0" smtClean="0"/>
          </a:p>
          <a:p>
            <a:r>
              <a:rPr lang="ru-RU" b="1" dirty="0" smtClean="0"/>
              <a:t>Женщина с больными детьми</a:t>
            </a:r>
            <a:endParaRPr lang="ru-RU" dirty="0" smtClean="0"/>
          </a:p>
          <a:p>
            <a:r>
              <a:rPr lang="ru-RU" b="1" dirty="0" smtClean="0"/>
              <a:t>Активный член церкви</a:t>
            </a:r>
            <a:endParaRPr lang="ru-RU" dirty="0" smtClean="0"/>
          </a:p>
          <a:p>
            <a:r>
              <a:rPr lang="ru-RU" b="1" dirty="0" smtClean="0"/>
              <a:t>Пассивный член церкви</a:t>
            </a:r>
            <a:endParaRPr lang="ru-RU" dirty="0" smtClean="0"/>
          </a:p>
          <a:p>
            <a:r>
              <a:rPr lang="ru-RU" b="1" dirty="0" smtClean="0"/>
              <a:t>Новообращённая</a:t>
            </a:r>
            <a:endParaRPr lang="ru-RU" dirty="0" smtClean="0"/>
          </a:p>
          <a:p>
            <a:r>
              <a:rPr lang="ru-RU" b="1" dirty="0" smtClean="0"/>
              <a:t>Дочь Божия!</a:t>
            </a:r>
            <a:endParaRPr lang="ru-RU" dirty="0"/>
          </a:p>
        </p:txBody>
      </p:sp>
      <p:pic>
        <p:nvPicPr>
          <p:cNvPr id="5124" name="Picture 4" descr="F:\Мои документы\Мои рисунки\цветы обои для стола\ПРОЗРАЧНЫЕ\10.png"/>
          <p:cNvPicPr>
            <a:picLocks noChangeAspect="1" noChangeArrowheads="1"/>
          </p:cNvPicPr>
          <p:nvPr/>
        </p:nvPicPr>
        <p:blipFill>
          <a:blip r:embed="rId3" cstate="print"/>
          <a:srcRect/>
          <a:stretch>
            <a:fillRect/>
          </a:stretch>
        </p:blipFill>
        <p:spPr bwMode="auto">
          <a:xfrm>
            <a:off x="6300192" y="5157192"/>
            <a:ext cx="2736304" cy="1552050"/>
          </a:xfrm>
          <a:prstGeom prst="rect">
            <a:avLst/>
          </a:prstGeom>
          <a:noFill/>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498178"/>
          </a:xfrm>
        </p:spPr>
        <p:txBody>
          <a:bodyPr>
            <a:noAutofit/>
          </a:bodyPr>
          <a:lstStyle/>
          <a:p>
            <a:r>
              <a:rPr lang="ru-RU" b="1" dirty="0" smtClean="0">
                <a:ln>
                  <a:solidFill>
                    <a:schemeClr val="tx1"/>
                  </a:solidFill>
                </a:ln>
                <a:solidFill>
                  <a:schemeClr val="accent6">
                    <a:lumMod val="50000"/>
                  </a:schemeClr>
                </a:solidFill>
                <a:latin typeface="Arial Black" pitchFamily="34" charset="0"/>
              </a:rPr>
              <a:t>ОСОБЫЕ ЖЕНСКИЕ ПРОБЛЕМЫ</a:t>
            </a:r>
            <a:endParaRPr lang="ru-RU" dirty="0">
              <a:ln>
                <a:solidFill>
                  <a:schemeClr val="tx1"/>
                </a:solidFill>
              </a:ln>
              <a:solidFill>
                <a:schemeClr val="accent6">
                  <a:lumMod val="50000"/>
                </a:schemeClr>
              </a:solidFill>
              <a:latin typeface="Arial Black" pitchFamily="34" charset="0"/>
            </a:endParaRPr>
          </a:p>
        </p:txBody>
      </p:sp>
      <p:sp>
        <p:nvSpPr>
          <p:cNvPr id="4" name="Содержимое 3"/>
          <p:cNvSpPr>
            <a:spLocks noGrp="1"/>
          </p:cNvSpPr>
          <p:nvPr>
            <p:ph sz="half" idx="1"/>
          </p:nvPr>
        </p:nvSpPr>
        <p:spPr>
          <a:xfrm>
            <a:off x="395536" y="1844824"/>
            <a:ext cx="4038600" cy="4525963"/>
          </a:xfrm>
        </p:spPr>
        <p:txBody>
          <a:bodyPr>
            <a:normAutofit fontScale="70000" lnSpcReduction="20000"/>
          </a:bodyPr>
          <a:lstStyle/>
          <a:p>
            <a:r>
              <a:rPr lang="ru-RU" b="1" dirty="0" smtClean="0"/>
              <a:t>Пристрастие к наркотикам и алкоголю</a:t>
            </a:r>
            <a:endParaRPr lang="ru-RU" dirty="0" smtClean="0"/>
          </a:p>
          <a:p>
            <a:r>
              <a:rPr lang="ru-RU" b="1" dirty="0" smtClean="0"/>
              <a:t>Женщина с изломанной судьбой</a:t>
            </a:r>
            <a:endParaRPr lang="ru-RU" dirty="0" smtClean="0"/>
          </a:p>
          <a:p>
            <a:r>
              <a:rPr lang="ru-RU" b="1" dirty="0" smtClean="0"/>
              <a:t>Дети-инвалиды или с какими-либо недостатками</a:t>
            </a:r>
            <a:endParaRPr lang="ru-RU" dirty="0" smtClean="0"/>
          </a:p>
          <a:p>
            <a:r>
              <a:rPr lang="ru-RU" b="1" dirty="0" smtClean="0"/>
              <a:t>Муж-инвалид</a:t>
            </a:r>
            <a:endParaRPr lang="ru-RU" dirty="0" smtClean="0"/>
          </a:p>
          <a:p>
            <a:r>
              <a:rPr lang="ru-RU" b="1" dirty="0" smtClean="0"/>
              <a:t>Женщины - инвалиды</a:t>
            </a:r>
            <a:endParaRPr lang="ru-RU" dirty="0" smtClean="0"/>
          </a:p>
          <a:p>
            <a:r>
              <a:rPr lang="ru-RU" b="1" dirty="0" smtClean="0"/>
              <a:t>Семейные неурядицы</a:t>
            </a:r>
            <a:endParaRPr lang="ru-RU" dirty="0" smtClean="0"/>
          </a:p>
          <a:p>
            <a:r>
              <a:rPr lang="ru-RU" b="1" dirty="0" smtClean="0"/>
              <a:t>Разведённые женщины</a:t>
            </a:r>
            <a:endParaRPr lang="ru-RU" dirty="0" smtClean="0"/>
          </a:p>
          <a:p>
            <a:r>
              <a:rPr lang="ru-RU" b="1" dirty="0" err="1" smtClean="0"/>
              <a:t>Неупорядочное</a:t>
            </a:r>
            <a:r>
              <a:rPr lang="ru-RU" b="1" dirty="0" smtClean="0"/>
              <a:t> питание</a:t>
            </a:r>
            <a:endParaRPr lang="ru-RU" dirty="0" smtClean="0"/>
          </a:p>
          <a:p>
            <a:r>
              <a:rPr lang="ru-RU" b="1" dirty="0" smtClean="0"/>
              <a:t>Проблема похудения</a:t>
            </a:r>
            <a:endParaRPr lang="ru-RU" dirty="0" smtClean="0"/>
          </a:p>
          <a:p>
            <a:r>
              <a:rPr lang="ru-RU" b="1" dirty="0" smtClean="0"/>
              <a:t>Финансовые трудности</a:t>
            </a:r>
            <a:endParaRPr lang="ru-RU" dirty="0" smtClean="0"/>
          </a:p>
          <a:p>
            <a:r>
              <a:rPr lang="ru-RU" b="1" dirty="0" smtClean="0"/>
              <a:t>Выкидыши, аборты или мертворождённые дети</a:t>
            </a:r>
            <a:endParaRPr lang="ru-RU" dirty="0" smtClean="0"/>
          </a:p>
          <a:p>
            <a:endParaRPr lang="ru-RU" dirty="0" smtClean="0"/>
          </a:p>
          <a:p>
            <a:endParaRPr lang="ru-RU" dirty="0"/>
          </a:p>
        </p:txBody>
      </p:sp>
      <p:sp>
        <p:nvSpPr>
          <p:cNvPr id="5" name="Содержимое 4"/>
          <p:cNvSpPr>
            <a:spLocks noGrp="1"/>
          </p:cNvSpPr>
          <p:nvPr>
            <p:ph sz="half" idx="2"/>
          </p:nvPr>
        </p:nvSpPr>
        <p:spPr>
          <a:xfrm>
            <a:off x="4716016" y="1988840"/>
            <a:ext cx="4038600" cy="4525963"/>
          </a:xfrm>
        </p:spPr>
        <p:txBody>
          <a:bodyPr>
            <a:normAutofit fontScale="70000" lnSpcReduction="20000"/>
          </a:bodyPr>
          <a:lstStyle/>
          <a:p>
            <a:r>
              <a:rPr lang="ru-RU" b="1" dirty="0" smtClean="0"/>
              <a:t>Потеря детей в результате смерти или развода</a:t>
            </a:r>
            <a:endParaRPr lang="ru-RU" dirty="0" smtClean="0"/>
          </a:p>
          <a:p>
            <a:r>
              <a:rPr lang="ru-RU" b="1" dirty="0" smtClean="0"/>
              <a:t>Новые члены церкви</a:t>
            </a:r>
            <a:endParaRPr lang="ru-RU" dirty="0" smtClean="0"/>
          </a:p>
          <a:p>
            <a:r>
              <a:rPr lang="ru-RU" b="1" dirty="0" smtClean="0"/>
              <a:t>Ревностное служение</a:t>
            </a:r>
            <a:endParaRPr lang="ru-RU" dirty="0" smtClean="0"/>
          </a:p>
          <a:p>
            <a:r>
              <a:rPr lang="ru-RU" b="1" dirty="0" smtClean="0"/>
              <a:t>Работающие женщины</a:t>
            </a:r>
            <a:endParaRPr lang="ru-RU" dirty="0" smtClean="0"/>
          </a:p>
          <a:p>
            <a:r>
              <a:rPr lang="ru-RU" b="1" dirty="0" smtClean="0"/>
              <a:t>Женщины в руководстве церкви</a:t>
            </a:r>
            <a:endParaRPr lang="ru-RU" dirty="0" smtClean="0"/>
          </a:p>
          <a:p>
            <a:r>
              <a:rPr lang="ru-RU" b="1" dirty="0" smtClean="0"/>
              <a:t>Дети</a:t>
            </a:r>
            <a:r>
              <a:rPr lang="ru-RU" dirty="0" smtClean="0"/>
              <a:t>-</a:t>
            </a:r>
            <a:r>
              <a:rPr lang="ru-RU" b="1" dirty="0" smtClean="0"/>
              <a:t>дошкольники, школьники</a:t>
            </a:r>
            <a:endParaRPr lang="ru-RU" dirty="0" smtClean="0"/>
          </a:p>
          <a:p>
            <a:r>
              <a:rPr lang="ru-RU" b="1" dirty="0" smtClean="0"/>
              <a:t>Мать-одиночка</a:t>
            </a:r>
            <a:endParaRPr lang="ru-RU" dirty="0" smtClean="0"/>
          </a:p>
          <a:p>
            <a:r>
              <a:rPr lang="ru-RU" b="1" dirty="0" smtClean="0"/>
              <a:t>Незамужние женщины</a:t>
            </a:r>
            <a:endParaRPr lang="ru-RU" dirty="0" smtClean="0"/>
          </a:p>
          <a:p>
            <a:r>
              <a:rPr lang="ru-RU" b="1" dirty="0" smtClean="0"/>
              <a:t>Женщины-пенсионерки</a:t>
            </a:r>
            <a:endParaRPr lang="ru-RU" dirty="0" smtClean="0"/>
          </a:p>
          <a:p>
            <a:r>
              <a:rPr lang="ru-RU" b="1" dirty="0" smtClean="0"/>
              <a:t>Женщины-вдовы</a:t>
            </a:r>
            <a:endParaRPr lang="ru-RU" dirty="0"/>
          </a:p>
        </p:txBody>
      </p:sp>
      <p:pic>
        <p:nvPicPr>
          <p:cNvPr id="8194" name="Picture 2" descr="F:\Мои документы\Мои рисунки\цветы обои для стола\ПРОЗРАЧНЫЕ\1.png"/>
          <p:cNvPicPr>
            <a:picLocks noChangeAspect="1" noChangeArrowheads="1"/>
          </p:cNvPicPr>
          <p:nvPr/>
        </p:nvPicPr>
        <p:blipFill>
          <a:blip r:embed="rId3" cstate="print"/>
          <a:srcRect/>
          <a:stretch>
            <a:fillRect/>
          </a:stretch>
        </p:blipFill>
        <p:spPr bwMode="auto">
          <a:xfrm>
            <a:off x="7114625" y="5164818"/>
            <a:ext cx="1705847" cy="1432534"/>
          </a:xfrm>
          <a:prstGeom prst="rect">
            <a:avLst/>
          </a:prstGeom>
          <a:noFill/>
        </p:spPr>
      </p:pic>
      <p:pic>
        <p:nvPicPr>
          <p:cNvPr id="7" name="Picture 2" descr="F:\Мои документы\Мои рисунки\цветы обои для стола\ПРОЗРАЧНЫЕ\1.png"/>
          <p:cNvPicPr>
            <a:picLocks noChangeAspect="1" noChangeArrowheads="1"/>
          </p:cNvPicPr>
          <p:nvPr/>
        </p:nvPicPr>
        <p:blipFill>
          <a:blip r:embed="rId3" cstate="print"/>
          <a:srcRect/>
          <a:stretch>
            <a:fillRect/>
          </a:stretch>
        </p:blipFill>
        <p:spPr bwMode="auto">
          <a:xfrm>
            <a:off x="179512" y="548680"/>
            <a:ext cx="1543435" cy="1296144"/>
          </a:xfrm>
          <a:prstGeom prst="rect">
            <a:avLst/>
          </a:prstGeom>
          <a:noFill/>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1351</TotalTime>
  <Words>1846</Words>
  <Application>Microsoft Office PowerPoint</Application>
  <PresentationFormat>Экран (4:3)</PresentationFormat>
  <Paragraphs>342</Paragraphs>
  <Slides>54</Slides>
  <Notes>44</Notes>
  <HiddenSlides>1</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54</vt:i4>
      </vt:variant>
    </vt:vector>
  </HeadingPairs>
  <TitlesOfParts>
    <vt:vector size="56" baseType="lpstr">
      <vt:lpstr>Тема Office</vt:lpstr>
      <vt:lpstr>Документ</vt:lpstr>
      <vt:lpstr>Слайд 1</vt:lpstr>
      <vt:lpstr>Слайд 2</vt:lpstr>
      <vt:lpstr>Слайд 3</vt:lpstr>
      <vt:lpstr>Слайд 4</vt:lpstr>
      <vt:lpstr>ГОДЫ ЖИЗНИ</vt:lpstr>
      <vt:lpstr>КАКИЕ БЫВАЮТ ПЕРЕМЕНЫ:</vt:lpstr>
      <vt:lpstr>Слайд 7</vt:lpstr>
      <vt:lpstr>ЖЕНЩИНА-АДВЕНТИСТКА КТО ОНА?</vt:lpstr>
      <vt:lpstr>ОСОБЫЕ ЖЕНСКИЕ ПРОБЛЕМЫ</vt:lpstr>
      <vt:lpstr>Слайд 10</vt:lpstr>
      <vt:lpstr>Слайд 11</vt:lpstr>
      <vt:lpstr>БИБЛЕЙСКИЕ ЖЕНЩИНЫ, КОТОРЫЕ ПРОШЛИ ЧЕРЕЗ ПЕРЕМЕНЫ:</vt:lpstr>
      <vt:lpstr>БИБЛЕЙСКИЕ ЖЕНЩИНЫ, КОТОРЫЕ ПРОШЛИ ЧЕРЕЗ ПЕРЕМЕНЫ:</vt:lpstr>
      <vt:lpstr>БИБЛЕЙСКИЕ ЖЕНЩИНЫ, КОТОРЫЕ ПРОШЛИ ЧЕРЕЗ ПЕРЕМЕНЫ:</vt:lpstr>
      <vt:lpstr>БИБЛЕЙСКИЕ ЖЕНЩИНЫ, КОТОРЫЕ ПРОШЛИ ЧЕРЕЗ ПЕРЕМЕНЫ:</vt:lpstr>
      <vt:lpstr>БИБЛЕЙСКИЕ ЖЕНЩИНЫ, КОТОРЫЕ ПРОШЛИ ЧЕРЕЗ ПЕРЕМЕНЫ:</vt:lpstr>
      <vt:lpstr>БИБЛЕЙСКИЕ ЖЕНЩИНЫ, КОТОРЫЕ ПРОШЛИ ЧЕРЕЗ ПЕРЕМЕНЫ:</vt:lpstr>
      <vt:lpstr>БИБЛЕЙСКИЕ ЖЕНЩИНЫ, КОТОРЫЕ ПРОШЛИ ЧЕРЕЗ ПЕРЕМЕНЫ:</vt:lpstr>
      <vt:lpstr>Слайд 19</vt:lpstr>
      <vt:lpstr>Слайд 20</vt:lpstr>
      <vt:lpstr>Слайд 21</vt:lpstr>
      <vt:lpstr>Слайд 22</vt:lpstr>
      <vt:lpstr>Слайд 23</vt:lpstr>
      <vt:lpstr>Слайд 24</vt:lpstr>
      <vt:lpstr>БОГ ГОВОРИТ НАМ, ЧТО</vt:lpstr>
      <vt:lpstr>Однако есть вещи, которые не должны меняться. </vt:lpstr>
      <vt:lpstr>Те женщины, которые не смогли достойно встретить перемены </vt:lpstr>
      <vt:lpstr>Слайд 28</vt:lpstr>
      <vt:lpstr>Что помогло библейским женщинам справиться с переменами?</vt:lpstr>
      <vt:lpstr>Слайд 30</vt:lpstr>
      <vt:lpstr>Слайд 31</vt:lpstr>
      <vt:lpstr>3. ПОСТАВЬТЕ ЦЕЛИ И РАССТАВЬТЕ ПРИОРИТЕТЫ</vt:lpstr>
      <vt:lpstr>3. ПОСТАВЬТЕ ЦЕЛИ И РАССТАВЬТЕ ПРИОРИТЕТЫ</vt:lpstr>
      <vt:lpstr>4. ПРИДЕРЖИВАЙТЕСЬ ТВЕРДЫХ ПРИНЦИПОВ, А НЕ КУЛЬТУРНЫХ ЦЕННОСТЕЙ И ЖИЗНЕННЫХ РОЛЕЙ.</vt:lpstr>
      <vt:lpstr>Слайд 35</vt:lpstr>
      <vt:lpstr>БУДУЩЕЕ МОЖЕТ БЫТЬ НЕ ИЗВЕСТНО, НО МЫ ЗНАЕМ БОГА !</vt:lpstr>
      <vt:lpstr>Слайд 37</vt:lpstr>
      <vt:lpstr>ПРИНЦИП ДЕЙСТВИЯ В ТРУДНО РАЗРЕШИМЫХ  СИТУАЦИЯХ</vt:lpstr>
      <vt:lpstr>Слайд 39</vt:lpstr>
      <vt:lpstr>Слайд 40</vt:lpstr>
      <vt:lpstr>Когда мы сами выбираем перемены, это лучше, чем когда перемены сваливаются на нас через:</vt:lpstr>
      <vt:lpstr>КАК УПРАВЛЯТЬ СТРЕССОВОЙ СИТУАЦИЕЙ ЧЕРЕЗ ИЗМЕНЕНИЯ</vt:lpstr>
      <vt:lpstr>КАК УПРАВЛЯТЬ СТРЕССОВОЙ СИТУАЦИЕЙ ЧЕРЕЗ ИЗМЕНЕНИЯ</vt:lpstr>
      <vt:lpstr>КАК УПРАВЛЯТЬ СТРЕССОВОЙ СИТУАЦИЕЙ ЧЕРЕЗ ИЗМЕНЕНИЯ</vt:lpstr>
      <vt:lpstr>КАК УПРАВЛЯТЬ СТРЕССОВОЙ СИТУАЦИЕЙ ЧЕРЕЗ ИЗМЕНЕНИЯ</vt:lpstr>
      <vt:lpstr>КАК УПРАВЛЯТЬ СТРЕССОВОЙ СИТУАЦИЕЙ ЧЕРЕЗ ИЗМЕНЕНИЯ</vt:lpstr>
      <vt:lpstr>КАК УПРАВЛЯТЬ СТРЕССОВОЙ СИТУАЦИЕЙ ЧЕРЕЗ ИЗМЕНЕНИЯ</vt:lpstr>
      <vt:lpstr>КАК УПРАВЛЯТЬ СТРЕССОВОЙ СИТУАЦИЕЙ ЧЕРЕЗ ИЗМЕНЕНИЯ</vt:lpstr>
      <vt:lpstr>КАК УПРАВЛЯТЬ СТРЕССОВОЙ СИТУАЦИЕЙ ЧЕРЕЗ ИЗМЕНЕНИЯ</vt:lpstr>
      <vt:lpstr>Слайд 50</vt:lpstr>
      <vt:lpstr>КАК УПРАВЛЯТЬ СТРЕССОВОЙ СИТУАЦИЕЙ ЧЕРЕЗ ИЗМЕНЕНИЯ</vt:lpstr>
      <vt:lpstr>КАК УПРАВЛЯТЬ СТРЕССОВОЙ СИТУАЦИЕЙ ЧЕРЕЗ ИЗМЕНЕНИЯ</vt:lpstr>
      <vt:lpstr>Слайд 53</vt:lpstr>
      <vt:lpstr>Слайд 54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Лена</dc:creator>
  <cp:lastModifiedBy>user</cp:lastModifiedBy>
  <cp:revision>159</cp:revision>
  <dcterms:created xsi:type="dcterms:W3CDTF">2011-02-09T07:19:30Z</dcterms:created>
  <dcterms:modified xsi:type="dcterms:W3CDTF">2013-04-12T01:53:01Z</dcterms:modified>
</cp:coreProperties>
</file>