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8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FFD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27C60-384F-4196-8547-183490C97E3D}" type="datetimeFigureOut">
              <a:rPr lang="ru-RU" smtClean="0"/>
              <a:t>22.11.2015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A13B4-9E8F-4899-A4DB-C52CF8A92F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27C60-384F-4196-8547-183490C97E3D}" type="datetimeFigureOut">
              <a:rPr lang="ru-RU" smtClean="0"/>
              <a:t>22.11.2015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A13B4-9E8F-4899-A4DB-C52CF8A92F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27C60-384F-4196-8547-183490C97E3D}" type="datetimeFigureOut">
              <a:rPr lang="ru-RU" smtClean="0"/>
              <a:t>22.11.2015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A13B4-9E8F-4899-A4DB-C52CF8A92F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27C60-384F-4196-8547-183490C97E3D}" type="datetimeFigureOut">
              <a:rPr lang="ru-RU" smtClean="0"/>
              <a:t>22.11.2015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A13B4-9E8F-4899-A4DB-C52CF8A92F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27C60-384F-4196-8547-183490C97E3D}" type="datetimeFigureOut">
              <a:rPr lang="ru-RU" smtClean="0"/>
              <a:t>22.11.2015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A13B4-9E8F-4899-A4DB-C52CF8A92F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27C60-384F-4196-8547-183490C97E3D}" type="datetimeFigureOut">
              <a:rPr lang="ru-RU" smtClean="0"/>
              <a:t>22.11.2015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A13B4-9E8F-4899-A4DB-C52CF8A92F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27C60-384F-4196-8547-183490C97E3D}" type="datetimeFigureOut">
              <a:rPr lang="ru-RU" smtClean="0"/>
              <a:t>22.11.2015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A13B4-9E8F-4899-A4DB-C52CF8A92F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27C60-384F-4196-8547-183490C97E3D}" type="datetimeFigureOut">
              <a:rPr lang="ru-RU" smtClean="0"/>
              <a:t>22.11.2015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A13B4-9E8F-4899-A4DB-C52CF8A92F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27C60-384F-4196-8547-183490C97E3D}" type="datetimeFigureOut">
              <a:rPr lang="ru-RU" smtClean="0"/>
              <a:t>22.11.2015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A13B4-9E8F-4899-A4DB-C52CF8A92F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27C60-384F-4196-8547-183490C97E3D}" type="datetimeFigureOut">
              <a:rPr lang="ru-RU" smtClean="0"/>
              <a:t>22.11.2015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A13B4-9E8F-4899-A4DB-C52CF8A92F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27C60-384F-4196-8547-183490C97E3D}" type="datetimeFigureOut">
              <a:rPr lang="ru-RU" smtClean="0"/>
              <a:t>22.11.2015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A13B4-9E8F-4899-A4DB-C52CF8A92F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E27C60-384F-4196-8547-183490C97E3D}" type="datetimeFigureOut">
              <a:rPr lang="ru-RU" smtClean="0"/>
              <a:t>22.11.2015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FA13B4-9E8F-4899-A4DB-C52CF8A92F7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fade thruBlk="1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slide" Target="slide3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slide" Target="slide3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slide" Target="slide3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slide" Target="slide3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slide" Target="slide3.xml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slide" Target="slide3.xml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slide" Target="slide3.xml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slide" Target="slide3.xml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slide" Target="slide3.xml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slide" Target="slide3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slide" Target="slide53.xml"/><Relationship Id="rId4" Type="http://schemas.openxmlformats.org/officeDocument/2006/relationships/slide" Target="slide4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slide" Target="slide3.xml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slide" Target="slide3.xml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slide" Target="slide3.xml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slide" Target="slide3.xml"/><Relationship Id="rId4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slide" Target="slide3.xml"/><Relationship Id="rId4" Type="http://schemas.openxmlformats.org/officeDocument/2006/relationships/image" Target="../media/image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slide" Target="slide3.xml"/><Relationship Id="rId4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slide" Target="slide3.xml"/><Relationship Id="rId4" Type="http://schemas.openxmlformats.org/officeDocument/2006/relationships/image" Target="../media/image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slide" Target="slide3.xml"/><Relationship Id="rId4" Type="http://schemas.openxmlformats.org/officeDocument/2006/relationships/image" Target="../media/image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slide" Target="slide3.xml"/><Relationship Id="rId4" Type="http://schemas.openxmlformats.org/officeDocument/2006/relationships/image" Target="../media/image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slide" Target="slide3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openxmlformats.org/officeDocument/2006/relationships/slide" Target="slide14.xml"/><Relationship Id="rId18" Type="http://schemas.openxmlformats.org/officeDocument/2006/relationships/slide" Target="slide19.xml"/><Relationship Id="rId26" Type="http://schemas.openxmlformats.org/officeDocument/2006/relationships/slide" Target="slide27.xml"/><Relationship Id="rId39" Type="http://schemas.openxmlformats.org/officeDocument/2006/relationships/slide" Target="slide40.xml"/><Relationship Id="rId3" Type="http://schemas.openxmlformats.org/officeDocument/2006/relationships/slide" Target="slide4.xml"/><Relationship Id="rId21" Type="http://schemas.openxmlformats.org/officeDocument/2006/relationships/slide" Target="slide22.xml"/><Relationship Id="rId34" Type="http://schemas.openxmlformats.org/officeDocument/2006/relationships/slide" Target="slide35.xml"/><Relationship Id="rId42" Type="http://schemas.openxmlformats.org/officeDocument/2006/relationships/slide" Target="slide43.xml"/><Relationship Id="rId7" Type="http://schemas.openxmlformats.org/officeDocument/2006/relationships/slide" Target="slide8.xml"/><Relationship Id="rId12" Type="http://schemas.openxmlformats.org/officeDocument/2006/relationships/slide" Target="slide13.xml"/><Relationship Id="rId17" Type="http://schemas.openxmlformats.org/officeDocument/2006/relationships/slide" Target="slide18.xml"/><Relationship Id="rId25" Type="http://schemas.openxmlformats.org/officeDocument/2006/relationships/slide" Target="slide26.xml"/><Relationship Id="rId33" Type="http://schemas.openxmlformats.org/officeDocument/2006/relationships/slide" Target="slide34.xml"/><Relationship Id="rId38" Type="http://schemas.openxmlformats.org/officeDocument/2006/relationships/slide" Target="slide39.xml"/><Relationship Id="rId2" Type="http://schemas.openxmlformats.org/officeDocument/2006/relationships/image" Target="../media/image1.jpeg"/><Relationship Id="rId16" Type="http://schemas.openxmlformats.org/officeDocument/2006/relationships/slide" Target="slide17.xml"/><Relationship Id="rId20" Type="http://schemas.openxmlformats.org/officeDocument/2006/relationships/slide" Target="slide21.xml"/><Relationship Id="rId29" Type="http://schemas.openxmlformats.org/officeDocument/2006/relationships/slide" Target="slide30.xml"/><Relationship Id="rId41" Type="http://schemas.openxmlformats.org/officeDocument/2006/relationships/slide" Target="slide42.xml"/><Relationship Id="rId1" Type="http://schemas.openxmlformats.org/officeDocument/2006/relationships/slideLayout" Target="../slideLayouts/slideLayout1.xml"/><Relationship Id="rId6" Type="http://schemas.openxmlformats.org/officeDocument/2006/relationships/slide" Target="slide7.xml"/><Relationship Id="rId11" Type="http://schemas.openxmlformats.org/officeDocument/2006/relationships/slide" Target="slide12.xml"/><Relationship Id="rId24" Type="http://schemas.openxmlformats.org/officeDocument/2006/relationships/slide" Target="slide25.xml"/><Relationship Id="rId32" Type="http://schemas.openxmlformats.org/officeDocument/2006/relationships/slide" Target="slide33.xml"/><Relationship Id="rId37" Type="http://schemas.openxmlformats.org/officeDocument/2006/relationships/slide" Target="slide38.xml"/><Relationship Id="rId40" Type="http://schemas.openxmlformats.org/officeDocument/2006/relationships/slide" Target="slide41.xml"/><Relationship Id="rId5" Type="http://schemas.openxmlformats.org/officeDocument/2006/relationships/slide" Target="slide6.xml"/><Relationship Id="rId15" Type="http://schemas.openxmlformats.org/officeDocument/2006/relationships/slide" Target="slide16.xml"/><Relationship Id="rId23" Type="http://schemas.openxmlformats.org/officeDocument/2006/relationships/slide" Target="slide24.xml"/><Relationship Id="rId28" Type="http://schemas.openxmlformats.org/officeDocument/2006/relationships/slide" Target="slide29.xml"/><Relationship Id="rId36" Type="http://schemas.openxmlformats.org/officeDocument/2006/relationships/slide" Target="slide37.xml"/><Relationship Id="rId10" Type="http://schemas.openxmlformats.org/officeDocument/2006/relationships/slide" Target="slide11.xml"/><Relationship Id="rId19" Type="http://schemas.openxmlformats.org/officeDocument/2006/relationships/slide" Target="slide20.xml"/><Relationship Id="rId31" Type="http://schemas.openxmlformats.org/officeDocument/2006/relationships/slide" Target="slide32.xml"/><Relationship Id="rId4" Type="http://schemas.openxmlformats.org/officeDocument/2006/relationships/slide" Target="slide5.xml"/><Relationship Id="rId9" Type="http://schemas.openxmlformats.org/officeDocument/2006/relationships/slide" Target="slide10.xml"/><Relationship Id="rId14" Type="http://schemas.openxmlformats.org/officeDocument/2006/relationships/slide" Target="slide15.xml"/><Relationship Id="rId22" Type="http://schemas.openxmlformats.org/officeDocument/2006/relationships/slide" Target="slide23.xml"/><Relationship Id="rId27" Type="http://schemas.openxmlformats.org/officeDocument/2006/relationships/slide" Target="slide28.xml"/><Relationship Id="rId30" Type="http://schemas.openxmlformats.org/officeDocument/2006/relationships/slide" Target="slide31.xml"/><Relationship Id="rId35" Type="http://schemas.openxmlformats.org/officeDocument/2006/relationships/slide" Target="slide36.xml"/><Relationship Id="rId43" Type="http://schemas.openxmlformats.org/officeDocument/2006/relationships/slide" Target="slide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slide" Target="slide3.xml"/><Relationship Id="rId4" Type="http://schemas.openxmlformats.org/officeDocument/2006/relationships/image" Target="../media/image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slide" Target="slide3.xml"/><Relationship Id="rId4" Type="http://schemas.openxmlformats.org/officeDocument/2006/relationships/image" Target="../media/image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slide" Target="slide3.xml"/><Relationship Id="rId4" Type="http://schemas.openxmlformats.org/officeDocument/2006/relationships/image" Target="../media/image2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slide" Target="slide3.xml"/><Relationship Id="rId4" Type="http://schemas.openxmlformats.org/officeDocument/2006/relationships/image" Target="../media/image2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slide" Target="slide3.xml"/><Relationship Id="rId4" Type="http://schemas.openxmlformats.org/officeDocument/2006/relationships/image" Target="../media/image2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slide" Target="slide3.xml"/><Relationship Id="rId4" Type="http://schemas.openxmlformats.org/officeDocument/2006/relationships/image" Target="../media/image2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slide" Target="slide3.xml"/><Relationship Id="rId4" Type="http://schemas.openxmlformats.org/officeDocument/2006/relationships/image" Target="../media/image2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slide" Target="slide3.xml"/><Relationship Id="rId4" Type="http://schemas.openxmlformats.org/officeDocument/2006/relationships/image" Target="../media/image2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slide" Target="slide3.xml"/><Relationship Id="rId4" Type="http://schemas.openxmlformats.org/officeDocument/2006/relationships/image" Target="../media/image2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slide" Target="slide3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slide" Target="slide3.xml"/><Relationship Id="rId4" Type="http://schemas.openxmlformats.org/officeDocument/2006/relationships/image" Target="../media/image2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slide" Target="slide3.xml"/><Relationship Id="rId4" Type="http://schemas.openxmlformats.org/officeDocument/2006/relationships/image" Target="../media/image2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slide" Target="slide3.xml"/><Relationship Id="rId4" Type="http://schemas.openxmlformats.org/officeDocument/2006/relationships/image" Target="../media/image2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slide" Target="slide3.xml"/><Relationship Id="rId4" Type="http://schemas.openxmlformats.org/officeDocument/2006/relationships/image" Target="../media/image2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slide" Target="slide3.xml"/><Relationship Id="rId4" Type="http://schemas.openxmlformats.org/officeDocument/2006/relationships/image" Target="../media/image2.pn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slide" Target="slide51.xml"/><Relationship Id="rId3" Type="http://schemas.openxmlformats.org/officeDocument/2006/relationships/slide" Target="slide45.xml"/><Relationship Id="rId7" Type="http://schemas.openxmlformats.org/officeDocument/2006/relationships/slide" Target="slide5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" Target="slide47.xml"/><Relationship Id="rId11" Type="http://schemas.openxmlformats.org/officeDocument/2006/relationships/slide" Target="slide2.xml"/><Relationship Id="rId5" Type="http://schemas.openxmlformats.org/officeDocument/2006/relationships/slide" Target="slide48.xml"/><Relationship Id="rId10" Type="http://schemas.openxmlformats.org/officeDocument/2006/relationships/slide" Target="slide50.xml"/><Relationship Id="rId4" Type="http://schemas.openxmlformats.org/officeDocument/2006/relationships/slide" Target="slide46.xml"/><Relationship Id="rId9" Type="http://schemas.openxmlformats.org/officeDocument/2006/relationships/slide" Target="slide49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slide" Target="slide44.xml"/><Relationship Id="rId4" Type="http://schemas.openxmlformats.org/officeDocument/2006/relationships/image" Target="../media/image2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slide" Target="slide44.xml"/><Relationship Id="rId4" Type="http://schemas.openxmlformats.org/officeDocument/2006/relationships/image" Target="../media/image2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slide" Target="slide44.xml"/><Relationship Id="rId4" Type="http://schemas.openxmlformats.org/officeDocument/2006/relationships/image" Target="../media/image2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slide" Target="slide44.xml"/><Relationship Id="rId4" Type="http://schemas.openxmlformats.org/officeDocument/2006/relationships/image" Target="../media/image2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slide" Target="slide44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slide" Target="slide3.xml"/><Relationship Id="rId4" Type="http://schemas.openxmlformats.org/officeDocument/2006/relationships/image" Target="../media/image2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slide" Target="slide44.xml"/><Relationship Id="rId4" Type="http://schemas.openxmlformats.org/officeDocument/2006/relationships/image" Target="../media/image2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slide" Target="slide44.xml"/><Relationship Id="rId4" Type="http://schemas.openxmlformats.org/officeDocument/2006/relationships/image" Target="../media/image2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slide" Target="slide44.xml"/><Relationship Id="rId4" Type="http://schemas.openxmlformats.org/officeDocument/2006/relationships/image" Target="../media/image2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slide" Target="slide3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slide" Target="slide3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slide" Target="slide3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slide" Target="slide3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2090663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latin typeface="Comic Sans MS" pitchFamily="66" charset="0"/>
              </a:rPr>
              <a:t>ГЕРОЙ ВЕРЫ </a:t>
            </a:r>
            <a:r>
              <a:rPr lang="ru-RU" sz="6000" dirty="0" smtClean="0">
                <a:latin typeface="Comic Sans MS" pitchFamily="66" charset="0"/>
              </a:rPr>
              <a:t/>
            </a:r>
            <a:br>
              <a:rPr lang="ru-RU" sz="6000" dirty="0" smtClean="0">
                <a:latin typeface="Comic Sans MS" pitchFamily="66" charset="0"/>
              </a:rPr>
            </a:br>
            <a:r>
              <a:rPr lang="ru-RU" sz="6000" dirty="0" err="1" smtClean="0">
                <a:latin typeface="Comic Sans MS" pitchFamily="66" charset="0"/>
              </a:rPr>
              <a:t>Гедеон</a:t>
            </a:r>
            <a:endParaRPr lang="ru-RU" sz="6000" dirty="0"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108520" y="5157192"/>
            <a:ext cx="6696744" cy="1273696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Comic Sans MS" pitchFamily="66" charset="0"/>
              </a:rPr>
              <a:t>Библейская викторина для мужчин 2 тур</a:t>
            </a:r>
            <a:endParaRPr lang="ru-RU" sz="2400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Comic Sans MS" pitchFamily="66" charset="0"/>
              </a:rPr>
              <a:t>Семья </a:t>
            </a:r>
            <a:r>
              <a:rPr lang="ru-RU" sz="4000" dirty="0" err="1" smtClean="0">
                <a:latin typeface="Comic Sans MS" pitchFamily="66" charset="0"/>
              </a:rPr>
              <a:t>Гедеона</a:t>
            </a:r>
            <a:r>
              <a:rPr lang="ru-RU" sz="4000" dirty="0" smtClean="0">
                <a:latin typeface="Comic Sans MS" pitchFamily="66" charset="0"/>
              </a:rPr>
              <a:t> – 7 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395536" y="1628800"/>
            <a:ext cx="7931224" cy="93610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b="1" dirty="0" smtClean="0">
                <a:latin typeface="Comic Sans MS" pitchFamily="66" charset="0"/>
              </a:rPr>
              <a:t>Как звали сына наложницы </a:t>
            </a:r>
            <a:r>
              <a:rPr lang="ru-RU" sz="3200" b="1" dirty="0" err="1" smtClean="0">
                <a:latin typeface="Comic Sans MS" pitchFamily="66" charset="0"/>
              </a:rPr>
              <a:t>Гедеона</a:t>
            </a:r>
            <a:r>
              <a:rPr lang="ru-RU" sz="3200" b="1" dirty="0" smtClean="0">
                <a:latin typeface="Comic Sans MS" pitchFamily="66" charset="0"/>
              </a:rPr>
              <a:t>?</a:t>
            </a:r>
            <a:endParaRPr lang="ru-RU" sz="3200" b="1" dirty="0">
              <a:latin typeface="Comic Sans MS" pitchFamily="66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395536" y="2708920"/>
            <a:ext cx="6912768" cy="24482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latin typeface="Comic Sans MS" pitchFamily="66" charset="0"/>
              </a:rPr>
              <a:t>   «Наложница, жившая в </a:t>
            </a:r>
            <a:r>
              <a:rPr lang="ru-RU" b="1" dirty="0" err="1" smtClean="0">
                <a:latin typeface="Comic Sans MS" pitchFamily="66" charset="0"/>
              </a:rPr>
              <a:t>Сихеме</a:t>
            </a:r>
            <a:r>
              <a:rPr lang="ru-RU" b="1" dirty="0" smtClean="0">
                <a:latin typeface="Comic Sans MS" pitchFamily="66" charset="0"/>
              </a:rPr>
              <a:t>, родила ему сына, и он дал ему имя </a:t>
            </a:r>
            <a:r>
              <a:rPr lang="ru-RU" b="1" dirty="0" err="1" smtClean="0">
                <a:latin typeface="Comic Sans MS" pitchFamily="66" charset="0"/>
              </a:rPr>
              <a:t>Авимелех</a:t>
            </a:r>
            <a:r>
              <a:rPr lang="ru-RU" b="1" dirty="0" smtClean="0">
                <a:latin typeface="Comic Sans MS" pitchFamily="66" charset="0"/>
              </a:rPr>
              <a:t>…». (Судей 8:31)</a:t>
            </a:r>
            <a:endParaRPr lang="ru-RU" b="1" dirty="0">
              <a:latin typeface="Comic Sans MS" pitchFamily="66" charset="0"/>
            </a:endParaRPr>
          </a:p>
        </p:txBody>
      </p:sp>
      <p:pic>
        <p:nvPicPr>
          <p:cNvPr id="10" name="Рисунок 9" descr="1332780781_hourglasses_04_yapfiles.ru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172400" y="980728"/>
            <a:ext cx="517797" cy="1038209"/>
          </a:xfrm>
          <a:prstGeom prst="rect">
            <a:avLst/>
          </a:prstGeom>
        </p:spPr>
      </p:pic>
      <p:sp>
        <p:nvSpPr>
          <p:cNvPr id="11" name="Управляющая кнопка: возврат 10">
            <a:hlinkClick r:id="rId5" action="ppaction://hlinksldjump" highlightClick="1"/>
          </p:cNvPr>
          <p:cNvSpPr/>
          <p:nvPr/>
        </p:nvSpPr>
        <p:spPr>
          <a:xfrm>
            <a:off x="8316416" y="6093296"/>
            <a:ext cx="648072" cy="576064"/>
          </a:xfrm>
          <a:prstGeom prst="actionButtonReturn">
            <a:avLst/>
          </a:prstGeom>
          <a:solidFill>
            <a:srgbClr val="FFFF99"/>
          </a:solidFill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6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Comic Sans MS" pitchFamily="66" charset="0"/>
              </a:rPr>
              <a:t>Семья </a:t>
            </a:r>
            <a:r>
              <a:rPr lang="ru-RU" sz="4000" dirty="0" err="1" smtClean="0">
                <a:latin typeface="Comic Sans MS" pitchFamily="66" charset="0"/>
              </a:rPr>
              <a:t>Гедеона</a:t>
            </a:r>
            <a:r>
              <a:rPr lang="ru-RU" sz="4000" dirty="0" smtClean="0">
                <a:latin typeface="Comic Sans MS" pitchFamily="66" charset="0"/>
              </a:rPr>
              <a:t> – 8 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395536" y="1628800"/>
            <a:ext cx="7931224" cy="10801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b="1" dirty="0" smtClean="0">
                <a:latin typeface="Comic Sans MS" pitchFamily="66" charset="0"/>
              </a:rPr>
              <a:t>Перечислите, что должен был сделать </a:t>
            </a:r>
            <a:r>
              <a:rPr lang="ru-RU" sz="3200" b="1" dirty="0" err="1" smtClean="0">
                <a:latin typeface="Comic Sans MS" pitchFamily="66" charset="0"/>
              </a:rPr>
              <a:t>Гедеон</a:t>
            </a:r>
            <a:r>
              <a:rPr lang="ru-RU" sz="3200" b="1" dirty="0" smtClean="0">
                <a:latin typeface="Comic Sans MS" pitchFamily="66" charset="0"/>
              </a:rPr>
              <a:t> для своей семьи?</a:t>
            </a:r>
            <a:endParaRPr lang="ru-RU" sz="3200" b="1" dirty="0">
              <a:latin typeface="Comic Sans MS" pitchFamily="66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0" y="2780928"/>
            <a:ext cx="6912768" cy="32403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latin typeface="Comic Sans MS" pitchFamily="66" charset="0"/>
              </a:rPr>
              <a:t>«В ту ночь сказал ему Господь: </a:t>
            </a:r>
            <a:r>
              <a:rPr lang="ru-RU" sz="2000" b="1" dirty="0" smtClean="0">
                <a:latin typeface="Comic Sans MS" pitchFamily="66" charset="0"/>
              </a:rPr>
              <a:t>возьми тельца </a:t>
            </a:r>
            <a:r>
              <a:rPr lang="ru-RU" sz="2000" dirty="0" smtClean="0">
                <a:latin typeface="Comic Sans MS" pitchFamily="66" charset="0"/>
              </a:rPr>
              <a:t>из стада отца твоего и </a:t>
            </a:r>
            <a:r>
              <a:rPr lang="ru-RU" sz="2000" b="1" dirty="0" smtClean="0">
                <a:latin typeface="Comic Sans MS" pitchFamily="66" charset="0"/>
              </a:rPr>
              <a:t>другого тельца семилетнего</a:t>
            </a:r>
            <a:r>
              <a:rPr lang="ru-RU" sz="2000" dirty="0" smtClean="0">
                <a:latin typeface="Comic Sans MS" pitchFamily="66" charset="0"/>
              </a:rPr>
              <a:t>, и </a:t>
            </a:r>
            <a:r>
              <a:rPr lang="ru-RU" sz="2000" b="1" dirty="0" smtClean="0">
                <a:latin typeface="Comic Sans MS" pitchFamily="66" charset="0"/>
              </a:rPr>
              <a:t>разрушь жертвенник Ваала</a:t>
            </a:r>
            <a:r>
              <a:rPr lang="ru-RU" sz="2000" dirty="0" smtClean="0">
                <a:latin typeface="Comic Sans MS" pitchFamily="66" charset="0"/>
              </a:rPr>
              <a:t>, который у Отца твоего, и </a:t>
            </a:r>
            <a:r>
              <a:rPr lang="ru-RU" sz="2000" b="1" dirty="0" smtClean="0">
                <a:latin typeface="Comic Sans MS" pitchFamily="66" charset="0"/>
              </a:rPr>
              <a:t>сруби священное дерево</a:t>
            </a:r>
            <a:r>
              <a:rPr lang="ru-RU" sz="2000" dirty="0" smtClean="0">
                <a:latin typeface="Comic Sans MS" pitchFamily="66" charset="0"/>
              </a:rPr>
              <a:t>, которое при нем, и </a:t>
            </a:r>
            <a:r>
              <a:rPr lang="ru-RU" sz="2000" b="1" dirty="0" smtClean="0">
                <a:latin typeface="Comic Sans MS" pitchFamily="66" charset="0"/>
              </a:rPr>
              <a:t>поставь жертвенник Господу Богу </a:t>
            </a:r>
            <a:r>
              <a:rPr lang="ru-RU" sz="2000" dirty="0" smtClean="0">
                <a:latin typeface="Comic Sans MS" pitchFamily="66" charset="0"/>
              </a:rPr>
              <a:t>твоему на вершине скалы сей, в порядке, и </a:t>
            </a:r>
            <a:r>
              <a:rPr lang="ru-RU" sz="2000" b="1" dirty="0" smtClean="0">
                <a:latin typeface="Comic Sans MS" pitchFamily="66" charset="0"/>
              </a:rPr>
              <a:t>возьми второго тельца и принеси во всесожжение</a:t>
            </a:r>
            <a:r>
              <a:rPr lang="ru-RU" sz="2000" dirty="0" smtClean="0">
                <a:latin typeface="Comic Sans MS" pitchFamily="66" charset="0"/>
              </a:rPr>
              <a:t> на дровах дерева, которое срубишь». (Судей 6:25,26)</a:t>
            </a:r>
            <a:endParaRPr lang="ru-RU" sz="2000" dirty="0">
              <a:latin typeface="Comic Sans MS" pitchFamily="66" charset="0"/>
            </a:endParaRPr>
          </a:p>
        </p:txBody>
      </p:sp>
      <p:pic>
        <p:nvPicPr>
          <p:cNvPr id="10" name="Рисунок 9" descr="1332780781_hourglasses_04_yapfiles.ru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172400" y="980728"/>
            <a:ext cx="517797" cy="1038209"/>
          </a:xfrm>
          <a:prstGeom prst="rect">
            <a:avLst/>
          </a:prstGeom>
        </p:spPr>
      </p:pic>
      <p:sp>
        <p:nvSpPr>
          <p:cNvPr id="11" name="Управляющая кнопка: возврат 10">
            <a:hlinkClick r:id="rId5" action="ppaction://hlinksldjump" highlightClick="1"/>
          </p:cNvPr>
          <p:cNvSpPr/>
          <p:nvPr/>
        </p:nvSpPr>
        <p:spPr>
          <a:xfrm>
            <a:off x="8316416" y="6093296"/>
            <a:ext cx="648072" cy="576064"/>
          </a:xfrm>
          <a:prstGeom prst="actionButtonReturn">
            <a:avLst/>
          </a:prstGeom>
          <a:solidFill>
            <a:srgbClr val="FFFF99"/>
          </a:solidFill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6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Comic Sans MS" pitchFamily="66" charset="0"/>
              </a:rPr>
              <a:t>Семья </a:t>
            </a:r>
            <a:r>
              <a:rPr lang="ru-RU" sz="4000" dirty="0" err="1" smtClean="0">
                <a:latin typeface="Comic Sans MS" pitchFamily="66" charset="0"/>
              </a:rPr>
              <a:t>Гедеона</a:t>
            </a:r>
            <a:r>
              <a:rPr lang="ru-RU" sz="4000" dirty="0" smtClean="0">
                <a:latin typeface="Comic Sans MS" pitchFamily="66" charset="0"/>
              </a:rPr>
              <a:t> – 9 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395536" y="1628800"/>
            <a:ext cx="7931224" cy="10801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000" b="1" dirty="0" smtClean="0">
                <a:latin typeface="Comic Sans MS" pitchFamily="66" charset="0"/>
              </a:rPr>
              <a:t>Где скрывался младший сын </a:t>
            </a:r>
            <a:r>
              <a:rPr lang="ru-RU" sz="3000" b="1" dirty="0" err="1" smtClean="0">
                <a:latin typeface="Comic Sans MS" pitchFamily="66" charset="0"/>
              </a:rPr>
              <a:t>Гедеона</a:t>
            </a:r>
            <a:r>
              <a:rPr lang="ru-RU" sz="3000" b="1" dirty="0" smtClean="0">
                <a:latin typeface="Comic Sans MS" pitchFamily="66" charset="0"/>
              </a:rPr>
              <a:t> от своего брата?</a:t>
            </a:r>
            <a:endParaRPr lang="ru-RU" sz="3000" b="1" dirty="0">
              <a:latin typeface="Comic Sans MS" pitchFamily="66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539552" y="3212976"/>
            <a:ext cx="6373216" cy="208823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latin typeface="Comic Sans MS" pitchFamily="66" charset="0"/>
              </a:rPr>
              <a:t>«…и убежал и пошел в </a:t>
            </a:r>
            <a:r>
              <a:rPr lang="ru-RU" sz="2400" b="1" dirty="0" err="1" smtClean="0">
                <a:latin typeface="Comic Sans MS" pitchFamily="66" charset="0"/>
              </a:rPr>
              <a:t>Беэр</a:t>
            </a:r>
            <a:r>
              <a:rPr lang="ru-RU" sz="2400" b="1" dirty="0" smtClean="0">
                <a:latin typeface="Comic Sans MS" pitchFamily="66" charset="0"/>
              </a:rPr>
              <a:t>, и жил там, укрываясь от брата своего…». (Судей 9:21)</a:t>
            </a:r>
            <a:endParaRPr lang="ru-RU" sz="2400" b="1" dirty="0">
              <a:latin typeface="Comic Sans MS" pitchFamily="66" charset="0"/>
            </a:endParaRPr>
          </a:p>
        </p:txBody>
      </p:sp>
      <p:pic>
        <p:nvPicPr>
          <p:cNvPr id="10" name="Рисунок 9" descr="1332780781_hourglasses_04_yapfiles.ru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172400" y="980728"/>
            <a:ext cx="517797" cy="1038209"/>
          </a:xfrm>
          <a:prstGeom prst="rect">
            <a:avLst/>
          </a:prstGeom>
        </p:spPr>
      </p:pic>
      <p:sp>
        <p:nvSpPr>
          <p:cNvPr id="11" name="Управляющая кнопка: возврат 10">
            <a:hlinkClick r:id="rId5" action="ppaction://hlinksldjump" highlightClick="1"/>
          </p:cNvPr>
          <p:cNvSpPr/>
          <p:nvPr/>
        </p:nvSpPr>
        <p:spPr>
          <a:xfrm>
            <a:off x="8316416" y="6093296"/>
            <a:ext cx="648072" cy="576064"/>
          </a:xfrm>
          <a:prstGeom prst="actionButtonReturn">
            <a:avLst/>
          </a:prstGeom>
          <a:solidFill>
            <a:srgbClr val="FFFF99"/>
          </a:solidFill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6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Comic Sans MS" pitchFamily="66" charset="0"/>
              </a:rPr>
              <a:t>Семья </a:t>
            </a:r>
            <a:r>
              <a:rPr lang="ru-RU" sz="4000" dirty="0" err="1" smtClean="0">
                <a:latin typeface="Comic Sans MS" pitchFamily="66" charset="0"/>
              </a:rPr>
              <a:t>Гедеона</a:t>
            </a:r>
            <a:r>
              <a:rPr lang="ru-RU" sz="4000" dirty="0" smtClean="0">
                <a:latin typeface="Comic Sans MS" pitchFamily="66" charset="0"/>
              </a:rPr>
              <a:t> – 10 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395536" y="1628800"/>
            <a:ext cx="7931224" cy="79208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000" b="1" dirty="0" smtClean="0">
                <a:latin typeface="Comic Sans MS" pitchFamily="66" charset="0"/>
              </a:rPr>
              <a:t>Какова судьба сыновей </a:t>
            </a:r>
            <a:r>
              <a:rPr lang="ru-RU" sz="3000" b="1" dirty="0" err="1" smtClean="0">
                <a:latin typeface="Comic Sans MS" pitchFamily="66" charset="0"/>
              </a:rPr>
              <a:t>Гедеона</a:t>
            </a:r>
            <a:r>
              <a:rPr lang="ru-RU" sz="3000" b="1" dirty="0" smtClean="0">
                <a:latin typeface="Comic Sans MS" pitchFamily="66" charset="0"/>
              </a:rPr>
              <a:t>?</a:t>
            </a:r>
            <a:endParaRPr lang="ru-RU" sz="3000" b="1" dirty="0">
              <a:latin typeface="Comic Sans MS" pitchFamily="66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251520" y="2348880"/>
            <a:ext cx="7416824" cy="295232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latin typeface="Comic Sans MS" pitchFamily="66" charset="0"/>
              </a:rPr>
              <a:t>Сын наложницы воцарился в </a:t>
            </a:r>
            <a:r>
              <a:rPr lang="ru-RU" sz="2400" b="1" dirty="0" err="1" smtClean="0">
                <a:latin typeface="Comic Sans MS" pitchFamily="66" charset="0"/>
              </a:rPr>
              <a:t>Сихеме</a:t>
            </a:r>
            <a:r>
              <a:rPr lang="ru-RU" sz="2400" b="1" dirty="0" smtClean="0">
                <a:latin typeface="Comic Sans MS" pitchFamily="66" charset="0"/>
              </a:rPr>
              <a:t> и устроил заговор против остальных сыновей </a:t>
            </a:r>
            <a:r>
              <a:rPr lang="ru-RU" sz="2400" b="1" dirty="0" err="1" smtClean="0">
                <a:latin typeface="Comic Sans MS" pitchFamily="66" charset="0"/>
              </a:rPr>
              <a:t>Гедеона</a:t>
            </a:r>
            <a:r>
              <a:rPr lang="ru-RU" sz="2400" b="1" dirty="0" smtClean="0">
                <a:latin typeface="Comic Sans MS" pitchFamily="66" charset="0"/>
              </a:rPr>
              <a:t>, которых всех убил.</a:t>
            </a:r>
          </a:p>
          <a:p>
            <a:pPr>
              <a:buNone/>
            </a:pPr>
            <a:r>
              <a:rPr lang="ru-RU" sz="2400" b="1" dirty="0" smtClean="0">
                <a:latin typeface="Comic Sans MS" pitchFamily="66" charset="0"/>
              </a:rPr>
              <a:t>Младшему сыну удалось спастись.</a:t>
            </a:r>
          </a:p>
          <a:p>
            <a:pPr>
              <a:buNone/>
            </a:pPr>
            <a:r>
              <a:rPr lang="ru-RU" sz="2400" b="1" dirty="0" smtClean="0">
                <a:latin typeface="Comic Sans MS" pitchFamily="66" charset="0"/>
              </a:rPr>
              <a:t>Сын наложницы погиб от рук женщины, которое сбросила ему на голову обломок жернова. (Судей 9:1-6, 52-55)</a:t>
            </a:r>
            <a:endParaRPr lang="ru-RU" sz="2400" b="1" dirty="0">
              <a:latin typeface="Comic Sans MS" pitchFamily="66" charset="0"/>
            </a:endParaRPr>
          </a:p>
        </p:txBody>
      </p:sp>
      <p:pic>
        <p:nvPicPr>
          <p:cNvPr id="10" name="Рисунок 9" descr="1332780781_hourglasses_04_yapfiles.ru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172400" y="980728"/>
            <a:ext cx="517797" cy="1038209"/>
          </a:xfrm>
          <a:prstGeom prst="rect">
            <a:avLst/>
          </a:prstGeom>
        </p:spPr>
      </p:pic>
      <p:sp>
        <p:nvSpPr>
          <p:cNvPr id="11" name="Управляющая кнопка: возврат 10">
            <a:hlinkClick r:id="rId5" action="ppaction://hlinksldjump" highlightClick="1"/>
          </p:cNvPr>
          <p:cNvSpPr/>
          <p:nvPr/>
        </p:nvSpPr>
        <p:spPr>
          <a:xfrm>
            <a:off x="8316416" y="6093296"/>
            <a:ext cx="648072" cy="576064"/>
          </a:xfrm>
          <a:prstGeom prst="actionButtonReturn">
            <a:avLst/>
          </a:prstGeom>
          <a:solidFill>
            <a:srgbClr val="FFFF99"/>
          </a:solidFill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6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Comic Sans MS" pitchFamily="66" charset="0"/>
              </a:rPr>
              <a:t>О битве – 1 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395536" y="1484784"/>
            <a:ext cx="7931224" cy="93610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3000" b="1" dirty="0" smtClean="0">
                <a:latin typeface="Comic Sans MS" pitchFamily="66" charset="0"/>
              </a:rPr>
              <a:t>Кого пригласил </a:t>
            </a:r>
            <a:r>
              <a:rPr lang="ru-RU" sz="3000" b="1" dirty="0" err="1" smtClean="0">
                <a:latin typeface="Comic Sans MS" pitchFamily="66" charset="0"/>
              </a:rPr>
              <a:t>Гедеон</a:t>
            </a:r>
            <a:r>
              <a:rPr lang="ru-RU" sz="3000" b="1" dirty="0" smtClean="0">
                <a:latin typeface="Comic Sans MS" pitchFamily="66" charset="0"/>
              </a:rPr>
              <a:t> к войне с захватчиками?</a:t>
            </a:r>
            <a:endParaRPr lang="ru-RU" sz="3000" b="1" dirty="0">
              <a:latin typeface="Comic Sans MS" pitchFamily="66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251520" y="2636912"/>
            <a:ext cx="7416824" cy="223224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400" b="1" dirty="0" smtClean="0">
                <a:latin typeface="Comic Sans MS" pitchFamily="66" charset="0"/>
              </a:rPr>
              <a:t>«…, и созвано было племя </a:t>
            </a:r>
            <a:r>
              <a:rPr lang="ru-RU" sz="2400" b="1" dirty="0" err="1" smtClean="0">
                <a:latin typeface="Comic Sans MS" pitchFamily="66" charset="0"/>
              </a:rPr>
              <a:t>Авиезерово</a:t>
            </a:r>
            <a:r>
              <a:rPr lang="ru-RU" sz="2400" b="1" dirty="0" smtClean="0">
                <a:latin typeface="Comic Sans MS" pitchFamily="66" charset="0"/>
              </a:rPr>
              <a:t> идти за ним. И послал послов по всему колену </a:t>
            </a:r>
            <a:r>
              <a:rPr lang="ru-RU" sz="2400" b="1" dirty="0" err="1" smtClean="0">
                <a:latin typeface="Comic Sans MS" pitchFamily="66" charset="0"/>
              </a:rPr>
              <a:t>Манасиину</a:t>
            </a:r>
            <a:r>
              <a:rPr lang="ru-RU" sz="2400" b="1" dirty="0" smtClean="0">
                <a:latin typeface="Comic Sans MS" pitchFamily="66" charset="0"/>
              </a:rPr>
              <a:t>,… также послал послов к </a:t>
            </a:r>
            <a:r>
              <a:rPr lang="ru-RU" sz="2400" b="1" dirty="0" err="1" smtClean="0">
                <a:latin typeface="Comic Sans MS" pitchFamily="66" charset="0"/>
              </a:rPr>
              <a:t>Асиру</a:t>
            </a:r>
            <a:r>
              <a:rPr lang="ru-RU" sz="2400" b="1" dirty="0" smtClean="0">
                <a:latin typeface="Comic Sans MS" pitchFamily="66" charset="0"/>
              </a:rPr>
              <a:t>, </a:t>
            </a:r>
            <a:r>
              <a:rPr lang="ru-RU" sz="2400" b="1" dirty="0" err="1" smtClean="0">
                <a:latin typeface="Comic Sans MS" pitchFamily="66" charset="0"/>
              </a:rPr>
              <a:t>Завулону</a:t>
            </a:r>
            <a:r>
              <a:rPr lang="ru-RU" sz="2400" b="1" dirty="0" smtClean="0">
                <a:latin typeface="Comic Sans MS" pitchFamily="66" charset="0"/>
              </a:rPr>
              <a:t> и </a:t>
            </a:r>
            <a:r>
              <a:rPr lang="ru-RU" sz="2400" b="1" dirty="0" err="1" smtClean="0">
                <a:latin typeface="Comic Sans MS" pitchFamily="66" charset="0"/>
              </a:rPr>
              <a:t>Неффалиму</a:t>
            </a:r>
            <a:r>
              <a:rPr lang="ru-RU" sz="2400" b="1" dirty="0" smtClean="0">
                <a:latin typeface="Comic Sans MS" pitchFamily="66" charset="0"/>
              </a:rPr>
              <a:t>…» (Судей 6:34,35)</a:t>
            </a:r>
            <a:endParaRPr lang="ru-RU" sz="2400" b="1" dirty="0">
              <a:latin typeface="Comic Sans MS" pitchFamily="66" charset="0"/>
            </a:endParaRPr>
          </a:p>
        </p:txBody>
      </p:sp>
      <p:pic>
        <p:nvPicPr>
          <p:cNvPr id="10" name="Рисунок 9" descr="1332780781_hourglasses_04_yapfiles.ru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172400" y="980728"/>
            <a:ext cx="517797" cy="1038209"/>
          </a:xfrm>
          <a:prstGeom prst="rect">
            <a:avLst/>
          </a:prstGeom>
        </p:spPr>
      </p:pic>
      <p:sp>
        <p:nvSpPr>
          <p:cNvPr id="11" name="Управляющая кнопка: возврат 10">
            <a:hlinkClick r:id="rId5" action="ppaction://hlinksldjump" highlightClick="1"/>
          </p:cNvPr>
          <p:cNvSpPr/>
          <p:nvPr/>
        </p:nvSpPr>
        <p:spPr>
          <a:xfrm>
            <a:off x="8316416" y="6093296"/>
            <a:ext cx="648072" cy="576064"/>
          </a:xfrm>
          <a:prstGeom prst="actionButtonReturn">
            <a:avLst/>
          </a:prstGeom>
          <a:solidFill>
            <a:srgbClr val="FFFF99"/>
          </a:solidFill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6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Comic Sans MS" pitchFamily="66" charset="0"/>
              </a:rPr>
              <a:t>О битве – 2 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395536" y="1484784"/>
            <a:ext cx="7931224" cy="10801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000" b="1" dirty="0" smtClean="0">
                <a:latin typeface="Comic Sans MS" pitchFamily="66" charset="0"/>
              </a:rPr>
              <a:t>Каковы были условия вступления в войско </a:t>
            </a:r>
            <a:r>
              <a:rPr lang="ru-RU" sz="3000" b="1" dirty="0" err="1" smtClean="0">
                <a:latin typeface="Comic Sans MS" pitchFamily="66" charset="0"/>
              </a:rPr>
              <a:t>Гедеона</a:t>
            </a:r>
            <a:r>
              <a:rPr lang="ru-RU" sz="3000" b="1" dirty="0" smtClean="0">
                <a:latin typeface="Comic Sans MS" pitchFamily="66" charset="0"/>
              </a:rPr>
              <a:t>?</a:t>
            </a:r>
            <a:endParaRPr lang="ru-RU" sz="3000" b="1" dirty="0">
              <a:latin typeface="Comic Sans MS" pitchFamily="66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251520" y="2924944"/>
            <a:ext cx="6912768" cy="19442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latin typeface="Comic Sans MS" pitchFamily="66" charset="0"/>
              </a:rPr>
              <a:t>Быть смелым, пить воду с руки </a:t>
            </a:r>
          </a:p>
          <a:p>
            <a:pPr>
              <a:buNone/>
            </a:pPr>
            <a:r>
              <a:rPr lang="ru-RU" sz="2400" b="1" dirty="0" smtClean="0">
                <a:latin typeface="Comic Sans MS" pitchFamily="66" charset="0"/>
              </a:rPr>
              <a:t>(Судей 7:3-6)</a:t>
            </a:r>
            <a:endParaRPr lang="ru-RU" sz="2400" b="1" dirty="0">
              <a:latin typeface="Comic Sans MS" pitchFamily="66" charset="0"/>
            </a:endParaRPr>
          </a:p>
        </p:txBody>
      </p:sp>
      <p:pic>
        <p:nvPicPr>
          <p:cNvPr id="10" name="Рисунок 9" descr="1332780781_hourglasses_04_yapfiles.ru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172400" y="980728"/>
            <a:ext cx="517797" cy="1038209"/>
          </a:xfrm>
          <a:prstGeom prst="rect">
            <a:avLst/>
          </a:prstGeom>
        </p:spPr>
      </p:pic>
      <p:sp>
        <p:nvSpPr>
          <p:cNvPr id="11" name="Управляющая кнопка: возврат 10">
            <a:hlinkClick r:id="rId5" action="ppaction://hlinksldjump" highlightClick="1"/>
          </p:cNvPr>
          <p:cNvSpPr/>
          <p:nvPr/>
        </p:nvSpPr>
        <p:spPr>
          <a:xfrm>
            <a:off x="8316416" y="6093296"/>
            <a:ext cx="648072" cy="576064"/>
          </a:xfrm>
          <a:prstGeom prst="actionButtonReturn">
            <a:avLst/>
          </a:prstGeom>
          <a:solidFill>
            <a:srgbClr val="FFFF99"/>
          </a:solidFill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6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Comic Sans MS" pitchFamily="66" charset="0"/>
              </a:rPr>
              <a:t>О битве – 3 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395536" y="1484784"/>
            <a:ext cx="7931224" cy="10801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000" b="1" dirty="0" smtClean="0">
                <a:latin typeface="Comic Sans MS" pitchFamily="66" charset="0"/>
              </a:rPr>
              <a:t>Какое было вооружение у войска </a:t>
            </a:r>
            <a:r>
              <a:rPr lang="ru-RU" sz="3000" b="1" dirty="0" err="1" smtClean="0">
                <a:latin typeface="Comic Sans MS" pitchFamily="66" charset="0"/>
              </a:rPr>
              <a:t>Гедеона</a:t>
            </a:r>
            <a:r>
              <a:rPr lang="ru-RU" sz="3000" b="1" dirty="0" smtClean="0">
                <a:latin typeface="Comic Sans MS" pitchFamily="66" charset="0"/>
              </a:rPr>
              <a:t>?</a:t>
            </a:r>
            <a:endParaRPr lang="ru-RU" sz="3000" b="1" dirty="0">
              <a:latin typeface="Comic Sans MS" pitchFamily="66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251520" y="2924944"/>
            <a:ext cx="6912768" cy="19442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latin typeface="Comic Sans MS" pitchFamily="66" charset="0"/>
              </a:rPr>
              <a:t>«… и дал в руки всем им трубы и пустые кувшины и в кувшины светильники»</a:t>
            </a:r>
          </a:p>
          <a:p>
            <a:pPr>
              <a:buNone/>
            </a:pPr>
            <a:r>
              <a:rPr lang="ru-RU" sz="2400" b="1" dirty="0" smtClean="0">
                <a:latin typeface="Comic Sans MS" pitchFamily="66" charset="0"/>
              </a:rPr>
              <a:t>(Судей 7:16)</a:t>
            </a:r>
            <a:endParaRPr lang="ru-RU" sz="2400" b="1" dirty="0">
              <a:latin typeface="Comic Sans MS" pitchFamily="66" charset="0"/>
            </a:endParaRPr>
          </a:p>
        </p:txBody>
      </p:sp>
      <p:pic>
        <p:nvPicPr>
          <p:cNvPr id="10" name="Рисунок 9" descr="1332780781_hourglasses_04_yapfiles.ru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172400" y="980728"/>
            <a:ext cx="517797" cy="1038209"/>
          </a:xfrm>
          <a:prstGeom prst="rect">
            <a:avLst/>
          </a:prstGeom>
        </p:spPr>
      </p:pic>
      <p:sp>
        <p:nvSpPr>
          <p:cNvPr id="11" name="Управляющая кнопка: возврат 10">
            <a:hlinkClick r:id="rId5" action="ppaction://hlinksldjump" highlightClick="1"/>
          </p:cNvPr>
          <p:cNvSpPr/>
          <p:nvPr/>
        </p:nvSpPr>
        <p:spPr>
          <a:xfrm>
            <a:off x="8316416" y="6093296"/>
            <a:ext cx="648072" cy="576064"/>
          </a:xfrm>
          <a:prstGeom prst="actionButtonReturn">
            <a:avLst/>
          </a:prstGeom>
          <a:solidFill>
            <a:srgbClr val="FFFF99"/>
          </a:solidFill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6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Comic Sans MS" pitchFamily="66" charset="0"/>
              </a:rPr>
              <a:t>О битве – 4 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395536" y="1484784"/>
            <a:ext cx="7931224" cy="10801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000" b="1" dirty="0" smtClean="0">
                <a:latin typeface="Comic Sans MS" pitchFamily="66" charset="0"/>
              </a:rPr>
              <a:t>Назовите время начала битвы </a:t>
            </a:r>
            <a:r>
              <a:rPr lang="ru-RU" sz="3000" b="1" dirty="0" err="1" smtClean="0">
                <a:latin typeface="Comic Sans MS" pitchFamily="66" charset="0"/>
              </a:rPr>
              <a:t>Гедеона</a:t>
            </a:r>
            <a:r>
              <a:rPr lang="ru-RU" sz="3000" b="1" dirty="0" smtClean="0">
                <a:latin typeface="Comic Sans MS" pitchFamily="66" charset="0"/>
              </a:rPr>
              <a:t>  с </a:t>
            </a:r>
            <a:r>
              <a:rPr lang="ru-RU" sz="3000" b="1" dirty="0" err="1" smtClean="0">
                <a:latin typeface="Comic Sans MS" pitchFamily="66" charset="0"/>
              </a:rPr>
              <a:t>Мадианитянами</a:t>
            </a:r>
            <a:r>
              <a:rPr lang="ru-RU" sz="3000" b="1" dirty="0" smtClean="0">
                <a:latin typeface="Comic Sans MS" pitchFamily="66" charset="0"/>
              </a:rPr>
              <a:t> и </a:t>
            </a:r>
            <a:r>
              <a:rPr lang="ru-RU" sz="3000" b="1" dirty="0" err="1" smtClean="0">
                <a:latin typeface="Comic Sans MS" pitchFamily="66" charset="0"/>
              </a:rPr>
              <a:t>Амаликитянами</a:t>
            </a:r>
            <a:r>
              <a:rPr lang="ru-RU" sz="3000" b="1" dirty="0" smtClean="0">
                <a:latin typeface="Comic Sans MS" pitchFamily="66" charset="0"/>
              </a:rPr>
              <a:t>?</a:t>
            </a:r>
            <a:endParaRPr lang="ru-RU" sz="3000" b="1" dirty="0">
              <a:latin typeface="Comic Sans MS" pitchFamily="66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251520" y="2924944"/>
            <a:ext cx="6912768" cy="19442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latin typeface="Comic Sans MS" pitchFamily="66" charset="0"/>
              </a:rPr>
              <a:t>« И подошел </a:t>
            </a:r>
            <a:r>
              <a:rPr lang="ru-RU" sz="2400" b="1" dirty="0" err="1" smtClean="0">
                <a:latin typeface="Comic Sans MS" pitchFamily="66" charset="0"/>
              </a:rPr>
              <a:t>Гедеон</a:t>
            </a:r>
            <a:r>
              <a:rPr lang="ru-RU" sz="2400" b="1" dirty="0" smtClean="0">
                <a:latin typeface="Comic Sans MS" pitchFamily="66" charset="0"/>
              </a:rPr>
              <a:t> и сто человек с ним к стану, в начале средней стражи,…»</a:t>
            </a:r>
          </a:p>
          <a:p>
            <a:pPr>
              <a:buNone/>
            </a:pPr>
            <a:r>
              <a:rPr lang="ru-RU" sz="2400" b="1" dirty="0" smtClean="0">
                <a:latin typeface="Comic Sans MS" pitchFamily="66" charset="0"/>
              </a:rPr>
              <a:t>(Судей 7:19)</a:t>
            </a:r>
            <a:endParaRPr lang="ru-RU" sz="2400" b="1" dirty="0">
              <a:latin typeface="Comic Sans MS" pitchFamily="66" charset="0"/>
            </a:endParaRPr>
          </a:p>
        </p:txBody>
      </p:sp>
      <p:pic>
        <p:nvPicPr>
          <p:cNvPr id="10" name="Рисунок 9" descr="1332780781_hourglasses_04_yapfiles.ru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172400" y="980728"/>
            <a:ext cx="517797" cy="1038209"/>
          </a:xfrm>
          <a:prstGeom prst="rect">
            <a:avLst/>
          </a:prstGeom>
        </p:spPr>
      </p:pic>
      <p:sp>
        <p:nvSpPr>
          <p:cNvPr id="11" name="Управляющая кнопка: возврат 10">
            <a:hlinkClick r:id="rId5" action="ppaction://hlinksldjump" highlightClick="1"/>
          </p:cNvPr>
          <p:cNvSpPr/>
          <p:nvPr/>
        </p:nvSpPr>
        <p:spPr>
          <a:xfrm>
            <a:off x="8316416" y="6093296"/>
            <a:ext cx="648072" cy="576064"/>
          </a:xfrm>
          <a:prstGeom prst="actionButtonReturn">
            <a:avLst/>
          </a:prstGeom>
          <a:solidFill>
            <a:srgbClr val="FFFF99"/>
          </a:solidFill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6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Comic Sans MS" pitchFamily="66" charset="0"/>
              </a:rPr>
              <a:t>О битве – 5 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395536" y="1484784"/>
            <a:ext cx="7931224" cy="10801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000" b="1" dirty="0" smtClean="0">
                <a:latin typeface="Comic Sans MS" pitchFamily="66" charset="0"/>
              </a:rPr>
              <a:t>Каким был боевой клич воинов </a:t>
            </a:r>
            <a:r>
              <a:rPr lang="ru-RU" sz="3000" b="1" dirty="0" err="1" smtClean="0">
                <a:latin typeface="Comic Sans MS" pitchFamily="66" charset="0"/>
              </a:rPr>
              <a:t>Гедеона</a:t>
            </a:r>
            <a:r>
              <a:rPr lang="ru-RU" sz="3000" b="1" dirty="0" smtClean="0">
                <a:latin typeface="Comic Sans MS" pitchFamily="66" charset="0"/>
              </a:rPr>
              <a:t>?</a:t>
            </a:r>
            <a:endParaRPr lang="ru-RU" sz="3000" b="1" dirty="0">
              <a:latin typeface="Comic Sans MS" pitchFamily="66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251520" y="2924944"/>
            <a:ext cx="6912768" cy="19442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latin typeface="Comic Sans MS" pitchFamily="66" charset="0"/>
              </a:rPr>
              <a:t>« …, и кричали: меч Господа и </a:t>
            </a:r>
            <a:r>
              <a:rPr lang="ru-RU" sz="2400" b="1" dirty="0" err="1" smtClean="0">
                <a:latin typeface="Comic Sans MS" pitchFamily="66" charset="0"/>
              </a:rPr>
              <a:t>Гедеона</a:t>
            </a:r>
            <a:r>
              <a:rPr lang="ru-RU" sz="2400" b="1" dirty="0" smtClean="0">
                <a:latin typeface="Comic Sans MS" pitchFamily="66" charset="0"/>
              </a:rPr>
              <a:t>!»</a:t>
            </a:r>
          </a:p>
          <a:p>
            <a:pPr>
              <a:buNone/>
            </a:pPr>
            <a:r>
              <a:rPr lang="ru-RU" sz="2400" b="1" dirty="0" smtClean="0">
                <a:latin typeface="Comic Sans MS" pitchFamily="66" charset="0"/>
              </a:rPr>
              <a:t>(Судей 7:20)</a:t>
            </a:r>
            <a:endParaRPr lang="ru-RU" sz="2400" b="1" dirty="0">
              <a:latin typeface="Comic Sans MS" pitchFamily="66" charset="0"/>
            </a:endParaRPr>
          </a:p>
        </p:txBody>
      </p:sp>
      <p:pic>
        <p:nvPicPr>
          <p:cNvPr id="10" name="Рисунок 9" descr="1332780781_hourglasses_04_yapfiles.ru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172400" y="980728"/>
            <a:ext cx="517797" cy="1038209"/>
          </a:xfrm>
          <a:prstGeom prst="rect">
            <a:avLst/>
          </a:prstGeom>
        </p:spPr>
      </p:pic>
      <p:sp>
        <p:nvSpPr>
          <p:cNvPr id="11" name="Управляющая кнопка: возврат 10">
            <a:hlinkClick r:id="rId5" action="ppaction://hlinksldjump" highlightClick="1"/>
          </p:cNvPr>
          <p:cNvSpPr/>
          <p:nvPr/>
        </p:nvSpPr>
        <p:spPr>
          <a:xfrm>
            <a:off x="8316416" y="6093296"/>
            <a:ext cx="648072" cy="576064"/>
          </a:xfrm>
          <a:prstGeom prst="actionButtonReturn">
            <a:avLst/>
          </a:prstGeom>
          <a:solidFill>
            <a:srgbClr val="FFFF99"/>
          </a:solidFill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6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Comic Sans MS" pitchFamily="66" charset="0"/>
              </a:rPr>
              <a:t>О битве – 6 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395536" y="1484784"/>
            <a:ext cx="7931224" cy="18722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000" b="1" dirty="0" smtClean="0">
                <a:latin typeface="Comic Sans MS" pitchFamily="66" charset="0"/>
              </a:rPr>
              <a:t>Какова была первоначальная численность войска </a:t>
            </a:r>
            <a:r>
              <a:rPr lang="ru-RU" sz="3000" b="1" dirty="0" err="1" smtClean="0">
                <a:latin typeface="Comic Sans MS" pitchFamily="66" charset="0"/>
              </a:rPr>
              <a:t>Гедеона</a:t>
            </a:r>
            <a:r>
              <a:rPr lang="ru-RU" sz="3000" b="1" dirty="0" smtClean="0">
                <a:latin typeface="Comic Sans MS" pitchFamily="66" charset="0"/>
              </a:rPr>
              <a:t> и сколько осталось после отбора?</a:t>
            </a:r>
            <a:endParaRPr lang="ru-RU" sz="3000" b="1" dirty="0">
              <a:latin typeface="Comic Sans MS" pitchFamily="66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539552" y="3212976"/>
            <a:ext cx="6624736" cy="165618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latin typeface="Comic Sans MS" pitchFamily="66" charset="0"/>
              </a:rPr>
              <a:t>32 000 было, осталось 300 человек</a:t>
            </a:r>
          </a:p>
          <a:p>
            <a:pPr>
              <a:buNone/>
            </a:pPr>
            <a:r>
              <a:rPr lang="ru-RU" sz="2400" b="1" dirty="0" smtClean="0">
                <a:latin typeface="Comic Sans MS" pitchFamily="66" charset="0"/>
              </a:rPr>
              <a:t>(Судей 7:3,6)</a:t>
            </a:r>
            <a:endParaRPr lang="ru-RU" sz="2400" b="1" dirty="0">
              <a:latin typeface="Comic Sans MS" pitchFamily="66" charset="0"/>
            </a:endParaRPr>
          </a:p>
        </p:txBody>
      </p:sp>
      <p:pic>
        <p:nvPicPr>
          <p:cNvPr id="10" name="Рисунок 9" descr="1332780781_hourglasses_04_yapfiles.ru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172400" y="980728"/>
            <a:ext cx="517797" cy="1038209"/>
          </a:xfrm>
          <a:prstGeom prst="rect">
            <a:avLst/>
          </a:prstGeom>
        </p:spPr>
      </p:pic>
      <p:sp>
        <p:nvSpPr>
          <p:cNvPr id="11" name="Управляющая кнопка: возврат 10">
            <a:hlinkClick r:id="rId5" action="ppaction://hlinksldjump" highlightClick="1"/>
          </p:cNvPr>
          <p:cNvSpPr/>
          <p:nvPr/>
        </p:nvSpPr>
        <p:spPr>
          <a:xfrm>
            <a:off x="8316416" y="6093296"/>
            <a:ext cx="648072" cy="576064"/>
          </a:xfrm>
          <a:prstGeom prst="actionButtonReturn">
            <a:avLst/>
          </a:prstGeom>
          <a:solidFill>
            <a:srgbClr val="FFFF99"/>
          </a:solidFill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6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548681"/>
            <a:ext cx="7772400" cy="1152128"/>
          </a:xfrm>
        </p:spPr>
        <p:txBody>
          <a:bodyPr>
            <a:normAutofit/>
          </a:bodyPr>
          <a:lstStyle/>
          <a:p>
            <a:r>
              <a:rPr lang="ru-RU" dirty="0" err="1" smtClean="0">
                <a:latin typeface="Comic Sans MS" pitchFamily="66" charset="0"/>
              </a:rPr>
              <a:t>Гедеон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4" name="Прямоугольник 3">
            <a:hlinkClick r:id="rId3" action="ppaction://hlinksldjump"/>
          </p:cNvPr>
          <p:cNvSpPr/>
          <p:nvPr/>
        </p:nvSpPr>
        <p:spPr>
          <a:xfrm>
            <a:off x="1187624" y="2204864"/>
            <a:ext cx="2808312" cy="648072"/>
          </a:xfrm>
          <a:prstGeom prst="rect">
            <a:avLst/>
          </a:prstGeom>
          <a:solidFill>
            <a:srgbClr val="FFFFD9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Comic Sans MS" pitchFamily="66" charset="0"/>
              </a:rPr>
              <a:t>Таблица</a:t>
            </a:r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5" name="Прямоугольник 4">
            <a:hlinkClick r:id="rId4" action="ppaction://hlinksldjump"/>
          </p:cNvPr>
          <p:cNvSpPr/>
          <p:nvPr/>
        </p:nvSpPr>
        <p:spPr>
          <a:xfrm>
            <a:off x="4499992" y="2204864"/>
            <a:ext cx="3096344" cy="648072"/>
          </a:xfrm>
          <a:prstGeom prst="rect">
            <a:avLst/>
          </a:prstGeom>
          <a:solidFill>
            <a:srgbClr val="FFFFD9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>
                <a:solidFill>
                  <a:schemeClr val="tx1"/>
                </a:solidFill>
                <a:latin typeface="Comic Sans MS" pitchFamily="66" charset="0"/>
              </a:rPr>
              <a:t>Суперсложные</a:t>
            </a:r>
            <a:r>
              <a:rPr lang="ru-RU" sz="2400" b="1" dirty="0" smtClean="0">
                <a:solidFill>
                  <a:schemeClr val="tx1"/>
                </a:solidFill>
                <a:latin typeface="Comic Sans MS" pitchFamily="66" charset="0"/>
              </a:rPr>
              <a:t> вопросы</a:t>
            </a:r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6" name="Прямоугольник 5">
            <a:hlinkClick r:id="rId5" action="ppaction://hlinksldjump"/>
          </p:cNvPr>
          <p:cNvSpPr/>
          <p:nvPr/>
        </p:nvSpPr>
        <p:spPr>
          <a:xfrm>
            <a:off x="1259632" y="3501008"/>
            <a:ext cx="2736304" cy="648072"/>
          </a:xfrm>
          <a:prstGeom prst="rect">
            <a:avLst/>
          </a:prstGeom>
          <a:solidFill>
            <a:srgbClr val="FFFFD9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Comic Sans MS" pitchFamily="66" charset="0"/>
              </a:rPr>
              <a:t>Конкурс для зала</a:t>
            </a:r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499992" y="3501008"/>
            <a:ext cx="3096344" cy="648072"/>
          </a:xfrm>
          <a:prstGeom prst="rect">
            <a:avLst/>
          </a:prstGeom>
          <a:solidFill>
            <a:srgbClr val="FFFFD9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Comic Sans MS" pitchFamily="66" charset="0"/>
              </a:rPr>
              <a:t>Финал</a:t>
            </a:r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Comic Sans MS" pitchFamily="66" charset="0"/>
              </a:rPr>
              <a:t>О битве – 7 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395536" y="1484784"/>
            <a:ext cx="7931224" cy="12961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000" b="1" dirty="0" smtClean="0">
                <a:latin typeface="Comic Sans MS" pitchFamily="66" charset="0"/>
              </a:rPr>
              <a:t>Какова была тактика ведения боя </a:t>
            </a:r>
            <a:r>
              <a:rPr lang="ru-RU" sz="3000" b="1" dirty="0" err="1" smtClean="0">
                <a:latin typeface="Comic Sans MS" pitchFamily="66" charset="0"/>
              </a:rPr>
              <a:t>Гедеоном</a:t>
            </a:r>
            <a:r>
              <a:rPr lang="ru-RU" sz="3000" b="1" dirty="0" smtClean="0">
                <a:latin typeface="Comic Sans MS" pitchFamily="66" charset="0"/>
              </a:rPr>
              <a:t>?</a:t>
            </a:r>
            <a:endParaRPr lang="ru-RU" sz="3000" b="1" dirty="0">
              <a:latin typeface="Comic Sans MS" pitchFamily="66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539552" y="2492896"/>
            <a:ext cx="6624736" cy="23762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latin typeface="Comic Sans MS" pitchFamily="66" charset="0"/>
              </a:rPr>
              <a:t>Напасть на стан в ночное время, испугать шумом (трубы, разбитые кувшины), светом (светильники), окружить стан.</a:t>
            </a:r>
          </a:p>
          <a:p>
            <a:pPr>
              <a:buNone/>
            </a:pPr>
            <a:r>
              <a:rPr lang="ru-RU" sz="2400" b="1" dirty="0" smtClean="0">
                <a:latin typeface="Comic Sans MS" pitchFamily="66" charset="0"/>
              </a:rPr>
              <a:t>(Судей 7:19,20)</a:t>
            </a:r>
            <a:endParaRPr lang="ru-RU" sz="2400" b="1" dirty="0">
              <a:latin typeface="Comic Sans MS" pitchFamily="66" charset="0"/>
            </a:endParaRPr>
          </a:p>
        </p:txBody>
      </p:sp>
      <p:pic>
        <p:nvPicPr>
          <p:cNvPr id="10" name="Рисунок 9" descr="1332780781_hourglasses_04_yapfiles.ru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172400" y="980728"/>
            <a:ext cx="517797" cy="1038209"/>
          </a:xfrm>
          <a:prstGeom prst="rect">
            <a:avLst/>
          </a:prstGeom>
        </p:spPr>
      </p:pic>
      <p:sp>
        <p:nvSpPr>
          <p:cNvPr id="11" name="Управляющая кнопка: возврат 10">
            <a:hlinkClick r:id="rId5" action="ppaction://hlinksldjump" highlightClick="1"/>
          </p:cNvPr>
          <p:cNvSpPr/>
          <p:nvPr/>
        </p:nvSpPr>
        <p:spPr>
          <a:xfrm>
            <a:off x="8316416" y="6093296"/>
            <a:ext cx="648072" cy="576064"/>
          </a:xfrm>
          <a:prstGeom prst="actionButtonReturn">
            <a:avLst/>
          </a:prstGeom>
          <a:solidFill>
            <a:srgbClr val="FFFF99"/>
          </a:solidFill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6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Comic Sans MS" pitchFamily="66" charset="0"/>
              </a:rPr>
              <a:t>О битве – 8 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395536" y="1484784"/>
            <a:ext cx="7931224" cy="12961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000" b="1" dirty="0" smtClean="0">
                <a:latin typeface="Comic Sans MS" pitchFamily="66" charset="0"/>
              </a:rPr>
              <a:t>Кто и какую помощь оказал войску </a:t>
            </a:r>
            <a:r>
              <a:rPr lang="ru-RU" sz="3000" b="1" dirty="0" err="1" smtClean="0">
                <a:latin typeface="Comic Sans MS" pitchFamily="66" charset="0"/>
              </a:rPr>
              <a:t>Гедеона</a:t>
            </a:r>
            <a:r>
              <a:rPr lang="ru-RU" sz="3000" b="1" dirty="0" smtClean="0">
                <a:latin typeface="Comic Sans MS" pitchFamily="66" charset="0"/>
              </a:rPr>
              <a:t>?</a:t>
            </a:r>
            <a:endParaRPr lang="ru-RU" sz="3000" b="1" dirty="0">
              <a:latin typeface="Comic Sans MS" pitchFamily="66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539552" y="2492896"/>
            <a:ext cx="6624736" cy="331236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latin typeface="Comic Sans MS" pitchFamily="66" charset="0"/>
              </a:rPr>
              <a:t>«И созваны Израильтяне из колена </a:t>
            </a:r>
            <a:r>
              <a:rPr lang="ru-RU" sz="2400" b="1" dirty="0" err="1" smtClean="0">
                <a:latin typeface="Comic Sans MS" pitchFamily="66" charset="0"/>
              </a:rPr>
              <a:t>Неффалимова</a:t>
            </a:r>
            <a:r>
              <a:rPr lang="ru-RU" sz="2400" b="1" dirty="0" smtClean="0">
                <a:latin typeface="Comic Sans MS" pitchFamily="66" charset="0"/>
              </a:rPr>
              <a:t>, </a:t>
            </a:r>
            <a:r>
              <a:rPr lang="ru-RU" sz="2400" b="1" dirty="0" err="1" smtClean="0">
                <a:latin typeface="Comic Sans MS" pitchFamily="66" charset="0"/>
              </a:rPr>
              <a:t>Асирова</a:t>
            </a:r>
            <a:r>
              <a:rPr lang="ru-RU" sz="2400" b="1" dirty="0" smtClean="0">
                <a:latin typeface="Comic Sans MS" pitchFamily="66" charset="0"/>
              </a:rPr>
              <a:t> и всего колена </a:t>
            </a:r>
            <a:r>
              <a:rPr lang="ru-RU" sz="2400" b="1" dirty="0" err="1" smtClean="0">
                <a:latin typeface="Comic Sans MS" pitchFamily="66" charset="0"/>
              </a:rPr>
              <a:t>Манасиина</a:t>
            </a:r>
            <a:r>
              <a:rPr lang="ru-RU" sz="2400" b="1" dirty="0" smtClean="0">
                <a:latin typeface="Comic Sans MS" pitchFamily="66" charset="0"/>
              </a:rPr>
              <a:t>, и погнались за </a:t>
            </a:r>
            <a:r>
              <a:rPr lang="ru-RU" sz="2400" b="1" dirty="0" err="1" smtClean="0">
                <a:latin typeface="Comic Sans MS" pitchFamily="66" charset="0"/>
              </a:rPr>
              <a:t>Мадианитянами</a:t>
            </a:r>
            <a:r>
              <a:rPr lang="ru-RU" sz="2400" b="1" dirty="0" smtClean="0">
                <a:latin typeface="Comic Sans MS" pitchFamily="66" charset="0"/>
              </a:rPr>
              <a:t>… и созваны все </a:t>
            </a:r>
            <a:r>
              <a:rPr lang="ru-RU" sz="2400" b="1" dirty="0" err="1" smtClean="0">
                <a:latin typeface="Comic Sans MS" pitchFamily="66" charset="0"/>
              </a:rPr>
              <a:t>Ефремляне</a:t>
            </a:r>
            <a:r>
              <a:rPr lang="ru-RU" sz="2400" b="1" dirty="0" smtClean="0">
                <a:latin typeface="Comic Sans MS" pitchFamily="66" charset="0"/>
              </a:rPr>
              <a:t> и перехватили переправы через воду до </a:t>
            </a:r>
            <a:r>
              <a:rPr lang="ru-RU" sz="2400" b="1" dirty="0" err="1" smtClean="0">
                <a:latin typeface="Comic Sans MS" pitchFamily="66" charset="0"/>
              </a:rPr>
              <a:t>Бефвары</a:t>
            </a:r>
            <a:r>
              <a:rPr lang="ru-RU" sz="2400" b="1" dirty="0" smtClean="0">
                <a:latin typeface="Comic Sans MS" pitchFamily="66" charset="0"/>
              </a:rPr>
              <a:t> и Иордан; и поймали двух князей </a:t>
            </a:r>
            <a:r>
              <a:rPr lang="ru-RU" sz="2400" b="1" dirty="0" err="1" smtClean="0">
                <a:latin typeface="Comic Sans MS" pitchFamily="66" charset="0"/>
              </a:rPr>
              <a:t>Мадиамских</a:t>
            </a:r>
            <a:r>
              <a:rPr lang="ru-RU" sz="2400" b="1" dirty="0" smtClean="0">
                <a:latin typeface="Comic Sans MS" pitchFamily="66" charset="0"/>
              </a:rPr>
              <a:t>…»</a:t>
            </a:r>
          </a:p>
          <a:p>
            <a:pPr>
              <a:buNone/>
            </a:pPr>
            <a:r>
              <a:rPr lang="ru-RU" sz="2400" b="1" dirty="0" smtClean="0">
                <a:latin typeface="Comic Sans MS" pitchFamily="66" charset="0"/>
              </a:rPr>
              <a:t>(Судей 7:23-25)</a:t>
            </a:r>
            <a:endParaRPr lang="ru-RU" sz="2400" b="1" dirty="0">
              <a:latin typeface="Comic Sans MS" pitchFamily="66" charset="0"/>
            </a:endParaRPr>
          </a:p>
        </p:txBody>
      </p:sp>
      <p:pic>
        <p:nvPicPr>
          <p:cNvPr id="10" name="Рисунок 9" descr="1332780781_hourglasses_04_yapfiles.ru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172400" y="980728"/>
            <a:ext cx="517797" cy="1038209"/>
          </a:xfrm>
          <a:prstGeom prst="rect">
            <a:avLst/>
          </a:prstGeom>
        </p:spPr>
      </p:pic>
      <p:sp>
        <p:nvSpPr>
          <p:cNvPr id="11" name="Управляющая кнопка: возврат 10">
            <a:hlinkClick r:id="rId5" action="ppaction://hlinksldjump" highlightClick="1"/>
          </p:cNvPr>
          <p:cNvSpPr/>
          <p:nvPr/>
        </p:nvSpPr>
        <p:spPr>
          <a:xfrm>
            <a:off x="8316416" y="6093296"/>
            <a:ext cx="648072" cy="576064"/>
          </a:xfrm>
          <a:prstGeom prst="actionButtonReturn">
            <a:avLst/>
          </a:prstGeom>
          <a:solidFill>
            <a:srgbClr val="FFFF99"/>
          </a:solidFill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6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Comic Sans MS" pitchFamily="66" charset="0"/>
              </a:rPr>
              <a:t>О битве – 9 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395536" y="1484784"/>
            <a:ext cx="7931224" cy="12961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000" b="1" dirty="0" smtClean="0">
                <a:latin typeface="Comic Sans MS" pitchFamily="66" charset="0"/>
              </a:rPr>
              <a:t>Назовите 2 причины почему </a:t>
            </a:r>
            <a:r>
              <a:rPr lang="ru-RU" sz="3000" b="1" dirty="0" err="1" smtClean="0">
                <a:latin typeface="Comic Sans MS" pitchFamily="66" charset="0"/>
              </a:rPr>
              <a:t>Гедеон</a:t>
            </a:r>
            <a:r>
              <a:rPr lang="ru-RU" sz="3000" b="1" dirty="0" smtClean="0">
                <a:latin typeface="Comic Sans MS" pitchFamily="66" charset="0"/>
              </a:rPr>
              <a:t> сократил количество своего войска?</a:t>
            </a:r>
            <a:endParaRPr lang="ru-RU" sz="3000" b="1" dirty="0">
              <a:latin typeface="Comic Sans MS" pitchFamily="66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539552" y="2780928"/>
            <a:ext cx="6264696" cy="302433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latin typeface="Comic Sans MS" pitchFamily="66" charset="0"/>
              </a:rPr>
              <a:t>«И </a:t>
            </a:r>
            <a:r>
              <a:rPr lang="ru-RU" sz="2400" b="1" u="sng" dirty="0" smtClean="0">
                <a:latin typeface="Comic Sans MS" pitchFamily="66" charset="0"/>
              </a:rPr>
              <a:t>сказал Господь </a:t>
            </a:r>
            <a:r>
              <a:rPr lang="ru-RU" sz="2400" b="1" dirty="0" err="1" smtClean="0">
                <a:latin typeface="Comic Sans MS" pitchFamily="66" charset="0"/>
              </a:rPr>
              <a:t>Гедеону</a:t>
            </a:r>
            <a:r>
              <a:rPr lang="ru-RU" sz="2400" b="1" dirty="0" smtClean="0">
                <a:latin typeface="Comic Sans MS" pitchFamily="66" charset="0"/>
              </a:rPr>
              <a:t>:…, чтобы </a:t>
            </a:r>
            <a:r>
              <a:rPr lang="ru-RU" sz="2400" b="1" u="sng" dirty="0" smtClean="0">
                <a:latin typeface="Comic Sans MS" pitchFamily="66" charset="0"/>
              </a:rPr>
              <a:t>не возгордился </a:t>
            </a:r>
            <a:r>
              <a:rPr lang="ru-RU" sz="2400" b="1" dirty="0" smtClean="0">
                <a:latin typeface="Comic Sans MS" pitchFamily="66" charset="0"/>
              </a:rPr>
              <a:t>Израиль предо Мною и не сказал: «моя рука спасла меня»</a:t>
            </a:r>
          </a:p>
          <a:p>
            <a:pPr>
              <a:buNone/>
            </a:pPr>
            <a:r>
              <a:rPr lang="ru-RU" sz="2400" b="1" dirty="0" smtClean="0">
                <a:latin typeface="Comic Sans MS" pitchFamily="66" charset="0"/>
              </a:rPr>
              <a:t>(Судей 7:2)</a:t>
            </a:r>
            <a:endParaRPr lang="ru-RU" sz="2400" b="1" dirty="0">
              <a:latin typeface="Comic Sans MS" pitchFamily="66" charset="0"/>
            </a:endParaRPr>
          </a:p>
        </p:txBody>
      </p:sp>
      <p:pic>
        <p:nvPicPr>
          <p:cNvPr id="10" name="Рисунок 9" descr="1332780781_hourglasses_04_yapfiles.ru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172400" y="980728"/>
            <a:ext cx="517797" cy="1038209"/>
          </a:xfrm>
          <a:prstGeom prst="rect">
            <a:avLst/>
          </a:prstGeom>
        </p:spPr>
      </p:pic>
      <p:sp>
        <p:nvSpPr>
          <p:cNvPr id="11" name="Управляющая кнопка: возврат 10">
            <a:hlinkClick r:id="rId5" action="ppaction://hlinksldjump" highlightClick="1"/>
          </p:cNvPr>
          <p:cNvSpPr/>
          <p:nvPr/>
        </p:nvSpPr>
        <p:spPr>
          <a:xfrm>
            <a:off x="8316416" y="6093296"/>
            <a:ext cx="648072" cy="576064"/>
          </a:xfrm>
          <a:prstGeom prst="actionButtonReturn">
            <a:avLst/>
          </a:prstGeom>
          <a:solidFill>
            <a:srgbClr val="FFFF99"/>
          </a:solidFill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6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Comic Sans MS" pitchFamily="66" charset="0"/>
              </a:rPr>
              <a:t>О битве – 10 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395536" y="1484784"/>
            <a:ext cx="7931224" cy="151216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3000" b="1" dirty="0" smtClean="0">
                <a:latin typeface="Comic Sans MS" pitchFamily="66" charset="0"/>
              </a:rPr>
              <a:t>Назовите место дислокации войск </a:t>
            </a:r>
            <a:r>
              <a:rPr lang="ru-RU" sz="3000" b="1" dirty="0" err="1" smtClean="0">
                <a:latin typeface="Comic Sans MS" pitchFamily="66" charset="0"/>
              </a:rPr>
              <a:t>Гедеона</a:t>
            </a:r>
            <a:r>
              <a:rPr lang="ru-RU" sz="3000" b="1" dirty="0" smtClean="0">
                <a:latin typeface="Comic Sans MS" pitchFamily="66" charset="0"/>
              </a:rPr>
              <a:t> и коалиции </a:t>
            </a:r>
            <a:r>
              <a:rPr lang="ru-RU" sz="3000" b="1" dirty="0" err="1" smtClean="0">
                <a:latin typeface="Comic Sans MS" pitchFamily="66" charset="0"/>
              </a:rPr>
              <a:t>Мадианитян</a:t>
            </a:r>
            <a:r>
              <a:rPr lang="ru-RU" sz="3000" b="1" dirty="0" smtClean="0">
                <a:latin typeface="Comic Sans MS" pitchFamily="66" charset="0"/>
              </a:rPr>
              <a:t> и </a:t>
            </a:r>
            <a:r>
              <a:rPr lang="ru-RU" sz="3000" b="1" dirty="0" err="1" smtClean="0">
                <a:latin typeface="Comic Sans MS" pitchFamily="66" charset="0"/>
              </a:rPr>
              <a:t>Амаликитян</a:t>
            </a:r>
            <a:r>
              <a:rPr lang="ru-RU" sz="3000" b="1" dirty="0" smtClean="0">
                <a:latin typeface="Comic Sans MS" pitchFamily="66" charset="0"/>
              </a:rPr>
              <a:t>?</a:t>
            </a:r>
            <a:endParaRPr lang="ru-RU" sz="3000" b="1" dirty="0">
              <a:latin typeface="Comic Sans MS" pitchFamily="66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539552" y="2708920"/>
            <a:ext cx="6696744" cy="309634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400" b="1" dirty="0" smtClean="0">
                <a:latin typeface="Comic Sans MS" pitchFamily="66" charset="0"/>
              </a:rPr>
              <a:t>«Между тем все </a:t>
            </a:r>
            <a:r>
              <a:rPr lang="ru-RU" sz="2400" b="1" dirty="0" err="1" smtClean="0">
                <a:latin typeface="Comic Sans MS" pitchFamily="66" charset="0"/>
              </a:rPr>
              <a:t>Мадианитяне</a:t>
            </a:r>
            <a:r>
              <a:rPr lang="ru-RU" sz="2400" b="1" dirty="0" smtClean="0">
                <a:latin typeface="Comic Sans MS" pitchFamily="66" charset="0"/>
              </a:rPr>
              <a:t> и </a:t>
            </a:r>
            <a:r>
              <a:rPr lang="ru-RU" sz="2400" b="1" dirty="0" err="1" smtClean="0">
                <a:latin typeface="Comic Sans MS" pitchFamily="66" charset="0"/>
              </a:rPr>
              <a:t>Амаликитяне</a:t>
            </a:r>
            <a:r>
              <a:rPr lang="ru-RU" sz="2400" b="1" dirty="0" smtClean="0">
                <a:latin typeface="Comic Sans MS" pitchFamily="66" charset="0"/>
              </a:rPr>
              <a:t> </a:t>
            </a:r>
            <a:r>
              <a:rPr lang="ru-RU" sz="2400" b="1" dirty="0" err="1" smtClean="0">
                <a:latin typeface="Comic Sans MS" pitchFamily="66" charset="0"/>
              </a:rPr>
              <a:t>и</a:t>
            </a:r>
            <a:r>
              <a:rPr lang="ru-RU" sz="2400" b="1" dirty="0" smtClean="0">
                <a:latin typeface="Comic Sans MS" pitchFamily="66" charset="0"/>
              </a:rPr>
              <a:t> жители востока собрались вместе, перешли реку и стали станом </a:t>
            </a:r>
            <a:r>
              <a:rPr lang="ru-RU" sz="2400" b="1" u="sng" dirty="0" smtClean="0">
                <a:latin typeface="Comic Sans MS" pitchFamily="66" charset="0"/>
              </a:rPr>
              <a:t>на долине </a:t>
            </a:r>
            <a:r>
              <a:rPr lang="ru-RU" sz="2400" b="1" u="sng" dirty="0" err="1" smtClean="0">
                <a:latin typeface="Comic Sans MS" pitchFamily="66" charset="0"/>
              </a:rPr>
              <a:t>Изреельской</a:t>
            </a:r>
            <a:r>
              <a:rPr lang="ru-RU" sz="2400" b="1" dirty="0" smtClean="0">
                <a:latin typeface="Comic Sans MS" pitchFamily="66" charset="0"/>
              </a:rPr>
              <a:t>»,</a:t>
            </a:r>
          </a:p>
          <a:p>
            <a:pPr>
              <a:buNone/>
            </a:pPr>
            <a:r>
              <a:rPr lang="ru-RU" sz="2400" b="1" dirty="0" smtClean="0">
                <a:latin typeface="Comic Sans MS" pitchFamily="66" charset="0"/>
              </a:rPr>
              <a:t>«…</a:t>
            </a:r>
            <a:r>
              <a:rPr lang="ru-RU" sz="2400" b="1" dirty="0" err="1" smtClean="0">
                <a:latin typeface="Comic Sans MS" pitchFamily="66" charset="0"/>
              </a:rPr>
              <a:t>Гедеон</a:t>
            </a:r>
            <a:r>
              <a:rPr lang="ru-RU" sz="2400" b="1" dirty="0" smtClean="0">
                <a:latin typeface="Comic Sans MS" pitchFamily="66" charset="0"/>
              </a:rPr>
              <a:t>, встал поутру и весь народ, и расположились станом </a:t>
            </a:r>
            <a:r>
              <a:rPr lang="ru-RU" sz="2400" b="1" u="sng" dirty="0" smtClean="0">
                <a:latin typeface="Comic Sans MS" pitchFamily="66" charset="0"/>
              </a:rPr>
              <a:t>у источника </a:t>
            </a:r>
            <a:r>
              <a:rPr lang="ru-RU" sz="2400" b="1" u="sng" dirty="0" err="1" smtClean="0">
                <a:latin typeface="Comic Sans MS" pitchFamily="66" charset="0"/>
              </a:rPr>
              <a:t>Харода</a:t>
            </a:r>
            <a:r>
              <a:rPr lang="ru-RU" sz="2400" b="1" dirty="0" smtClean="0">
                <a:latin typeface="Comic Sans MS" pitchFamily="66" charset="0"/>
              </a:rPr>
              <a:t>; </a:t>
            </a:r>
            <a:r>
              <a:rPr lang="ru-RU" sz="2400" b="1" dirty="0" err="1" smtClean="0">
                <a:latin typeface="Comic Sans MS" pitchFamily="66" charset="0"/>
              </a:rPr>
              <a:t>Мадиамский</a:t>
            </a:r>
            <a:r>
              <a:rPr lang="ru-RU" sz="2400" b="1" dirty="0" smtClean="0">
                <a:latin typeface="Comic Sans MS" pitchFamily="66" charset="0"/>
              </a:rPr>
              <a:t> же стан был от него </a:t>
            </a:r>
            <a:r>
              <a:rPr lang="ru-RU" sz="2400" b="1" u="sng" dirty="0" smtClean="0">
                <a:latin typeface="Comic Sans MS" pitchFamily="66" charset="0"/>
              </a:rPr>
              <a:t>к северу у холма Море в долине</a:t>
            </a:r>
            <a:r>
              <a:rPr lang="ru-RU" sz="2400" b="1" dirty="0" smtClean="0">
                <a:latin typeface="Comic Sans MS" pitchFamily="66" charset="0"/>
              </a:rPr>
              <a:t>»</a:t>
            </a:r>
          </a:p>
          <a:p>
            <a:pPr>
              <a:buNone/>
            </a:pPr>
            <a:r>
              <a:rPr lang="ru-RU" sz="2400" b="1" dirty="0" smtClean="0">
                <a:latin typeface="Comic Sans MS" pitchFamily="66" charset="0"/>
              </a:rPr>
              <a:t>(Судей 6:33, 7:1)</a:t>
            </a:r>
            <a:endParaRPr lang="ru-RU" sz="2400" b="1" dirty="0">
              <a:latin typeface="Comic Sans MS" pitchFamily="66" charset="0"/>
            </a:endParaRPr>
          </a:p>
        </p:txBody>
      </p:sp>
      <p:pic>
        <p:nvPicPr>
          <p:cNvPr id="10" name="Рисунок 9" descr="1332780781_hourglasses_04_yapfiles.ru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172400" y="980728"/>
            <a:ext cx="517797" cy="1038209"/>
          </a:xfrm>
          <a:prstGeom prst="rect">
            <a:avLst/>
          </a:prstGeom>
        </p:spPr>
      </p:pic>
      <p:sp>
        <p:nvSpPr>
          <p:cNvPr id="11" name="Управляющая кнопка: возврат 10">
            <a:hlinkClick r:id="rId5" action="ppaction://hlinksldjump" highlightClick="1"/>
          </p:cNvPr>
          <p:cNvSpPr/>
          <p:nvPr/>
        </p:nvSpPr>
        <p:spPr>
          <a:xfrm>
            <a:off x="8316416" y="6093296"/>
            <a:ext cx="648072" cy="576064"/>
          </a:xfrm>
          <a:prstGeom prst="actionButtonReturn">
            <a:avLst/>
          </a:prstGeom>
          <a:solidFill>
            <a:srgbClr val="FFFF99"/>
          </a:solidFill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6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0" y="476672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Comic Sans MS" pitchFamily="66" charset="0"/>
              </a:rPr>
              <a:t>Отношения с Богом – 1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395536" y="1484784"/>
            <a:ext cx="7931224" cy="165618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000" b="1" dirty="0" smtClean="0">
                <a:latin typeface="Comic Sans MS" pitchFamily="66" charset="0"/>
              </a:rPr>
              <a:t>Какое поручение дал Бог </a:t>
            </a:r>
            <a:r>
              <a:rPr lang="ru-RU" sz="3000" b="1" dirty="0" err="1" smtClean="0">
                <a:latin typeface="Comic Sans MS" pitchFamily="66" charset="0"/>
              </a:rPr>
              <a:t>Гедеону</a:t>
            </a:r>
            <a:r>
              <a:rPr lang="ru-RU" sz="3000" b="1" dirty="0" smtClean="0">
                <a:latin typeface="Comic Sans MS" pitchFamily="66" charset="0"/>
              </a:rPr>
              <a:t> при призыве?</a:t>
            </a:r>
            <a:endParaRPr lang="ru-RU" sz="3000" b="1" dirty="0">
              <a:latin typeface="Comic Sans MS" pitchFamily="66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539552" y="2996952"/>
            <a:ext cx="6696744" cy="230425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latin typeface="Comic Sans MS" pitchFamily="66" charset="0"/>
              </a:rPr>
              <a:t>«Господь, воззрев на него, сказал: иди с этою силою твоею и спаси Израиля от руки </a:t>
            </a:r>
            <a:r>
              <a:rPr lang="ru-RU" sz="2400" b="1" dirty="0" err="1" smtClean="0">
                <a:latin typeface="Comic Sans MS" pitchFamily="66" charset="0"/>
              </a:rPr>
              <a:t>Мадианитян</a:t>
            </a:r>
            <a:r>
              <a:rPr lang="ru-RU" sz="2400" b="1" dirty="0" smtClean="0">
                <a:latin typeface="Comic Sans MS" pitchFamily="66" charset="0"/>
              </a:rPr>
              <a:t>; Я посылаю тебя».</a:t>
            </a:r>
          </a:p>
          <a:p>
            <a:pPr>
              <a:buNone/>
            </a:pPr>
            <a:r>
              <a:rPr lang="ru-RU" sz="2400" b="1" dirty="0" smtClean="0">
                <a:latin typeface="Comic Sans MS" pitchFamily="66" charset="0"/>
              </a:rPr>
              <a:t>(Судей 6:14)</a:t>
            </a:r>
            <a:endParaRPr lang="ru-RU" sz="2400" b="1" dirty="0">
              <a:latin typeface="Comic Sans MS" pitchFamily="66" charset="0"/>
            </a:endParaRPr>
          </a:p>
        </p:txBody>
      </p:sp>
      <p:pic>
        <p:nvPicPr>
          <p:cNvPr id="10" name="Рисунок 9" descr="1332780781_hourglasses_04_yapfiles.ru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172400" y="980728"/>
            <a:ext cx="517797" cy="1038209"/>
          </a:xfrm>
          <a:prstGeom prst="rect">
            <a:avLst/>
          </a:prstGeom>
        </p:spPr>
      </p:pic>
      <p:sp>
        <p:nvSpPr>
          <p:cNvPr id="11" name="Управляющая кнопка: возврат 10">
            <a:hlinkClick r:id="rId5" action="ppaction://hlinksldjump" highlightClick="1"/>
          </p:cNvPr>
          <p:cNvSpPr/>
          <p:nvPr/>
        </p:nvSpPr>
        <p:spPr>
          <a:xfrm>
            <a:off x="8316416" y="6093296"/>
            <a:ext cx="648072" cy="576064"/>
          </a:xfrm>
          <a:prstGeom prst="actionButtonReturn">
            <a:avLst/>
          </a:prstGeom>
          <a:solidFill>
            <a:srgbClr val="FFFF99"/>
          </a:solidFill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6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0" y="476672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Comic Sans MS" pitchFamily="66" charset="0"/>
              </a:rPr>
              <a:t>Отношения с Богом – 2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395536" y="1484784"/>
            <a:ext cx="7931224" cy="165618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000" b="1" dirty="0" smtClean="0">
                <a:latin typeface="Comic Sans MS" pitchFamily="66" charset="0"/>
              </a:rPr>
              <a:t>Где произошла первая встреча </a:t>
            </a:r>
            <a:r>
              <a:rPr lang="ru-RU" sz="3000" b="1" dirty="0" err="1" smtClean="0">
                <a:latin typeface="Comic Sans MS" pitchFamily="66" charset="0"/>
              </a:rPr>
              <a:t>Гедеона</a:t>
            </a:r>
            <a:r>
              <a:rPr lang="ru-RU" sz="3000" b="1" dirty="0" smtClean="0">
                <a:latin typeface="Comic Sans MS" pitchFamily="66" charset="0"/>
              </a:rPr>
              <a:t> с Богом?</a:t>
            </a:r>
            <a:endParaRPr lang="ru-RU" sz="3000" b="1" dirty="0">
              <a:latin typeface="Comic Sans MS" pitchFamily="66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539552" y="2996952"/>
            <a:ext cx="6696744" cy="230425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latin typeface="Comic Sans MS" pitchFamily="66" charset="0"/>
              </a:rPr>
              <a:t>«И пришел Ангел Господень и сел в </a:t>
            </a:r>
            <a:r>
              <a:rPr lang="ru-RU" sz="2400" b="1" dirty="0" err="1" smtClean="0">
                <a:latin typeface="Comic Sans MS" pitchFamily="66" charset="0"/>
              </a:rPr>
              <a:t>Офре</a:t>
            </a:r>
            <a:r>
              <a:rPr lang="ru-RU" sz="2400" b="1" dirty="0" smtClean="0">
                <a:latin typeface="Comic Sans MS" pitchFamily="66" charset="0"/>
              </a:rPr>
              <a:t> под дубом,…»</a:t>
            </a:r>
          </a:p>
          <a:p>
            <a:pPr>
              <a:buNone/>
            </a:pPr>
            <a:r>
              <a:rPr lang="ru-RU" sz="2400" b="1" dirty="0" smtClean="0">
                <a:latin typeface="Comic Sans MS" pitchFamily="66" charset="0"/>
              </a:rPr>
              <a:t>(Судей 6:11)</a:t>
            </a:r>
            <a:endParaRPr lang="ru-RU" sz="2400" b="1" dirty="0">
              <a:latin typeface="Comic Sans MS" pitchFamily="66" charset="0"/>
            </a:endParaRPr>
          </a:p>
        </p:txBody>
      </p:sp>
      <p:pic>
        <p:nvPicPr>
          <p:cNvPr id="10" name="Рисунок 9" descr="1332780781_hourglasses_04_yapfiles.ru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172400" y="980728"/>
            <a:ext cx="517797" cy="1038209"/>
          </a:xfrm>
          <a:prstGeom prst="rect">
            <a:avLst/>
          </a:prstGeom>
        </p:spPr>
      </p:pic>
      <p:sp>
        <p:nvSpPr>
          <p:cNvPr id="11" name="Управляющая кнопка: возврат 10">
            <a:hlinkClick r:id="rId5" action="ppaction://hlinksldjump" highlightClick="1"/>
          </p:cNvPr>
          <p:cNvSpPr/>
          <p:nvPr/>
        </p:nvSpPr>
        <p:spPr>
          <a:xfrm>
            <a:off x="8316416" y="6093296"/>
            <a:ext cx="648072" cy="576064"/>
          </a:xfrm>
          <a:prstGeom prst="actionButtonReturn">
            <a:avLst/>
          </a:prstGeom>
          <a:solidFill>
            <a:srgbClr val="FFFF99"/>
          </a:solidFill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6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0" y="476672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Comic Sans MS" pitchFamily="66" charset="0"/>
              </a:rPr>
              <a:t>Отношения с Богом – 3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395536" y="1484784"/>
            <a:ext cx="7931224" cy="165618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000" b="1" dirty="0" smtClean="0">
                <a:latin typeface="Comic Sans MS" pitchFamily="66" charset="0"/>
              </a:rPr>
              <a:t>Как Бог характеризует </a:t>
            </a:r>
            <a:r>
              <a:rPr lang="ru-RU" sz="3000" b="1" dirty="0" err="1" smtClean="0">
                <a:latin typeface="Comic Sans MS" pitchFamily="66" charset="0"/>
              </a:rPr>
              <a:t>Гедеона</a:t>
            </a:r>
            <a:r>
              <a:rPr lang="ru-RU" sz="3000" b="1" dirty="0" smtClean="0">
                <a:latin typeface="Comic Sans MS" pitchFamily="66" charset="0"/>
              </a:rPr>
              <a:t>?</a:t>
            </a:r>
            <a:endParaRPr lang="ru-RU" sz="3000" b="1" dirty="0">
              <a:latin typeface="Comic Sans MS" pitchFamily="66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539552" y="2996952"/>
            <a:ext cx="6696744" cy="230425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latin typeface="Comic Sans MS" pitchFamily="66" charset="0"/>
              </a:rPr>
              <a:t>«И явился ему Ангел Господень и сказал ему: Господь с тобою, муж сильный!»</a:t>
            </a:r>
          </a:p>
          <a:p>
            <a:pPr>
              <a:buNone/>
            </a:pPr>
            <a:r>
              <a:rPr lang="ru-RU" sz="2400" b="1" dirty="0" smtClean="0">
                <a:latin typeface="Comic Sans MS" pitchFamily="66" charset="0"/>
              </a:rPr>
              <a:t>(Судей 6:12)</a:t>
            </a:r>
            <a:endParaRPr lang="ru-RU" sz="2400" b="1" dirty="0">
              <a:latin typeface="Comic Sans MS" pitchFamily="66" charset="0"/>
            </a:endParaRPr>
          </a:p>
        </p:txBody>
      </p:sp>
      <p:pic>
        <p:nvPicPr>
          <p:cNvPr id="10" name="Рисунок 9" descr="1332780781_hourglasses_04_yapfiles.ru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172400" y="980728"/>
            <a:ext cx="517797" cy="1038209"/>
          </a:xfrm>
          <a:prstGeom prst="rect">
            <a:avLst/>
          </a:prstGeom>
        </p:spPr>
      </p:pic>
      <p:sp>
        <p:nvSpPr>
          <p:cNvPr id="11" name="Управляющая кнопка: возврат 10">
            <a:hlinkClick r:id="rId5" action="ppaction://hlinksldjump" highlightClick="1"/>
          </p:cNvPr>
          <p:cNvSpPr/>
          <p:nvPr/>
        </p:nvSpPr>
        <p:spPr>
          <a:xfrm>
            <a:off x="8316416" y="6093296"/>
            <a:ext cx="648072" cy="576064"/>
          </a:xfrm>
          <a:prstGeom prst="actionButtonReturn">
            <a:avLst/>
          </a:prstGeom>
          <a:solidFill>
            <a:srgbClr val="FFFF99"/>
          </a:solidFill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6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0" y="476672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Comic Sans MS" pitchFamily="66" charset="0"/>
              </a:rPr>
              <a:t>Отношения с Богом – 4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395536" y="1484784"/>
            <a:ext cx="7931224" cy="165618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000" b="1" dirty="0" smtClean="0">
                <a:latin typeface="Comic Sans MS" pitchFamily="66" charset="0"/>
              </a:rPr>
              <a:t>Чего испугался </a:t>
            </a:r>
            <a:r>
              <a:rPr lang="ru-RU" sz="3000" b="1" dirty="0" err="1" smtClean="0">
                <a:latin typeface="Comic Sans MS" pitchFamily="66" charset="0"/>
              </a:rPr>
              <a:t>Гедеон</a:t>
            </a:r>
            <a:r>
              <a:rPr lang="ru-RU" sz="3000" b="1" dirty="0" smtClean="0">
                <a:latin typeface="Comic Sans MS" pitchFamily="66" charset="0"/>
              </a:rPr>
              <a:t>, когда понял, что говорит с Господом?</a:t>
            </a:r>
            <a:endParaRPr lang="ru-RU" sz="3000" b="1" dirty="0">
              <a:latin typeface="Comic Sans MS" pitchFamily="66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539552" y="2996952"/>
            <a:ext cx="6696744" cy="26642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latin typeface="Comic Sans MS" pitchFamily="66" charset="0"/>
              </a:rPr>
              <a:t>Смерти </a:t>
            </a:r>
          </a:p>
          <a:p>
            <a:pPr>
              <a:buNone/>
            </a:pPr>
            <a:r>
              <a:rPr lang="ru-RU" sz="2400" b="1" dirty="0" smtClean="0">
                <a:latin typeface="Comic Sans MS" pitchFamily="66" charset="0"/>
              </a:rPr>
              <a:t>«И увидел </a:t>
            </a:r>
            <a:r>
              <a:rPr lang="ru-RU" sz="2400" b="1" dirty="0" err="1" smtClean="0">
                <a:latin typeface="Comic Sans MS" pitchFamily="66" charset="0"/>
              </a:rPr>
              <a:t>Гедеон</a:t>
            </a:r>
            <a:r>
              <a:rPr lang="ru-RU" sz="2400" b="1" dirty="0" smtClean="0">
                <a:latin typeface="Comic Sans MS" pitchFamily="66" charset="0"/>
              </a:rPr>
              <a:t>, что это Ангел Господень, и сказал </a:t>
            </a:r>
            <a:r>
              <a:rPr lang="ru-RU" sz="2400" b="1" dirty="0" err="1" smtClean="0">
                <a:latin typeface="Comic Sans MS" pitchFamily="66" charset="0"/>
              </a:rPr>
              <a:t>Гедеон</a:t>
            </a:r>
            <a:r>
              <a:rPr lang="ru-RU" sz="2400" b="1" dirty="0" smtClean="0">
                <a:latin typeface="Comic Sans MS" pitchFamily="66" charset="0"/>
              </a:rPr>
              <a:t>: увы мне, Владыка Господи! Потому что я видел Ангела Господня лицом к лицу».</a:t>
            </a:r>
          </a:p>
          <a:p>
            <a:pPr>
              <a:buNone/>
            </a:pPr>
            <a:r>
              <a:rPr lang="ru-RU" sz="2400" b="1" dirty="0" smtClean="0">
                <a:latin typeface="Comic Sans MS" pitchFamily="66" charset="0"/>
              </a:rPr>
              <a:t>(Судей 6:22)</a:t>
            </a:r>
            <a:endParaRPr lang="ru-RU" sz="2400" b="1" dirty="0">
              <a:latin typeface="Comic Sans MS" pitchFamily="66" charset="0"/>
            </a:endParaRPr>
          </a:p>
        </p:txBody>
      </p:sp>
      <p:pic>
        <p:nvPicPr>
          <p:cNvPr id="10" name="Рисунок 9" descr="1332780781_hourglasses_04_yapfiles.ru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172400" y="980728"/>
            <a:ext cx="517797" cy="1038209"/>
          </a:xfrm>
          <a:prstGeom prst="rect">
            <a:avLst/>
          </a:prstGeom>
        </p:spPr>
      </p:pic>
      <p:sp>
        <p:nvSpPr>
          <p:cNvPr id="11" name="Управляющая кнопка: возврат 10">
            <a:hlinkClick r:id="rId5" action="ppaction://hlinksldjump" highlightClick="1"/>
          </p:cNvPr>
          <p:cNvSpPr/>
          <p:nvPr/>
        </p:nvSpPr>
        <p:spPr>
          <a:xfrm>
            <a:off x="8316416" y="6093296"/>
            <a:ext cx="648072" cy="576064"/>
          </a:xfrm>
          <a:prstGeom prst="actionButtonReturn">
            <a:avLst/>
          </a:prstGeom>
          <a:solidFill>
            <a:srgbClr val="FFFF99"/>
          </a:solidFill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6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0" y="476672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Comic Sans MS" pitchFamily="66" charset="0"/>
              </a:rPr>
              <a:t>Отношения с Богом – 5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395536" y="1484784"/>
            <a:ext cx="7931224" cy="165618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000" b="1" dirty="0" smtClean="0">
                <a:latin typeface="Comic Sans MS" pitchFamily="66" charset="0"/>
              </a:rPr>
              <a:t>О каком знамении просил </a:t>
            </a:r>
            <a:r>
              <a:rPr lang="ru-RU" sz="3000" b="1" dirty="0" err="1" smtClean="0">
                <a:latin typeface="Comic Sans MS" pitchFamily="66" charset="0"/>
              </a:rPr>
              <a:t>Гедеон</a:t>
            </a:r>
            <a:r>
              <a:rPr lang="ru-RU" sz="3000" b="1" dirty="0" smtClean="0">
                <a:latin typeface="Comic Sans MS" pitchFamily="66" charset="0"/>
              </a:rPr>
              <a:t> Бога перед битвой с захватчиками?</a:t>
            </a:r>
            <a:endParaRPr lang="ru-RU" sz="3000" b="1" dirty="0">
              <a:latin typeface="Comic Sans MS" pitchFamily="66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539552" y="2708920"/>
            <a:ext cx="6696744" cy="295232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latin typeface="Comic Sans MS" pitchFamily="66" charset="0"/>
              </a:rPr>
              <a:t>«…если роса будет только на шерсти, а на всей земле сухо, то буду знать, что спасешь рукою моею Израиля, как говорил Ты…пусть будет сухо на одной только шерсти, а на всей земле пусть будет роса».</a:t>
            </a:r>
          </a:p>
          <a:p>
            <a:pPr>
              <a:buNone/>
            </a:pPr>
            <a:r>
              <a:rPr lang="ru-RU" sz="2400" b="1" dirty="0" smtClean="0">
                <a:latin typeface="Comic Sans MS" pitchFamily="66" charset="0"/>
              </a:rPr>
              <a:t>(Судей 6:36-40)</a:t>
            </a:r>
            <a:endParaRPr lang="ru-RU" sz="2400" b="1" dirty="0">
              <a:latin typeface="Comic Sans MS" pitchFamily="66" charset="0"/>
            </a:endParaRPr>
          </a:p>
        </p:txBody>
      </p:sp>
      <p:pic>
        <p:nvPicPr>
          <p:cNvPr id="10" name="Рисунок 9" descr="1332780781_hourglasses_04_yapfiles.ru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172400" y="980728"/>
            <a:ext cx="517797" cy="1038209"/>
          </a:xfrm>
          <a:prstGeom prst="rect">
            <a:avLst/>
          </a:prstGeom>
        </p:spPr>
      </p:pic>
      <p:sp>
        <p:nvSpPr>
          <p:cNvPr id="11" name="Управляющая кнопка: возврат 10">
            <a:hlinkClick r:id="rId5" action="ppaction://hlinksldjump" highlightClick="1"/>
          </p:cNvPr>
          <p:cNvSpPr/>
          <p:nvPr/>
        </p:nvSpPr>
        <p:spPr>
          <a:xfrm>
            <a:off x="8316416" y="6093296"/>
            <a:ext cx="648072" cy="576064"/>
          </a:xfrm>
          <a:prstGeom prst="actionButtonReturn">
            <a:avLst/>
          </a:prstGeom>
          <a:solidFill>
            <a:srgbClr val="FFFF99"/>
          </a:solidFill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6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0" y="476672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Comic Sans MS" pitchFamily="66" charset="0"/>
              </a:rPr>
              <a:t>Отношения с Богом – 6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395536" y="1484784"/>
            <a:ext cx="7931224" cy="165618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000" b="1" dirty="0" smtClean="0">
                <a:latin typeface="Comic Sans MS" pitchFamily="66" charset="0"/>
              </a:rPr>
              <a:t>Для чего Господь послал </a:t>
            </a:r>
            <a:r>
              <a:rPr lang="ru-RU" sz="3000" b="1" dirty="0" err="1" smtClean="0">
                <a:latin typeface="Comic Sans MS" pitchFamily="66" charset="0"/>
              </a:rPr>
              <a:t>Гедеона</a:t>
            </a:r>
            <a:r>
              <a:rPr lang="ru-RU" sz="3000" b="1" dirty="0" smtClean="0">
                <a:latin typeface="Comic Sans MS" pitchFamily="66" charset="0"/>
              </a:rPr>
              <a:t> ночью в стан врага?</a:t>
            </a:r>
            <a:endParaRPr lang="ru-RU" sz="3000" b="1" dirty="0">
              <a:latin typeface="Comic Sans MS" pitchFamily="66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539552" y="2708920"/>
            <a:ext cx="6696744" cy="295232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latin typeface="Comic Sans MS" pitchFamily="66" charset="0"/>
              </a:rPr>
              <a:t>«…встань, сойди в стан, Я предаю его в руки твои… и услышишь, что говорят, и тогда укрепятся руки твои, и пойдешь в стан».</a:t>
            </a:r>
          </a:p>
          <a:p>
            <a:pPr>
              <a:buNone/>
            </a:pPr>
            <a:r>
              <a:rPr lang="ru-RU" sz="2400" b="1" dirty="0" smtClean="0">
                <a:latin typeface="Comic Sans MS" pitchFamily="66" charset="0"/>
              </a:rPr>
              <a:t>(Судей 7:9-11)</a:t>
            </a:r>
            <a:endParaRPr lang="ru-RU" sz="2400" b="1" dirty="0">
              <a:latin typeface="Comic Sans MS" pitchFamily="66" charset="0"/>
            </a:endParaRPr>
          </a:p>
        </p:txBody>
      </p:sp>
      <p:pic>
        <p:nvPicPr>
          <p:cNvPr id="10" name="Рисунок 9" descr="1332780781_hourglasses_04_yapfiles.ru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172400" y="980728"/>
            <a:ext cx="517797" cy="1038209"/>
          </a:xfrm>
          <a:prstGeom prst="rect">
            <a:avLst/>
          </a:prstGeom>
        </p:spPr>
      </p:pic>
      <p:sp>
        <p:nvSpPr>
          <p:cNvPr id="11" name="Управляющая кнопка: возврат 10">
            <a:hlinkClick r:id="rId5" action="ppaction://hlinksldjump" highlightClick="1"/>
          </p:cNvPr>
          <p:cNvSpPr/>
          <p:nvPr/>
        </p:nvSpPr>
        <p:spPr>
          <a:xfrm>
            <a:off x="8316416" y="6093296"/>
            <a:ext cx="648072" cy="576064"/>
          </a:xfrm>
          <a:prstGeom prst="actionButtonReturn">
            <a:avLst/>
          </a:prstGeom>
          <a:solidFill>
            <a:srgbClr val="FFFF99"/>
          </a:solidFill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6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51520" y="908720"/>
          <a:ext cx="8496952" cy="3505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48272"/>
                <a:gridCol w="604868"/>
                <a:gridCol w="604868"/>
                <a:gridCol w="604868"/>
                <a:gridCol w="604868"/>
                <a:gridCol w="604868"/>
                <a:gridCol w="604868"/>
                <a:gridCol w="604868"/>
                <a:gridCol w="604868"/>
                <a:gridCol w="604868"/>
                <a:gridCol w="604868"/>
              </a:tblGrid>
              <a:tr h="701040">
                <a:tc>
                  <a:txBody>
                    <a:bodyPr/>
                    <a:lstStyle/>
                    <a:p>
                      <a:pPr algn="ctr"/>
                      <a:endParaRPr lang="ru-RU" sz="2000" dirty="0">
                        <a:latin typeface="Comic Sans MS" pitchFamily="66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Comic Sans MS" pitchFamily="66" charset="0"/>
                        </a:rPr>
                        <a:t>1</a:t>
                      </a:r>
                      <a:endParaRPr lang="ru-RU" sz="2400" b="1" dirty="0">
                        <a:latin typeface="Comic Sans MS" pitchFamily="66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Comic Sans MS" pitchFamily="66" charset="0"/>
                        </a:rPr>
                        <a:t>2</a:t>
                      </a:r>
                      <a:endParaRPr lang="ru-RU" sz="2400" b="1" dirty="0">
                        <a:latin typeface="Comic Sans MS" pitchFamily="66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Comic Sans MS" pitchFamily="66" charset="0"/>
                        </a:rPr>
                        <a:t>3</a:t>
                      </a:r>
                      <a:endParaRPr lang="ru-RU" sz="2400" b="1" dirty="0">
                        <a:latin typeface="Comic Sans MS" pitchFamily="66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Comic Sans MS" pitchFamily="66" charset="0"/>
                        </a:rPr>
                        <a:t>4</a:t>
                      </a:r>
                      <a:endParaRPr lang="ru-RU" sz="2400" b="1" dirty="0">
                        <a:latin typeface="Comic Sans MS" pitchFamily="66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Comic Sans MS" pitchFamily="66" charset="0"/>
                        </a:rPr>
                        <a:t>5</a:t>
                      </a:r>
                      <a:endParaRPr lang="ru-RU" sz="2400" b="1" dirty="0">
                        <a:latin typeface="Comic Sans MS" pitchFamily="66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Comic Sans MS" pitchFamily="66" charset="0"/>
                        </a:rPr>
                        <a:t>6</a:t>
                      </a:r>
                      <a:endParaRPr lang="ru-RU" sz="2400" b="1" dirty="0">
                        <a:latin typeface="Comic Sans MS" pitchFamily="66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Comic Sans MS" pitchFamily="66" charset="0"/>
                        </a:rPr>
                        <a:t>7</a:t>
                      </a:r>
                      <a:endParaRPr lang="ru-RU" sz="2400" b="1" dirty="0">
                        <a:latin typeface="Comic Sans MS" pitchFamily="66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Comic Sans MS" pitchFamily="66" charset="0"/>
                        </a:rPr>
                        <a:t>8</a:t>
                      </a:r>
                      <a:endParaRPr lang="ru-RU" sz="2400" b="1" dirty="0">
                        <a:latin typeface="Comic Sans MS" pitchFamily="66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Comic Sans MS" pitchFamily="66" charset="0"/>
                        </a:rPr>
                        <a:t>9</a:t>
                      </a:r>
                      <a:endParaRPr lang="ru-RU" sz="2400" b="1" dirty="0">
                        <a:latin typeface="Comic Sans MS" pitchFamily="66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Comic Sans MS" pitchFamily="66" charset="0"/>
                        </a:rPr>
                        <a:t>10</a:t>
                      </a:r>
                      <a:endParaRPr lang="ru-RU" sz="2400" b="1" dirty="0">
                        <a:latin typeface="Comic Sans MS" pitchFamily="66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104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Comic Sans MS" pitchFamily="66" charset="0"/>
                        </a:rPr>
                        <a:t>Семья </a:t>
                      </a:r>
                      <a:r>
                        <a:rPr lang="ru-RU" sz="2000" dirty="0" err="1" smtClean="0">
                          <a:latin typeface="Comic Sans MS" pitchFamily="66" charset="0"/>
                        </a:rPr>
                        <a:t>Гедеона</a:t>
                      </a:r>
                      <a:endParaRPr lang="ru-RU" sz="2000" dirty="0">
                        <a:latin typeface="Comic Sans MS" pitchFamily="66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Comic Sans MS" pitchFamily="66" charset="0"/>
                          <a:hlinkClick r:id="rId3" action="ppaction://hlinksldjump"/>
                        </a:rPr>
                        <a:t>5</a:t>
                      </a:r>
                      <a:endParaRPr lang="ru-RU" sz="2000" b="1" dirty="0">
                        <a:latin typeface="Comic Sans MS" pitchFamily="66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Comic Sans MS" pitchFamily="66" charset="0"/>
                          <a:hlinkClick r:id="rId4" action="ppaction://hlinksldjump"/>
                        </a:rPr>
                        <a:t>5</a:t>
                      </a:r>
                      <a:endParaRPr lang="ru-RU" sz="2000" b="1" dirty="0">
                        <a:latin typeface="Comic Sans MS" pitchFamily="66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Comic Sans MS" pitchFamily="66" charset="0"/>
                          <a:hlinkClick r:id="rId5" action="ppaction://hlinksldjump"/>
                        </a:rPr>
                        <a:t>5</a:t>
                      </a:r>
                      <a:endParaRPr lang="ru-RU" sz="2000" b="1" dirty="0">
                        <a:latin typeface="Comic Sans MS" pitchFamily="66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Comic Sans MS" pitchFamily="66" charset="0"/>
                          <a:hlinkClick r:id="rId6" action="ppaction://hlinksldjump"/>
                        </a:rPr>
                        <a:t>5</a:t>
                      </a:r>
                      <a:endParaRPr lang="ru-RU" sz="2000" b="1" dirty="0">
                        <a:latin typeface="Comic Sans MS" pitchFamily="66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Comic Sans MS" pitchFamily="66" charset="0"/>
                          <a:hlinkClick r:id="rId7" action="ppaction://hlinksldjump"/>
                        </a:rPr>
                        <a:t>5</a:t>
                      </a:r>
                      <a:endParaRPr lang="ru-RU" sz="2000" b="1" dirty="0">
                        <a:latin typeface="Comic Sans MS" pitchFamily="66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Comic Sans MS" pitchFamily="66" charset="0"/>
                          <a:hlinkClick r:id="rId8" action="ppaction://hlinksldjump"/>
                        </a:rPr>
                        <a:t>5</a:t>
                      </a:r>
                      <a:endParaRPr lang="ru-RU" sz="2000" b="1" dirty="0">
                        <a:latin typeface="Comic Sans MS" pitchFamily="66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Comic Sans MS" pitchFamily="66" charset="0"/>
                          <a:hlinkClick r:id="rId9" action="ppaction://hlinksldjump"/>
                        </a:rPr>
                        <a:t>5</a:t>
                      </a:r>
                      <a:endParaRPr lang="ru-RU" sz="2000" b="1" dirty="0">
                        <a:latin typeface="Comic Sans MS" pitchFamily="66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Comic Sans MS" pitchFamily="66" charset="0"/>
                          <a:hlinkClick r:id="rId10" action="ppaction://hlinksldjump"/>
                        </a:rPr>
                        <a:t>10</a:t>
                      </a:r>
                      <a:endParaRPr lang="ru-RU" sz="2000" b="1" dirty="0">
                        <a:latin typeface="Comic Sans MS" pitchFamily="66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Comic Sans MS" pitchFamily="66" charset="0"/>
                          <a:hlinkClick r:id="rId11" action="ppaction://hlinksldjump"/>
                        </a:rPr>
                        <a:t>10</a:t>
                      </a:r>
                      <a:endParaRPr lang="ru-RU" sz="2000" b="1" dirty="0">
                        <a:latin typeface="Comic Sans MS" pitchFamily="66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Comic Sans MS" pitchFamily="66" charset="0"/>
                          <a:hlinkClick r:id="rId12" action="ppaction://hlinksldjump"/>
                        </a:rPr>
                        <a:t>10</a:t>
                      </a:r>
                      <a:endParaRPr lang="ru-RU" sz="2000" b="1" dirty="0">
                        <a:latin typeface="Comic Sans MS" pitchFamily="66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104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Comic Sans MS" pitchFamily="66" charset="0"/>
                        </a:rPr>
                        <a:t>О битве</a:t>
                      </a:r>
                      <a:endParaRPr lang="ru-RU" sz="2000" dirty="0">
                        <a:latin typeface="Comic Sans MS" pitchFamily="66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Comic Sans MS" pitchFamily="66" charset="0"/>
                          <a:hlinkClick r:id="rId13" action="ppaction://hlinksldjump"/>
                        </a:rPr>
                        <a:t>5</a:t>
                      </a:r>
                      <a:endParaRPr lang="ru-RU" sz="2000" b="1" dirty="0">
                        <a:latin typeface="Comic Sans MS" pitchFamily="66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Comic Sans MS" pitchFamily="66" charset="0"/>
                          <a:hlinkClick r:id="rId14" action="ppaction://hlinksldjump"/>
                        </a:rPr>
                        <a:t>5</a:t>
                      </a:r>
                      <a:endParaRPr lang="ru-RU" sz="2000" b="1" dirty="0">
                        <a:latin typeface="Comic Sans MS" pitchFamily="66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Comic Sans MS" pitchFamily="66" charset="0"/>
                          <a:hlinkClick r:id="rId15" action="ppaction://hlinksldjump"/>
                        </a:rPr>
                        <a:t>5</a:t>
                      </a:r>
                      <a:endParaRPr lang="ru-RU" sz="2000" b="1" dirty="0">
                        <a:latin typeface="Comic Sans MS" pitchFamily="66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Comic Sans MS" pitchFamily="66" charset="0"/>
                          <a:hlinkClick r:id="rId16" action="ppaction://hlinksldjump"/>
                        </a:rPr>
                        <a:t>5</a:t>
                      </a:r>
                      <a:endParaRPr lang="ru-RU" sz="2000" b="1" dirty="0">
                        <a:latin typeface="Comic Sans MS" pitchFamily="66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Comic Sans MS" pitchFamily="66" charset="0"/>
                          <a:hlinkClick r:id="rId17" action="ppaction://hlinksldjump"/>
                        </a:rPr>
                        <a:t>5</a:t>
                      </a:r>
                      <a:endParaRPr lang="ru-RU" sz="2000" b="1" dirty="0">
                        <a:latin typeface="Comic Sans MS" pitchFamily="66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Comic Sans MS" pitchFamily="66" charset="0"/>
                          <a:hlinkClick r:id="rId18" action="ppaction://hlinksldjump"/>
                        </a:rPr>
                        <a:t>5</a:t>
                      </a:r>
                      <a:endParaRPr lang="ru-RU" sz="2000" b="1" dirty="0">
                        <a:latin typeface="Comic Sans MS" pitchFamily="66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Comic Sans MS" pitchFamily="66" charset="0"/>
                          <a:hlinkClick r:id="rId19" action="ppaction://hlinksldjump"/>
                        </a:rPr>
                        <a:t>5</a:t>
                      </a:r>
                      <a:endParaRPr lang="ru-RU" sz="2000" b="1" dirty="0">
                        <a:latin typeface="Comic Sans MS" pitchFamily="66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Comic Sans MS" pitchFamily="66" charset="0"/>
                          <a:hlinkClick r:id="rId20" action="ppaction://hlinksldjump"/>
                        </a:rPr>
                        <a:t>10</a:t>
                      </a:r>
                      <a:endParaRPr lang="ru-RU" sz="2000" b="1" dirty="0">
                        <a:latin typeface="Comic Sans MS" pitchFamily="66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Comic Sans MS" pitchFamily="66" charset="0"/>
                          <a:hlinkClick r:id="rId21" action="ppaction://hlinksldjump"/>
                        </a:rPr>
                        <a:t>10</a:t>
                      </a:r>
                      <a:endParaRPr lang="ru-RU" sz="2000" b="1" dirty="0">
                        <a:latin typeface="Comic Sans MS" pitchFamily="66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Comic Sans MS" pitchFamily="66" charset="0"/>
                          <a:hlinkClick r:id="rId22" action="ppaction://hlinksldjump"/>
                        </a:rPr>
                        <a:t>10</a:t>
                      </a:r>
                      <a:endParaRPr lang="ru-RU" sz="2000" b="1" dirty="0">
                        <a:latin typeface="Comic Sans MS" pitchFamily="66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104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Comic Sans MS" pitchFamily="66" charset="0"/>
                        </a:rPr>
                        <a:t>Отношения с Богом</a:t>
                      </a:r>
                      <a:endParaRPr lang="ru-RU" sz="2000" dirty="0">
                        <a:latin typeface="Comic Sans MS" pitchFamily="66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Comic Sans MS" pitchFamily="66" charset="0"/>
                          <a:hlinkClick r:id="rId23" action="ppaction://hlinksldjump"/>
                        </a:rPr>
                        <a:t>5</a:t>
                      </a:r>
                      <a:endParaRPr lang="ru-RU" sz="2000" b="1" dirty="0">
                        <a:latin typeface="Comic Sans MS" pitchFamily="66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Comic Sans MS" pitchFamily="66" charset="0"/>
                          <a:hlinkClick r:id="rId24" action="ppaction://hlinksldjump"/>
                        </a:rPr>
                        <a:t>5</a:t>
                      </a:r>
                      <a:endParaRPr lang="ru-RU" sz="2000" b="1" dirty="0">
                        <a:latin typeface="Comic Sans MS" pitchFamily="66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Comic Sans MS" pitchFamily="66" charset="0"/>
                          <a:hlinkClick r:id="rId25" action="ppaction://hlinksldjump"/>
                        </a:rPr>
                        <a:t>5</a:t>
                      </a:r>
                      <a:endParaRPr lang="ru-RU" sz="2000" b="1" dirty="0">
                        <a:latin typeface="Comic Sans MS" pitchFamily="66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Comic Sans MS" pitchFamily="66" charset="0"/>
                          <a:hlinkClick r:id="rId26" action="ppaction://hlinksldjump"/>
                        </a:rPr>
                        <a:t>5</a:t>
                      </a:r>
                      <a:endParaRPr lang="ru-RU" sz="2000" b="1" dirty="0">
                        <a:latin typeface="Comic Sans MS" pitchFamily="66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Comic Sans MS" pitchFamily="66" charset="0"/>
                          <a:hlinkClick r:id="rId27" action="ppaction://hlinksldjump"/>
                        </a:rPr>
                        <a:t>5</a:t>
                      </a:r>
                      <a:endParaRPr lang="ru-RU" sz="2000" b="1" dirty="0">
                        <a:latin typeface="Comic Sans MS" pitchFamily="66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Comic Sans MS" pitchFamily="66" charset="0"/>
                          <a:hlinkClick r:id="rId28" action="ppaction://hlinksldjump"/>
                        </a:rPr>
                        <a:t>5</a:t>
                      </a:r>
                      <a:endParaRPr lang="ru-RU" sz="2000" b="1" dirty="0">
                        <a:latin typeface="Comic Sans MS" pitchFamily="66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Comic Sans MS" pitchFamily="66" charset="0"/>
                          <a:hlinkClick r:id="rId29" action="ppaction://hlinksldjump"/>
                        </a:rPr>
                        <a:t>5</a:t>
                      </a:r>
                      <a:endParaRPr lang="ru-RU" sz="2000" b="1" dirty="0">
                        <a:latin typeface="Comic Sans MS" pitchFamily="66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Comic Sans MS" pitchFamily="66" charset="0"/>
                          <a:hlinkClick r:id="rId30" action="ppaction://hlinksldjump"/>
                        </a:rPr>
                        <a:t>10</a:t>
                      </a:r>
                      <a:endParaRPr lang="ru-RU" sz="2000" b="1" dirty="0">
                        <a:latin typeface="Comic Sans MS" pitchFamily="66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Comic Sans MS" pitchFamily="66" charset="0"/>
                          <a:hlinkClick r:id="rId31" action="ppaction://hlinksldjump"/>
                        </a:rPr>
                        <a:t>10</a:t>
                      </a:r>
                      <a:endParaRPr lang="ru-RU" sz="2000" b="1" dirty="0">
                        <a:latin typeface="Comic Sans MS" pitchFamily="66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Comic Sans MS" pitchFamily="66" charset="0"/>
                          <a:hlinkClick r:id="rId32" action="ppaction://hlinksldjump"/>
                        </a:rPr>
                        <a:t>10</a:t>
                      </a:r>
                      <a:endParaRPr lang="ru-RU" sz="2000" b="1" dirty="0">
                        <a:latin typeface="Comic Sans MS" pitchFamily="66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104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Comic Sans MS" pitchFamily="66" charset="0"/>
                        </a:rPr>
                        <a:t>Социальные взаимоотношения</a:t>
                      </a:r>
                      <a:endParaRPr lang="ru-RU" sz="2000" dirty="0">
                        <a:latin typeface="Comic Sans MS" pitchFamily="66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Comic Sans MS" pitchFamily="66" charset="0"/>
                          <a:hlinkClick r:id="rId33" action="ppaction://hlinksldjump"/>
                        </a:rPr>
                        <a:t>5</a:t>
                      </a:r>
                      <a:endParaRPr lang="ru-RU" sz="2000" b="1" dirty="0">
                        <a:latin typeface="Comic Sans MS" pitchFamily="66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Comic Sans MS" pitchFamily="66" charset="0"/>
                          <a:hlinkClick r:id="rId34" action="ppaction://hlinksldjump"/>
                        </a:rPr>
                        <a:t>5</a:t>
                      </a:r>
                      <a:endParaRPr lang="ru-RU" sz="2000" b="1" dirty="0">
                        <a:latin typeface="Comic Sans MS" pitchFamily="66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Comic Sans MS" pitchFamily="66" charset="0"/>
                          <a:hlinkClick r:id="rId35" action="ppaction://hlinksldjump"/>
                        </a:rPr>
                        <a:t>5</a:t>
                      </a:r>
                      <a:endParaRPr lang="ru-RU" sz="2000" b="1" dirty="0">
                        <a:latin typeface="Comic Sans MS" pitchFamily="66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Comic Sans MS" pitchFamily="66" charset="0"/>
                          <a:hlinkClick r:id="rId36" action="ppaction://hlinksldjump"/>
                        </a:rPr>
                        <a:t>5</a:t>
                      </a:r>
                      <a:endParaRPr lang="ru-RU" sz="2000" b="1" dirty="0">
                        <a:latin typeface="Comic Sans MS" pitchFamily="66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Comic Sans MS" pitchFamily="66" charset="0"/>
                          <a:hlinkClick r:id="rId37" action="ppaction://hlinksldjump"/>
                        </a:rPr>
                        <a:t>5</a:t>
                      </a:r>
                      <a:endParaRPr lang="ru-RU" sz="2000" b="1" dirty="0">
                        <a:latin typeface="Comic Sans MS" pitchFamily="66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Comic Sans MS" pitchFamily="66" charset="0"/>
                          <a:hlinkClick r:id="rId38" action="ppaction://hlinksldjump"/>
                        </a:rPr>
                        <a:t>5</a:t>
                      </a:r>
                      <a:endParaRPr lang="ru-RU" sz="2000" b="1" dirty="0">
                        <a:latin typeface="Comic Sans MS" pitchFamily="66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Comic Sans MS" pitchFamily="66" charset="0"/>
                          <a:hlinkClick r:id="rId39" action="ppaction://hlinksldjump"/>
                        </a:rPr>
                        <a:t>5</a:t>
                      </a:r>
                      <a:endParaRPr lang="ru-RU" sz="2000" b="1" dirty="0">
                        <a:latin typeface="Comic Sans MS" pitchFamily="66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Comic Sans MS" pitchFamily="66" charset="0"/>
                          <a:hlinkClick r:id="rId40" action="ppaction://hlinksldjump"/>
                        </a:rPr>
                        <a:t>10</a:t>
                      </a:r>
                      <a:endParaRPr lang="ru-RU" sz="2000" b="1" dirty="0">
                        <a:latin typeface="Comic Sans MS" pitchFamily="66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Comic Sans MS" pitchFamily="66" charset="0"/>
                          <a:hlinkClick r:id="rId41" action="ppaction://hlinksldjump"/>
                        </a:rPr>
                        <a:t>10</a:t>
                      </a:r>
                      <a:endParaRPr lang="ru-RU" sz="2000" b="1" dirty="0">
                        <a:latin typeface="Comic Sans MS" pitchFamily="66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Comic Sans MS" pitchFamily="66" charset="0"/>
                          <a:hlinkClick r:id="rId42" action="ppaction://hlinksldjump"/>
                        </a:rPr>
                        <a:t>10</a:t>
                      </a:r>
                      <a:endParaRPr lang="ru-RU" sz="2000" b="1" dirty="0">
                        <a:latin typeface="Comic Sans MS" pitchFamily="66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Управляющая кнопка: возврат 4">
            <a:hlinkClick r:id="rId43" action="ppaction://hlinksldjump" highlightClick="1"/>
          </p:cNvPr>
          <p:cNvSpPr/>
          <p:nvPr/>
        </p:nvSpPr>
        <p:spPr>
          <a:xfrm>
            <a:off x="8316416" y="6093296"/>
            <a:ext cx="648072" cy="576064"/>
          </a:xfrm>
          <a:prstGeom prst="actionButtonReturn">
            <a:avLst/>
          </a:prstGeom>
          <a:solidFill>
            <a:srgbClr val="FFFF99"/>
          </a:solidFill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0" y="476672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Comic Sans MS" pitchFamily="66" charset="0"/>
              </a:rPr>
              <a:t>Отношения с Богом – 7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395536" y="1484784"/>
            <a:ext cx="7931224" cy="165618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000" b="1" dirty="0" smtClean="0">
                <a:latin typeface="Comic Sans MS" pitchFamily="66" charset="0"/>
              </a:rPr>
              <a:t>Какое знамение попросил </a:t>
            </a:r>
            <a:r>
              <a:rPr lang="ru-RU" sz="3000" b="1" dirty="0" err="1" smtClean="0">
                <a:latin typeface="Comic Sans MS" pitchFamily="66" charset="0"/>
              </a:rPr>
              <a:t>Гедеон</a:t>
            </a:r>
            <a:r>
              <a:rPr lang="ru-RU" sz="3000" b="1" dirty="0" smtClean="0">
                <a:latin typeface="Comic Sans MS" pitchFamily="66" charset="0"/>
              </a:rPr>
              <a:t> у Ангела?</a:t>
            </a:r>
            <a:endParaRPr lang="ru-RU" sz="3000" b="1" dirty="0">
              <a:latin typeface="Comic Sans MS" pitchFamily="66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539552" y="2708920"/>
            <a:ext cx="6696744" cy="295232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latin typeface="Comic Sans MS" pitchFamily="66" charset="0"/>
              </a:rPr>
              <a:t>«не уходи отсюда, доколе я не приду к Тебе и не принесу дара моего и не предложу Тебе».</a:t>
            </a:r>
          </a:p>
          <a:p>
            <a:pPr>
              <a:buNone/>
            </a:pPr>
            <a:r>
              <a:rPr lang="ru-RU" sz="2400" b="1" dirty="0" smtClean="0">
                <a:latin typeface="Comic Sans MS" pitchFamily="66" charset="0"/>
              </a:rPr>
              <a:t>(Судей 6:18)</a:t>
            </a:r>
            <a:endParaRPr lang="ru-RU" sz="2400" b="1" dirty="0">
              <a:latin typeface="Comic Sans MS" pitchFamily="66" charset="0"/>
            </a:endParaRPr>
          </a:p>
        </p:txBody>
      </p:sp>
      <p:pic>
        <p:nvPicPr>
          <p:cNvPr id="10" name="Рисунок 9" descr="1332780781_hourglasses_04_yapfiles.ru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172400" y="980728"/>
            <a:ext cx="517797" cy="1038209"/>
          </a:xfrm>
          <a:prstGeom prst="rect">
            <a:avLst/>
          </a:prstGeom>
        </p:spPr>
      </p:pic>
      <p:sp>
        <p:nvSpPr>
          <p:cNvPr id="11" name="Управляющая кнопка: возврат 10">
            <a:hlinkClick r:id="rId5" action="ppaction://hlinksldjump" highlightClick="1"/>
          </p:cNvPr>
          <p:cNvSpPr/>
          <p:nvPr/>
        </p:nvSpPr>
        <p:spPr>
          <a:xfrm>
            <a:off x="8316416" y="6093296"/>
            <a:ext cx="648072" cy="576064"/>
          </a:xfrm>
          <a:prstGeom prst="actionButtonReturn">
            <a:avLst/>
          </a:prstGeom>
          <a:solidFill>
            <a:srgbClr val="FFFF99"/>
          </a:solidFill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6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0" y="476672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Comic Sans MS" pitchFamily="66" charset="0"/>
              </a:rPr>
              <a:t>Отношения с Богом – 8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395536" y="1484784"/>
            <a:ext cx="7632848" cy="165618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000" b="1" dirty="0" smtClean="0">
                <a:latin typeface="Comic Sans MS" pitchFamily="66" charset="0"/>
              </a:rPr>
              <a:t>С каким именем открылся Бог </a:t>
            </a:r>
            <a:r>
              <a:rPr lang="ru-RU" sz="3000" b="1" dirty="0" err="1" smtClean="0">
                <a:latin typeface="Comic Sans MS" pitchFamily="66" charset="0"/>
              </a:rPr>
              <a:t>Гедеону</a:t>
            </a:r>
            <a:r>
              <a:rPr lang="ru-RU" sz="3000" b="1" dirty="0" smtClean="0">
                <a:latin typeface="Comic Sans MS" pitchFamily="66" charset="0"/>
              </a:rPr>
              <a:t>?</a:t>
            </a:r>
            <a:endParaRPr lang="ru-RU" sz="3000" b="1" dirty="0">
              <a:latin typeface="Comic Sans MS" pitchFamily="66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539552" y="2708920"/>
            <a:ext cx="6696744" cy="295232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latin typeface="Comic Sans MS" pitchFamily="66" charset="0"/>
              </a:rPr>
              <a:t>«И устроил там </a:t>
            </a:r>
            <a:r>
              <a:rPr lang="ru-RU" sz="2400" b="1" dirty="0" err="1" smtClean="0">
                <a:latin typeface="Comic Sans MS" pitchFamily="66" charset="0"/>
              </a:rPr>
              <a:t>Гедеон</a:t>
            </a:r>
            <a:r>
              <a:rPr lang="ru-RU" sz="2400" b="1" dirty="0" smtClean="0">
                <a:latin typeface="Comic Sans MS" pitchFamily="66" charset="0"/>
              </a:rPr>
              <a:t> жертвенник Господу и назвал его: Иегова Шалом </a:t>
            </a:r>
            <a:r>
              <a:rPr lang="en-US" sz="2400" b="1" dirty="0" smtClean="0">
                <a:latin typeface="Comic Sans MS" pitchFamily="66" charset="0"/>
              </a:rPr>
              <a:t>[</a:t>
            </a:r>
            <a:r>
              <a:rPr lang="ru-RU" sz="2400" b="1" dirty="0" smtClean="0">
                <a:latin typeface="Comic Sans MS" pitchFamily="66" charset="0"/>
              </a:rPr>
              <a:t>Господь мир</a:t>
            </a:r>
            <a:r>
              <a:rPr lang="en-US" sz="2400" b="1" dirty="0" smtClean="0">
                <a:latin typeface="Comic Sans MS" pitchFamily="66" charset="0"/>
              </a:rPr>
              <a:t>]</a:t>
            </a:r>
            <a:r>
              <a:rPr lang="ru-RU" sz="2400" b="1" dirty="0" smtClean="0">
                <a:latin typeface="Comic Sans MS" pitchFamily="66" charset="0"/>
              </a:rPr>
              <a:t>…»</a:t>
            </a:r>
          </a:p>
          <a:p>
            <a:pPr>
              <a:buNone/>
            </a:pPr>
            <a:r>
              <a:rPr lang="ru-RU" sz="2400" b="1" dirty="0" smtClean="0">
                <a:latin typeface="Comic Sans MS" pitchFamily="66" charset="0"/>
              </a:rPr>
              <a:t>(Судей 6:24)</a:t>
            </a:r>
            <a:endParaRPr lang="ru-RU" sz="2400" b="1" dirty="0">
              <a:latin typeface="Comic Sans MS" pitchFamily="66" charset="0"/>
            </a:endParaRPr>
          </a:p>
        </p:txBody>
      </p:sp>
      <p:pic>
        <p:nvPicPr>
          <p:cNvPr id="10" name="Рисунок 9" descr="1332780781_hourglasses_04_yapfiles.ru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172400" y="980728"/>
            <a:ext cx="517797" cy="1038209"/>
          </a:xfrm>
          <a:prstGeom prst="rect">
            <a:avLst/>
          </a:prstGeom>
        </p:spPr>
      </p:pic>
      <p:sp>
        <p:nvSpPr>
          <p:cNvPr id="11" name="Управляющая кнопка: возврат 10">
            <a:hlinkClick r:id="rId5" action="ppaction://hlinksldjump" highlightClick="1"/>
          </p:cNvPr>
          <p:cNvSpPr/>
          <p:nvPr/>
        </p:nvSpPr>
        <p:spPr>
          <a:xfrm>
            <a:off x="8316416" y="6093296"/>
            <a:ext cx="648072" cy="576064"/>
          </a:xfrm>
          <a:prstGeom prst="actionButtonReturn">
            <a:avLst/>
          </a:prstGeom>
          <a:solidFill>
            <a:srgbClr val="FFFF99"/>
          </a:solidFill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6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0" y="476672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Comic Sans MS" pitchFamily="66" charset="0"/>
              </a:rPr>
              <a:t>Отношения с Богом – 9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395536" y="1484784"/>
            <a:ext cx="7632848" cy="165618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000" b="1" dirty="0" smtClean="0">
                <a:latin typeface="Comic Sans MS" pitchFamily="66" charset="0"/>
              </a:rPr>
              <a:t>Какие слова утвердили </a:t>
            </a:r>
            <a:r>
              <a:rPr lang="ru-RU" sz="3000" b="1" dirty="0" err="1" smtClean="0">
                <a:latin typeface="Comic Sans MS" pitchFamily="66" charset="0"/>
              </a:rPr>
              <a:t>Гедеона</a:t>
            </a:r>
            <a:r>
              <a:rPr lang="ru-RU" sz="3000" b="1" dirty="0" smtClean="0">
                <a:latin typeface="Comic Sans MS" pitchFamily="66" charset="0"/>
              </a:rPr>
              <a:t> в победе?</a:t>
            </a:r>
            <a:endParaRPr lang="ru-RU" sz="3000" b="1" dirty="0">
              <a:latin typeface="Comic Sans MS" pitchFamily="66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539552" y="2708920"/>
            <a:ext cx="6696744" cy="295232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latin typeface="Comic Sans MS" pitchFamily="66" charset="0"/>
              </a:rPr>
              <a:t>«…это не иное что, как меч </a:t>
            </a:r>
            <a:r>
              <a:rPr lang="ru-RU" sz="2400" b="1" dirty="0" err="1" smtClean="0">
                <a:latin typeface="Comic Sans MS" pitchFamily="66" charset="0"/>
              </a:rPr>
              <a:t>Гедеона</a:t>
            </a:r>
            <a:r>
              <a:rPr lang="ru-RU" sz="2400" b="1" dirty="0" smtClean="0">
                <a:latin typeface="Comic Sans MS" pitchFamily="66" charset="0"/>
              </a:rPr>
              <a:t>, сына </a:t>
            </a:r>
            <a:r>
              <a:rPr lang="ru-RU" sz="2400" b="1" dirty="0" err="1" smtClean="0">
                <a:latin typeface="Comic Sans MS" pitchFamily="66" charset="0"/>
              </a:rPr>
              <a:t>Иоасова</a:t>
            </a:r>
            <a:r>
              <a:rPr lang="ru-RU" sz="2400" b="1" dirty="0" smtClean="0">
                <a:latin typeface="Comic Sans MS" pitchFamily="66" charset="0"/>
              </a:rPr>
              <a:t>, Израильтянина; </a:t>
            </a:r>
            <a:r>
              <a:rPr lang="ru-RU" sz="2400" b="1" u="sng" dirty="0" smtClean="0">
                <a:latin typeface="Comic Sans MS" pitchFamily="66" charset="0"/>
              </a:rPr>
              <a:t>предал Бог в руки его </a:t>
            </a:r>
            <a:r>
              <a:rPr lang="ru-RU" sz="2400" b="1" u="sng" dirty="0" err="1" smtClean="0">
                <a:latin typeface="Comic Sans MS" pitchFamily="66" charset="0"/>
              </a:rPr>
              <a:t>Мадианитян</a:t>
            </a:r>
            <a:r>
              <a:rPr lang="ru-RU" sz="2400" b="1" u="sng" dirty="0" smtClean="0">
                <a:latin typeface="Comic Sans MS" pitchFamily="66" charset="0"/>
              </a:rPr>
              <a:t> и весь стан</a:t>
            </a:r>
            <a:r>
              <a:rPr lang="ru-RU" sz="2400" b="1" dirty="0" smtClean="0">
                <a:latin typeface="Comic Sans MS" pitchFamily="66" charset="0"/>
              </a:rPr>
              <a:t>»</a:t>
            </a:r>
          </a:p>
          <a:p>
            <a:pPr>
              <a:buNone/>
            </a:pPr>
            <a:r>
              <a:rPr lang="ru-RU" sz="2400" b="1" dirty="0" smtClean="0">
                <a:latin typeface="Comic Sans MS" pitchFamily="66" charset="0"/>
              </a:rPr>
              <a:t>(Судей 7:14)</a:t>
            </a:r>
            <a:endParaRPr lang="ru-RU" sz="2400" b="1" dirty="0">
              <a:latin typeface="Comic Sans MS" pitchFamily="66" charset="0"/>
            </a:endParaRPr>
          </a:p>
        </p:txBody>
      </p:sp>
      <p:pic>
        <p:nvPicPr>
          <p:cNvPr id="10" name="Рисунок 9" descr="1332780781_hourglasses_04_yapfiles.ru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172400" y="980728"/>
            <a:ext cx="517797" cy="1038209"/>
          </a:xfrm>
          <a:prstGeom prst="rect">
            <a:avLst/>
          </a:prstGeom>
        </p:spPr>
      </p:pic>
      <p:sp>
        <p:nvSpPr>
          <p:cNvPr id="11" name="Управляющая кнопка: возврат 10">
            <a:hlinkClick r:id="rId5" action="ppaction://hlinksldjump" highlightClick="1"/>
          </p:cNvPr>
          <p:cNvSpPr/>
          <p:nvPr/>
        </p:nvSpPr>
        <p:spPr>
          <a:xfrm>
            <a:off x="8316416" y="6093296"/>
            <a:ext cx="648072" cy="576064"/>
          </a:xfrm>
          <a:prstGeom prst="actionButtonReturn">
            <a:avLst/>
          </a:prstGeom>
          <a:solidFill>
            <a:srgbClr val="FFFF99"/>
          </a:solidFill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6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0" y="476672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Comic Sans MS" pitchFamily="66" charset="0"/>
              </a:rPr>
              <a:t>Отношения с Богом – 10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395536" y="1484784"/>
            <a:ext cx="7632848" cy="165618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000" b="1" dirty="0" smtClean="0">
                <a:latin typeface="Comic Sans MS" pitchFamily="66" charset="0"/>
              </a:rPr>
              <a:t>Какую серьезную ошибку в своей жизни допустил </a:t>
            </a:r>
            <a:r>
              <a:rPr lang="ru-RU" sz="3000" b="1" dirty="0" err="1" smtClean="0">
                <a:latin typeface="Comic Sans MS" pitchFamily="66" charset="0"/>
              </a:rPr>
              <a:t>Гедеон</a:t>
            </a:r>
            <a:r>
              <a:rPr lang="ru-RU" sz="3000" b="1" dirty="0" smtClean="0">
                <a:latin typeface="Comic Sans MS" pitchFamily="66" charset="0"/>
              </a:rPr>
              <a:t>?</a:t>
            </a:r>
            <a:endParaRPr lang="ru-RU" sz="3000" b="1" dirty="0">
              <a:latin typeface="Comic Sans MS" pitchFamily="66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539552" y="2708920"/>
            <a:ext cx="6696744" cy="295232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latin typeface="Comic Sans MS" pitchFamily="66" charset="0"/>
              </a:rPr>
              <a:t>«Из этого сделал </a:t>
            </a:r>
            <a:r>
              <a:rPr lang="ru-RU" sz="2400" b="1" dirty="0" err="1" smtClean="0">
                <a:latin typeface="Comic Sans MS" pitchFamily="66" charset="0"/>
              </a:rPr>
              <a:t>Гедеон</a:t>
            </a:r>
            <a:r>
              <a:rPr lang="ru-RU" sz="2400" b="1" dirty="0" smtClean="0">
                <a:latin typeface="Comic Sans MS" pitchFamily="66" charset="0"/>
              </a:rPr>
              <a:t> </a:t>
            </a:r>
            <a:r>
              <a:rPr lang="ru-RU" sz="2400" b="1" dirty="0" err="1" smtClean="0">
                <a:latin typeface="Comic Sans MS" pitchFamily="66" charset="0"/>
              </a:rPr>
              <a:t>ефод</a:t>
            </a:r>
            <a:r>
              <a:rPr lang="ru-RU" sz="2400" b="1" dirty="0" smtClean="0">
                <a:latin typeface="Comic Sans MS" pitchFamily="66" charset="0"/>
              </a:rPr>
              <a:t> и положил его в своем городе, в </a:t>
            </a:r>
            <a:r>
              <a:rPr lang="ru-RU" sz="2400" b="1" dirty="0" err="1" smtClean="0">
                <a:latin typeface="Comic Sans MS" pitchFamily="66" charset="0"/>
              </a:rPr>
              <a:t>Офре</a:t>
            </a:r>
            <a:r>
              <a:rPr lang="ru-RU" sz="2400" b="1" dirty="0" smtClean="0">
                <a:latin typeface="Comic Sans MS" pitchFamily="66" charset="0"/>
              </a:rPr>
              <a:t>, и стали все Израильтяне </a:t>
            </a:r>
            <a:r>
              <a:rPr lang="ru-RU" sz="2400" b="1" dirty="0" err="1" smtClean="0">
                <a:latin typeface="Comic Sans MS" pitchFamily="66" charset="0"/>
              </a:rPr>
              <a:t>блудно</a:t>
            </a:r>
            <a:r>
              <a:rPr lang="ru-RU" sz="2400" b="1" dirty="0" smtClean="0">
                <a:latin typeface="Comic Sans MS" pitchFamily="66" charset="0"/>
              </a:rPr>
              <a:t> ходить туда за ним, и был он сетью </a:t>
            </a:r>
            <a:r>
              <a:rPr lang="ru-RU" sz="2400" b="1" dirty="0" err="1" smtClean="0">
                <a:latin typeface="Comic Sans MS" pitchFamily="66" charset="0"/>
              </a:rPr>
              <a:t>Гедеону</a:t>
            </a:r>
            <a:r>
              <a:rPr lang="ru-RU" sz="2400" b="1" dirty="0" smtClean="0">
                <a:latin typeface="Comic Sans MS" pitchFamily="66" charset="0"/>
              </a:rPr>
              <a:t> и всему дому его»</a:t>
            </a:r>
          </a:p>
          <a:p>
            <a:pPr>
              <a:buNone/>
            </a:pPr>
            <a:r>
              <a:rPr lang="ru-RU" sz="2400" b="1" dirty="0" smtClean="0">
                <a:latin typeface="Comic Sans MS" pitchFamily="66" charset="0"/>
              </a:rPr>
              <a:t>(Судей 8:27)</a:t>
            </a:r>
            <a:endParaRPr lang="ru-RU" sz="2400" b="1" dirty="0">
              <a:latin typeface="Comic Sans MS" pitchFamily="66" charset="0"/>
            </a:endParaRPr>
          </a:p>
        </p:txBody>
      </p:sp>
      <p:pic>
        <p:nvPicPr>
          <p:cNvPr id="10" name="Рисунок 9" descr="1332780781_hourglasses_04_yapfiles.ru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172400" y="980728"/>
            <a:ext cx="517797" cy="1038209"/>
          </a:xfrm>
          <a:prstGeom prst="rect">
            <a:avLst/>
          </a:prstGeom>
        </p:spPr>
      </p:pic>
      <p:sp>
        <p:nvSpPr>
          <p:cNvPr id="11" name="Управляющая кнопка: возврат 10">
            <a:hlinkClick r:id="rId5" action="ppaction://hlinksldjump" highlightClick="1"/>
          </p:cNvPr>
          <p:cNvSpPr/>
          <p:nvPr/>
        </p:nvSpPr>
        <p:spPr>
          <a:xfrm>
            <a:off x="8316416" y="6093296"/>
            <a:ext cx="648072" cy="576064"/>
          </a:xfrm>
          <a:prstGeom prst="actionButtonReturn">
            <a:avLst/>
          </a:prstGeom>
          <a:solidFill>
            <a:srgbClr val="FFFF99"/>
          </a:solidFill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6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0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latin typeface="Comic Sans MS" pitchFamily="66" charset="0"/>
              </a:rPr>
              <a:t>Социальные взаимоотношения – 1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395536" y="1484784"/>
            <a:ext cx="7632848" cy="165618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000" b="1" dirty="0" smtClean="0">
                <a:latin typeface="Comic Sans MS" pitchFamily="66" charset="0"/>
              </a:rPr>
              <a:t>Место жительства </a:t>
            </a:r>
            <a:r>
              <a:rPr lang="ru-RU" sz="3000" b="1" dirty="0" err="1" smtClean="0">
                <a:latin typeface="Comic Sans MS" pitchFamily="66" charset="0"/>
              </a:rPr>
              <a:t>Гедеона</a:t>
            </a:r>
            <a:r>
              <a:rPr lang="ru-RU" sz="3000" b="1" dirty="0" smtClean="0">
                <a:latin typeface="Comic Sans MS" pitchFamily="66" charset="0"/>
              </a:rPr>
              <a:t>?</a:t>
            </a:r>
            <a:endParaRPr lang="ru-RU" sz="3000" b="1" dirty="0">
              <a:latin typeface="Comic Sans MS" pitchFamily="66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539552" y="2708920"/>
            <a:ext cx="6696744" cy="295232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latin typeface="Comic Sans MS" pitchFamily="66" charset="0"/>
              </a:rPr>
              <a:t>«…и положил его в своем городе, в </a:t>
            </a:r>
            <a:r>
              <a:rPr lang="ru-RU" sz="2400" b="1" dirty="0" err="1" smtClean="0">
                <a:latin typeface="Comic Sans MS" pitchFamily="66" charset="0"/>
              </a:rPr>
              <a:t>Офре</a:t>
            </a:r>
            <a:r>
              <a:rPr lang="ru-RU" sz="2400" b="1" dirty="0" smtClean="0">
                <a:latin typeface="Comic Sans MS" pitchFamily="66" charset="0"/>
              </a:rPr>
              <a:t>…»</a:t>
            </a:r>
          </a:p>
          <a:p>
            <a:pPr>
              <a:buNone/>
            </a:pPr>
            <a:r>
              <a:rPr lang="ru-RU" sz="2400" b="1" dirty="0" smtClean="0">
                <a:latin typeface="Comic Sans MS" pitchFamily="66" charset="0"/>
              </a:rPr>
              <a:t>(Судей 8:27)</a:t>
            </a:r>
            <a:endParaRPr lang="ru-RU" sz="2400" b="1" dirty="0">
              <a:latin typeface="Comic Sans MS" pitchFamily="66" charset="0"/>
            </a:endParaRPr>
          </a:p>
        </p:txBody>
      </p:sp>
      <p:pic>
        <p:nvPicPr>
          <p:cNvPr id="10" name="Рисунок 9" descr="1332780781_hourglasses_04_yapfiles.ru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172400" y="980728"/>
            <a:ext cx="517797" cy="1038209"/>
          </a:xfrm>
          <a:prstGeom prst="rect">
            <a:avLst/>
          </a:prstGeom>
        </p:spPr>
      </p:pic>
      <p:sp>
        <p:nvSpPr>
          <p:cNvPr id="11" name="Управляющая кнопка: возврат 10">
            <a:hlinkClick r:id="rId5" action="ppaction://hlinksldjump" highlightClick="1"/>
          </p:cNvPr>
          <p:cNvSpPr/>
          <p:nvPr/>
        </p:nvSpPr>
        <p:spPr>
          <a:xfrm>
            <a:off x="8316416" y="6093296"/>
            <a:ext cx="648072" cy="576064"/>
          </a:xfrm>
          <a:prstGeom prst="actionButtonReturn">
            <a:avLst/>
          </a:prstGeom>
          <a:solidFill>
            <a:srgbClr val="FFFF99"/>
          </a:solidFill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6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0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latin typeface="Comic Sans MS" pitchFamily="66" charset="0"/>
              </a:rPr>
              <a:t>Социальные взаимоотношения – 2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395536" y="1484784"/>
            <a:ext cx="7632848" cy="165618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000" b="1" dirty="0" smtClean="0">
                <a:latin typeface="Comic Sans MS" pitchFamily="66" charset="0"/>
              </a:rPr>
              <a:t>Где жили Израильтяне во время притеснения?</a:t>
            </a:r>
            <a:endParaRPr lang="ru-RU" sz="3000" b="1" dirty="0">
              <a:latin typeface="Comic Sans MS" pitchFamily="66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539552" y="2708920"/>
            <a:ext cx="6696744" cy="295232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latin typeface="Comic Sans MS" pitchFamily="66" charset="0"/>
              </a:rPr>
              <a:t>«…сыны </a:t>
            </a:r>
            <a:r>
              <a:rPr lang="ru-RU" sz="2400" b="1" dirty="0" err="1" smtClean="0">
                <a:latin typeface="Comic Sans MS" pitchFamily="66" charset="0"/>
              </a:rPr>
              <a:t>Израилевы</a:t>
            </a:r>
            <a:r>
              <a:rPr lang="ru-RU" sz="2400" b="1" dirty="0" smtClean="0">
                <a:latin typeface="Comic Sans MS" pitchFamily="66" charset="0"/>
              </a:rPr>
              <a:t> сделали себе от </a:t>
            </a:r>
            <a:r>
              <a:rPr lang="ru-RU" sz="2400" b="1" dirty="0" err="1" smtClean="0">
                <a:latin typeface="Comic Sans MS" pitchFamily="66" charset="0"/>
              </a:rPr>
              <a:t>Мадианитян</a:t>
            </a:r>
            <a:r>
              <a:rPr lang="ru-RU" sz="2400" b="1" dirty="0" smtClean="0">
                <a:latin typeface="Comic Sans MS" pitchFamily="66" charset="0"/>
              </a:rPr>
              <a:t> ущелья в горах и пещеры и укрепления»</a:t>
            </a:r>
          </a:p>
          <a:p>
            <a:pPr>
              <a:buNone/>
            </a:pPr>
            <a:r>
              <a:rPr lang="ru-RU" sz="2400" b="1" dirty="0" smtClean="0">
                <a:latin typeface="Comic Sans MS" pitchFamily="66" charset="0"/>
              </a:rPr>
              <a:t>(Судей 6:2)</a:t>
            </a:r>
            <a:endParaRPr lang="ru-RU" sz="2400" b="1" dirty="0">
              <a:latin typeface="Comic Sans MS" pitchFamily="66" charset="0"/>
            </a:endParaRPr>
          </a:p>
        </p:txBody>
      </p:sp>
      <p:pic>
        <p:nvPicPr>
          <p:cNvPr id="10" name="Рисунок 9" descr="1332780781_hourglasses_04_yapfiles.ru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172400" y="980728"/>
            <a:ext cx="517797" cy="1038209"/>
          </a:xfrm>
          <a:prstGeom prst="rect">
            <a:avLst/>
          </a:prstGeom>
        </p:spPr>
      </p:pic>
      <p:sp>
        <p:nvSpPr>
          <p:cNvPr id="11" name="Управляющая кнопка: возврат 10">
            <a:hlinkClick r:id="rId5" action="ppaction://hlinksldjump" highlightClick="1"/>
          </p:cNvPr>
          <p:cNvSpPr/>
          <p:nvPr/>
        </p:nvSpPr>
        <p:spPr>
          <a:xfrm>
            <a:off x="8316416" y="6093296"/>
            <a:ext cx="648072" cy="576064"/>
          </a:xfrm>
          <a:prstGeom prst="actionButtonReturn">
            <a:avLst/>
          </a:prstGeom>
          <a:solidFill>
            <a:srgbClr val="FFFF99"/>
          </a:solidFill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6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0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latin typeface="Comic Sans MS" pitchFamily="66" charset="0"/>
              </a:rPr>
              <a:t>Социальные взаимоотношения – 3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395536" y="1484784"/>
            <a:ext cx="7632848" cy="165618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000" b="1" dirty="0" smtClean="0">
                <a:latin typeface="Comic Sans MS" pitchFamily="66" charset="0"/>
              </a:rPr>
              <a:t>Назовите второе имя </a:t>
            </a:r>
            <a:r>
              <a:rPr lang="ru-RU" sz="3000" b="1" dirty="0" err="1" smtClean="0">
                <a:latin typeface="Comic Sans MS" pitchFamily="66" charset="0"/>
              </a:rPr>
              <a:t>Гедеона</a:t>
            </a:r>
            <a:r>
              <a:rPr lang="ru-RU" sz="3000" b="1" dirty="0" smtClean="0">
                <a:latin typeface="Comic Sans MS" pitchFamily="66" charset="0"/>
              </a:rPr>
              <a:t>?</a:t>
            </a:r>
            <a:endParaRPr lang="ru-RU" sz="3000" b="1" dirty="0">
              <a:latin typeface="Comic Sans MS" pitchFamily="66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539552" y="2708920"/>
            <a:ext cx="6696744" cy="295232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latin typeface="Comic Sans MS" pitchFamily="66" charset="0"/>
              </a:rPr>
              <a:t>«И стал звать его с того дня </a:t>
            </a:r>
            <a:r>
              <a:rPr lang="ru-RU" sz="2400" b="1" dirty="0" err="1" smtClean="0">
                <a:latin typeface="Comic Sans MS" pitchFamily="66" charset="0"/>
              </a:rPr>
              <a:t>Иероваалом</a:t>
            </a:r>
            <a:r>
              <a:rPr lang="ru-RU" sz="2400" b="1" dirty="0" smtClean="0">
                <a:latin typeface="Comic Sans MS" pitchFamily="66" charset="0"/>
              </a:rPr>
              <a:t>…»</a:t>
            </a:r>
          </a:p>
          <a:p>
            <a:pPr>
              <a:buNone/>
            </a:pPr>
            <a:r>
              <a:rPr lang="ru-RU" sz="2400" b="1" dirty="0" smtClean="0">
                <a:latin typeface="Comic Sans MS" pitchFamily="66" charset="0"/>
              </a:rPr>
              <a:t>(Судей 6:32)</a:t>
            </a:r>
            <a:endParaRPr lang="ru-RU" sz="2400" b="1" dirty="0">
              <a:latin typeface="Comic Sans MS" pitchFamily="66" charset="0"/>
            </a:endParaRPr>
          </a:p>
        </p:txBody>
      </p:sp>
      <p:pic>
        <p:nvPicPr>
          <p:cNvPr id="10" name="Рисунок 9" descr="1332780781_hourglasses_04_yapfiles.ru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172400" y="980728"/>
            <a:ext cx="517797" cy="1038209"/>
          </a:xfrm>
          <a:prstGeom prst="rect">
            <a:avLst/>
          </a:prstGeom>
        </p:spPr>
      </p:pic>
      <p:sp>
        <p:nvSpPr>
          <p:cNvPr id="11" name="Управляющая кнопка: возврат 10">
            <a:hlinkClick r:id="rId5" action="ppaction://hlinksldjump" highlightClick="1"/>
          </p:cNvPr>
          <p:cNvSpPr/>
          <p:nvPr/>
        </p:nvSpPr>
        <p:spPr>
          <a:xfrm>
            <a:off x="8316416" y="6093296"/>
            <a:ext cx="648072" cy="576064"/>
          </a:xfrm>
          <a:prstGeom prst="actionButtonReturn">
            <a:avLst/>
          </a:prstGeom>
          <a:solidFill>
            <a:srgbClr val="FFFF99"/>
          </a:solidFill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6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0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latin typeface="Comic Sans MS" pitchFamily="66" charset="0"/>
              </a:rPr>
              <a:t>Социальные взаимоотношения – 4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395536" y="1772816"/>
            <a:ext cx="7632848" cy="13681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000" b="1" dirty="0" smtClean="0">
                <a:latin typeface="Comic Sans MS" pitchFamily="66" charset="0"/>
              </a:rPr>
              <a:t>Как звали слугу </a:t>
            </a:r>
            <a:r>
              <a:rPr lang="ru-RU" sz="3000" b="1" dirty="0" err="1" smtClean="0">
                <a:latin typeface="Comic Sans MS" pitchFamily="66" charset="0"/>
              </a:rPr>
              <a:t>Гедеона</a:t>
            </a:r>
            <a:r>
              <a:rPr lang="ru-RU" sz="3000" b="1" dirty="0" smtClean="0">
                <a:latin typeface="Comic Sans MS" pitchFamily="66" charset="0"/>
              </a:rPr>
              <a:t>?</a:t>
            </a:r>
            <a:endParaRPr lang="ru-RU" sz="3000" b="1" dirty="0">
              <a:latin typeface="Comic Sans MS" pitchFamily="66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539552" y="2708920"/>
            <a:ext cx="7056784" cy="295232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latin typeface="Comic Sans MS" pitchFamily="66" charset="0"/>
              </a:rPr>
              <a:t>«…то пойди в стан ты и Фура, слуга твой»</a:t>
            </a:r>
          </a:p>
          <a:p>
            <a:pPr>
              <a:buNone/>
            </a:pPr>
            <a:r>
              <a:rPr lang="ru-RU" sz="2400" b="1" dirty="0" smtClean="0">
                <a:latin typeface="Comic Sans MS" pitchFamily="66" charset="0"/>
              </a:rPr>
              <a:t>(Судей 7:10)</a:t>
            </a:r>
            <a:endParaRPr lang="ru-RU" sz="2400" b="1" dirty="0">
              <a:latin typeface="Comic Sans MS" pitchFamily="66" charset="0"/>
            </a:endParaRPr>
          </a:p>
        </p:txBody>
      </p:sp>
      <p:pic>
        <p:nvPicPr>
          <p:cNvPr id="10" name="Рисунок 9" descr="1332780781_hourglasses_04_yapfiles.ru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172400" y="980728"/>
            <a:ext cx="517797" cy="1038209"/>
          </a:xfrm>
          <a:prstGeom prst="rect">
            <a:avLst/>
          </a:prstGeom>
        </p:spPr>
      </p:pic>
      <p:sp>
        <p:nvSpPr>
          <p:cNvPr id="11" name="Управляющая кнопка: возврат 10">
            <a:hlinkClick r:id="rId5" action="ppaction://hlinksldjump" highlightClick="1"/>
          </p:cNvPr>
          <p:cNvSpPr/>
          <p:nvPr/>
        </p:nvSpPr>
        <p:spPr>
          <a:xfrm>
            <a:off x="8316416" y="6093296"/>
            <a:ext cx="648072" cy="576064"/>
          </a:xfrm>
          <a:prstGeom prst="actionButtonReturn">
            <a:avLst/>
          </a:prstGeom>
          <a:solidFill>
            <a:srgbClr val="FFFF99"/>
          </a:solidFill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6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0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latin typeface="Comic Sans MS" pitchFamily="66" charset="0"/>
              </a:rPr>
              <a:t>Социальные взаимоотношения – 5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395536" y="1772816"/>
            <a:ext cx="7632848" cy="13681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000" b="1" dirty="0" smtClean="0">
                <a:latin typeface="Comic Sans MS" pitchFamily="66" charset="0"/>
              </a:rPr>
              <a:t>Что </a:t>
            </a:r>
            <a:r>
              <a:rPr lang="ru-RU" sz="3000" b="1" dirty="0" err="1" smtClean="0">
                <a:latin typeface="Comic Sans MS" pitchFamily="66" charset="0"/>
              </a:rPr>
              <a:t>Гедеон</a:t>
            </a:r>
            <a:r>
              <a:rPr lang="ru-RU" sz="3000" b="1" dirty="0" smtClean="0">
                <a:latin typeface="Comic Sans MS" pitchFamily="66" charset="0"/>
              </a:rPr>
              <a:t> пообещал жителям </a:t>
            </a:r>
            <a:r>
              <a:rPr lang="ru-RU" sz="3000" b="1" dirty="0" err="1" smtClean="0">
                <a:latin typeface="Comic Sans MS" pitchFamily="66" charset="0"/>
              </a:rPr>
              <a:t>Пенуэла</a:t>
            </a:r>
            <a:r>
              <a:rPr lang="ru-RU" sz="3000" b="1" dirty="0" smtClean="0">
                <a:latin typeface="Comic Sans MS" pitchFamily="66" charset="0"/>
              </a:rPr>
              <a:t>?</a:t>
            </a:r>
            <a:endParaRPr lang="ru-RU" sz="3000" b="1" dirty="0">
              <a:latin typeface="Comic Sans MS" pitchFamily="66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539552" y="3212976"/>
            <a:ext cx="7056784" cy="1800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latin typeface="Comic Sans MS" pitchFamily="66" charset="0"/>
              </a:rPr>
              <a:t>«Он сказал и жителям </a:t>
            </a:r>
            <a:r>
              <a:rPr lang="ru-RU" sz="2400" b="1" dirty="0" err="1" smtClean="0">
                <a:latin typeface="Comic Sans MS" pitchFamily="66" charset="0"/>
              </a:rPr>
              <a:t>Пенуэла</a:t>
            </a:r>
            <a:r>
              <a:rPr lang="ru-RU" sz="2400" b="1" dirty="0" smtClean="0">
                <a:latin typeface="Comic Sans MS" pitchFamily="66" charset="0"/>
              </a:rPr>
              <a:t>: когда я возвращусь в мире, разрушу башню сию»</a:t>
            </a:r>
          </a:p>
          <a:p>
            <a:pPr>
              <a:buNone/>
            </a:pPr>
            <a:r>
              <a:rPr lang="ru-RU" sz="2400" b="1" dirty="0" smtClean="0">
                <a:latin typeface="Comic Sans MS" pitchFamily="66" charset="0"/>
              </a:rPr>
              <a:t>(Судей 8:9)</a:t>
            </a:r>
            <a:endParaRPr lang="ru-RU" sz="2400" b="1" dirty="0">
              <a:latin typeface="Comic Sans MS" pitchFamily="66" charset="0"/>
            </a:endParaRPr>
          </a:p>
        </p:txBody>
      </p:sp>
      <p:pic>
        <p:nvPicPr>
          <p:cNvPr id="10" name="Рисунок 9" descr="1332780781_hourglasses_04_yapfiles.ru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172400" y="980728"/>
            <a:ext cx="517797" cy="1038209"/>
          </a:xfrm>
          <a:prstGeom prst="rect">
            <a:avLst/>
          </a:prstGeom>
        </p:spPr>
      </p:pic>
      <p:sp>
        <p:nvSpPr>
          <p:cNvPr id="11" name="Управляющая кнопка: возврат 10">
            <a:hlinkClick r:id="rId5" action="ppaction://hlinksldjump" highlightClick="1"/>
          </p:cNvPr>
          <p:cNvSpPr/>
          <p:nvPr/>
        </p:nvSpPr>
        <p:spPr>
          <a:xfrm>
            <a:off x="8316416" y="6093296"/>
            <a:ext cx="648072" cy="576064"/>
          </a:xfrm>
          <a:prstGeom prst="actionButtonReturn">
            <a:avLst/>
          </a:prstGeom>
          <a:solidFill>
            <a:srgbClr val="FFFF99"/>
          </a:solidFill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6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0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latin typeface="Comic Sans MS" pitchFamily="66" charset="0"/>
              </a:rPr>
              <a:t>Социальные взаимоотношения – 6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395536" y="1772816"/>
            <a:ext cx="7632848" cy="13681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000" b="1" dirty="0" smtClean="0">
                <a:latin typeface="Comic Sans MS" pitchFamily="66" charset="0"/>
              </a:rPr>
              <a:t>Из-за чего </a:t>
            </a:r>
            <a:r>
              <a:rPr lang="ru-RU" sz="3000" b="1" dirty="0" err="1" smtClean="0">
                <a:latin typeface="Comic Sans MS" pitchFamily="66" charset="0"/>
              </a:rPr>
              <a:t>Ефремляне</a:t>
            </a:r>
            <a:r>
              <a:rPr lang="ru-RU" sz="3000" b="1" dirty="0" smtClean="0">
                <a:latin typeface="Comic Sans MS" pitchFamily="66" charset="0"/>
              </a:rPr>
              <a:t> обиделись на </a:t>
            </a:r>
            <a:r>
              <a:rPr lang="ru-RU" sz="3000" b="1" dirty="0" err="1" smtClean="0">
                <a:latin typeface="Comic Sans MS" pitchFamily="66" charset="0"/>
              </a:rPr>
              <a:t>Гедеона</a:t>
            </a:r>
            <a:r>
              <a:rPr lang="ru-RU" sz="3000" b="1" dirty="0" smtClean="0">
                <a:latin typeface="Comic Sans MS" pitchFamily="66" charset="0"/>
              </a:rPr>
              <a:t>?</a:t>
            </a:r>
            <a:endParaRPr lang="ru-RU" sz="3000" b="1" dirty="0">
              <a:latin typeface="Comic Sans MS" pitchFamily="66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539552" y="3068960"/>
            <a:ext cx="7056784" cy="230425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latin typeface="Comic Sans MS" pitchFamily="66" charset="0"/>
              </a:rPr>
              <a:t>«И сказали ему </a:t>
            </a:r>
            <a:r>
              <a:rPr lang="ru-RU" sz="2400" b="1" dirty="0" err="1" smtClean="0">
                <a:latin typeface="Comic Sans MS" pitchFamily="66" charset="0"/>
              </a:rPr>
              <a:t>Ефремляне</a:t>
            </a:r>
            <a:r>
              <a:rPr lang="ru-RU" sz="2400" b="1" dirty="0" smtClean="0">
                <a:latin typeface="Comic Sans MS" pitchFamily="66" charset="0"/>
              </a:rPr>
              <a:t>: зачем ты это сделал, что не позвал нас, когда шел воевать с </a:t>
            </a:r>
            <a:r>
              <a:rPr lang="ru-RU" sz="2400" b="1" dirty="0" err="1" smtClean="0">
                <a:latin typeface="Comic Sans MS" pitchFamily="66" charset="0"/>
              </a:rPr>
              <a:t>Мадианитянами</a:t>
            </a:r>
            <a:r>
              <a:rPr lang="ru-RU" sz="2400" b="1" dirty="0" smtClean="0">
                <a:latin typeface="Comic Sans MS" pitchFamily="66" charset="0"/>
              </a:rPr>
              <a:t>? И сильно ссорились с ним».</a:t>
            </a:r>
          </a:p>
          <a:p>
            <a:pPr>
              <a:buNone/>
            </a:pPr>
            <a:r>
              <a:rPr lang="ru-RU" sz="2400" b="1" dirty="0" smtClean="0">
                <a:latin typeface="Comic Sans MS" pitchFamily="66" charset="0"/>
              </a:rPr>
              <a:t>(Судей 8:1)</a:t>
            </a:r>
            <a:endParaRPr lang="ru-RU" sz="2400" b="1" dirty="0">
              <a:latin typeface="Comic Sans MS" pitchFamily="66" charset="0"/>
            </a:endParaRPr>
          </a:p>
        </p:txBody>
      </p:sp>
      <p:pic>
        <p:nvPicPr>
          <p:cNvPr id="10" name="Рисунок 9" descr="1332780781_hourglasses_04_yapfiles.ru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172400" y="980728"/>
            <a:ext cx="517797" cy="1038209"/>
          </a:xfrm>
          <a:prstGeom prst="rect">
            <a:avLst/>
          </a:prstGeom>
        </p:spPr>
      </p:pic>
      <p:sp>
        <p:nvSpPr>
          <p:cNvPr id="11" name="Управляющая кнопка: возврат 10">
            <a:hlinkClick r:id="rId5" action="ppaction://hlinksldjump" highlightClick="1"/>
          </p:cNvPr>
          <p:cNvSpPr/>
          <p:nvPr/>
        </p:nvSpPr>
        <p:spPr>
          <a:xfrm>
            <a:off x="8316416" y="6093296"/>
            <a:ext cx="648072" cy="576064"/>
          </a:xfrm>
          <a:prstGeom prst="actionButtonReturn">
            <a:avLst/>
          </a:prstGeom>
          <a:solidFill>
            <a:srgbClr val="FFFF99"/>
          </a:solidFill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6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Comic Sans MS" pitchFamily="66" charset="0"/>
              </a:rPr>
              <a:t>Семья </a:t>
            </a:r>
            <a:r>
              <a:rPr lang="ru-RU" sz="4000" dirty="0" err="1" smtClean="0">
                <a:latin typeface="Comic Sans MS" pitchFamily="66" charset="0"/>
              </a:rPr>
              <a:t>Гедеона</a:t>
            </a:r>
            <a:r>
              <a:rPr lang="ru-RU" sz="4000" dirty="0" smtClean="0">
                <a:latin typeface="Comic Sans MS" pitchFamily="66" charset="0"/>
              </a:rPr>
              <a:t> – 1 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395536" y="1916832"/>
            <a:ext cx="7931224" cy="93610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b="1" dirty="0" smtClean="0">
                <a:latin typeface="Comic Sans MS" pitchFamily="66" charset="0"/>
              </a:rPr>
              <a:t>Как звали отца и дедушку </a:t>
            </a:r>
            <a:r>
              <a:rPr lang="ru-RU" sz="3200" b="1" dirty="0" err="1" smtClean="0">
                <a:latin typeface="Comic Sans MS" pitchFamily="66" charset="0"/>
              </a:rPr>
              <a:t>Гедеона</a:t>
            </a:r>
            <a:r>
              <a:rPr lang="ru-RU" sz="3200" b="1" dirty="0" smtClean="0">
                <a:latin typeface="Comic Sans MS" pitchFamily="66" charset="0"/>
              </a:rPr>
              <a:t>?</a:t>
            </a:r>
            <a:endParaRPr lang="ru-RU" sz="3200" b="1" dirty="0">
              <a:latin typeface="Comic Sans MS" pitchFamily="66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395536" y="2996952"/>
            <a:ext cx="7128792" cy="216024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latin typeface="Comic Sans MS" pitchFamily="66" charset="0"/>
              </a:rPr>
              <a:t>«…принадлежащим </a:t>
            </a:r>
            <a:r>
              <a:rPr lang="ru-RU" b="1" u="sng" dirty="0" err="1" smtClean="0">
                <a:latin typeface="Comic Sans MS" pitchFamily="66" charset="0"/>
              </a:rPr>
              <a:t>Иоасу</a:t>
            </a:r>
            <a:r>
              <a:rPr lang="ru-RU" b="1" dirty="0" smtClean="0">
                <a:latin typeface="Comic Sans MS" pitchFamily="66" charset="0"/>
              </a:rPr>
              <a:t>, потомку </a:t>
            </a:r>
            <a:r>
              <a:rPr lang="ru-RU" b="1" u="sng" dirty="0" err="1" smtClean="0">
                <a:latin typeface="Comic Sans MS" pitchFamily="66" charset="0"/>
              </a:rPr>
              <a:t>Авиезерову</a:t>
            </a:r>
            <a:r>
              <a:rPr lang="ru-RU" b="1" dirty="0" smtClean="0">
                <a:latin typeface="Comic Sans MS" pitchFamily="66" charset="0"/>
              </a:rPr>
              <a:t>; сын его </a:t>
            </a:r>
            <a:r>
              <a:rPr lang="ru-RU" b="1" dirty="0" err="1" smtClean="0">
                <a:latin typeface="Comic Sans MS" pitchFamily="66" charset="0"/>
              </a:rPr>
              <a:t>Гедеон</a:t>
            </a:r>
            <a:r>
              <a:rPr lang="ru-RU" b="1" dirty="0" smtClean="0">
                <a:latin typeface="Comic Sans MS" pitchFamily="66" charset="0"/>
              </a:rPr>
              <a:t>…» (Судей 6:11)</a:t>
            </a:r>
            <a:endParaRPr lang="ru-RU" b="1" dirty="0">
              <a:latin typeface="Comic Sans MS" pitchFamily="66" charset="0"/>
            </a:endParaRPr>
          </a:p>
        </p:txBody>
      </p:sp>
      <p:pic>
        <p:nvPicPr>
          <p:cNvPr id="10" name="Рисунок 9" descr="1332780781_hourglasses_04_yapfiles.ru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172400" y="980728"/>
            <a:ext cx="517797" cy="1038209"/>
          </a:xfrm>
          <a:prstGeom prst="rect">
            <a:avLst/>
          </a:prstGeom>
        </p:spPr>
      </p:pic>
      <p:sp>
        <p:nvSpPr>
          <p:cNvPr id="11" name="Управляющая кнопка: возврат 10">
            <a:hlinkClick r:id="rId5" action="ppaction://hlinksldjump" highlightClick="1"/>
          </p:cNvPr>
          <p:cNvSpPr/>
          <p:nvPr/>
        </p:nvSpPr>
        <p:spPr>
          <a:xfrm>
            <a:off x="8316416" y="6093296"/>
            <a:ext cx="648072" cy="576064"/>
          </a:xfrm>
          <a:prstGeom prst="actionButtonReturn">
            <a:avLst/>
          </a:prstGeom>
          <a:solidFill>
            <a:srgbClr val="FFFF99"/>
          </a:solidFill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6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0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latin typeface="Comic Sans MS" pitchFamily="66" charset="0"/>
              </a:rPr>
              <a:t>Социальные взаимоотношения – 7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395536" y="1772816"/>
            <a:ext cx="7632848" cy="13681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000" b="1" dirty="0" smtClean="0">
                <a:latin typeface="Comic Sans MS" pitchFamily="66" charset="0"/>
              </a:rPr>
              <a:t>Что пообещал сделать </a:t>
            </a:r>
            <a:r>
              <a:rPr lang="ru-RU" sz="3000" b="1" dirty="0" err="1" smtClean="0">
                <a:latin typeface="Comic Sans MS" pitchFamily="66" charset="0"/>
              </a:rPr>
              <a:t>Гедеон</a:t>
            </a:r>
            <a:r>
              <a:rPr lang="ru-RU" sz="3000" b="1" dirty="0" smtClean="0">
                <a:latin typeface="Comic Sans MS" pitchFamily="66" charset="0"/>
              </a:rPr>
              <a:t> жителям </a:t>
            </a:r>
            <a:r>
              <a:rPr lang="ru-RU" sz="3000" b="1" dirty="0" err="1" smtClean="0">
                <a:latin typeface="Comic Sans MS" pitchFamily="66" charset="0"/>
              </a:rPr>
              <a:t>Сокхофа</a:t>
            </a:r>
            <a:r>
              <a:rPr lang="ru-RU" sz="3000" b="1" dirty="0" smtClean="0">
                <a:latin typeface="Comic Sans MS" pitchFamily="66" charset="0"/>
              </a:rPr>
              <a:t>?</a:t>
            </a:r>
            <a:endParaRPr lang="ru-RU" sz="3000" b="1" dirty="0">
              <a:latin typeface="Comic Sans MS" pitchFamily="66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539552" y="3068960"/>
            <a:ext cx="7056784" cy="230425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latin typeface="Comic Sans MS" pitchFamily="66" charset="0"/>
              </a:rPr>
              <a:t>«И сказал </a:t>
            </a:r>
            <a:r>
              <a:rPr lang="ru-RU" sz="2400" b="1" dirty="0" err="1" smtClean="0">
                <a:latin typeface="Comic Sans MS" pitchFamily="66" charset="0"/>
              </a:rPr>
              <a:t>Гедеон</a:t>
            </a:r>
            <a:r>
              <a:rPr lang="ru-RU" sz="2400" b="1" dirty="0" smtClean="0">
                <a:latin typeface="Comic Sans MS" pitchFamily="66" charset="0"/>
              </a:rPr>
              <a:t>: за это… я растерзаю тело ваше терновником пустынным и молотильными зубчатыми досками».</a:t>
            </a:r>
          </a:p>
          <a:p>
            <a:pPr>
              <a:buNone/>
            </a:pPr>
            <a:r>
              <a:rPr lang="ru-RU" sz="2400" b="1" dirty="0" smtClean="0">
                <a:latin typeface="Comic Sans MS" pitchFamily="66" charset="0"/>
              </a:rPr>
              <a:t>(Судей 8:7)</a:t>
            </a:r>
            <a:endParaRPr lang="ru-RU" sz="2400" b="1" dirty="0">
              <a:latin typeface="Comic Sans MS" pitchFamily="66" charset="0"/>
            </a:endParaRPr>
          </a:p>
        </p:txBody>
      </p:sp>
      <p:pic>
        <p:nvPicPr>
          <p:cNvPr id="10" name="Рисунок 9" descr="1332780781_hourglasses_04_yapfiles.ru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172400" y="980728"/>
            <a:ext cx="517797" cy="1038209"/>
          </a:xfrm>
          <a:prstGeom prst="rect">
            <a:avLst/>
          </a:prstGeom>
        </p:spPr>
      </p:pic>
      <p:sp>
        <p:nvSpPr>
          <p:cNvPr id="11" name="Управляющая кнопка: возврат 10">
            <a:hlinkClick r:id="rId5" action="ppaction://hlinksldjump" highlightClick="1"/>
          </p:cNvPr>
          <p:cNvSpPr/>
          <p:nvPr/>
        </p:nvSpPr>
        <p:spPr>
          <a:xfrm>
            <a:off x="8316416" y="6093296"/>
            <a:ext cx="648072" cy="576064"/>
          </a:xfrm>
          <a:prstGeom prst="actionButtonReturn">
            <a:avLst/>
          </a:prstGeom>
          <a:solidFill>
            <a:srgbClr val="FFFF99"/>
          </a:solidFill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6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0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latin typeface="Comic Sans MS" pitchFamily="66" charset="0"/>
              </a:rPr>
              <a:t>Социальные взаимоотношения – 8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395536" y="1772816"/>
            <a:ext cx="7632848" cy="13681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000" b="1" dirty="0" smtClean="0">
                <a:latin typeface="Comic Sans MS" pitchFamily="66" charset="0"/>
              </a:rPr>
              <a:t>Сколько лет после битвы прожил </a:t>
            </a:r>
            <a:r>
              <a:rPr lang="ru-RU" sz="3000" b="1" dirty="0" err="1" smtClean="0">
                <a:latin typeface="Comic Sans MS" pitchFamily="66" charset="0"/>
              </a:rPr>
              <a:t>Гедеон</a:t>
            </a:r>
            <a:r>
              <a:rPr lang="ru-RU" sz="3000" b="1" dirty="0" smtClean="0">
                <a:latin typeface="Comic Sans MS" pitchFamily="66" charset="0"/>
              </a:rPr>
              <a:t>?</a:t>
            </a:r>
            <a:endParaRPr lang="ru-RU" sz="3000" b="1" dirty="0">
              <a:latin typeface="Comic Sans MS" pitchFamily="66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539552" y="3068960"/>
            <a:ext cx="7056784" cy="230425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latin typeface="Comic Sans MS" pitchFamily="66" charset="0"/>
              </a:rPr>
              <a:t>«…и покоилась земля сорок лет во дни </a:t>
            </a:r>
            <a:r>
              <a:rPr lang="ru-RU" sz="2400" b="1" dirty="0" err="1" smtClean="0">
                <a:latin typeface="Comic Sans MS" pitchFamily="66" charset="0"/>
              </a:rPr>
              <a:t>Гедеона</a:t>
            </a:r>
            <a:r>
              <a:rPr lang="ru-RU" sz="2400" b="1" dirty="0" smtClean="0">
                <a:latin typeface="Comic Sans MS" pitchFamily="66" charset="0"/>
              </a:rPr>
              <a:t>».</a:t>
            </a:r>
          </a:p>
          <a:p>
            <a:pPr>
              <a:buNone/>
            </a:pPr>
            <a:r>
              <a:rPr lang="ru-RU" sz="2400" b="1" dirty="0" smtClean="0">
                <a:latin typeface="Comic Sans MS" pitchFamily="66" charset="0"/>
              </a:rPr>
              <a:t>(Судей 8:28)</a:t>
            </a:r>
            <a:endParaRPr lang="ru-RU" sz="2400" b="1" dirty="0">
              <a:latin typeface="Comic Sans MS" pitchFamily="66" charset="0"/>
            </a:endParaRPr>
          </a:p>
        </p:txBody>
      </p:sp>
      <p:pic>
        <p:nvPicPr>
          <p:cNvPr id="10" name="Рисунок 9" descr="1332780781_hourglasses_04_yapfiles.ru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172400" y="980728"/>
            <a:ext cx="517797" cy="1038209"/>
          </a:xfrm>
          <a:prstGeom prst="rect">
            <a:avLst/>
          </a:prstGeom>
        </p:spPr>
      </p:pic>
      <p:sp>
        <p:nvSpPr>
          <p:cNvPr id="11" name="Управляющая кнопка: возврат 10">
            <a:hlinkClick r:id="rId5" action="ppaction://hlinksldjump" highlightClick="1"/>
          </p:cNvPr>
          <p:cNvSpPr/>
          <p:nvPr/>
        </p:nvSpPr>
        <p:spPr>
          <a:xfrm>
            <a:off x="8316416" y="6093296"/>
            <a:ext cx="648072" cy="576064"/>
          </a:xfrm>
          <a:prstGeom prst="actionButtonReturn">
            <a:avLst/>
          </a:prstGeom>
          <a:solidFill>
            <a:srgbClr val="FFFF99"/>
          </a:solidFill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6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0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latin typeface="Comic Sans MS" pitchFamily="66" charset="0"/>
              </a:rPr>
              <a:t>Социальные взаимоотношения – 9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395536" y="1772816"/>
            <a:ext cx="7632848" cy="13681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000" b="1" dirty="0" smtClean="0">
                <a:latin typeface="Comic Sans MS" pitchFamily="66" charset="0"/>
              </a:rPr>
              <a:t>Как </a:t>
            </a:r>
            <a:r>
              <a:rPr lang="ru-RU" sz="3000" b="1" dirty="0" err="1" smtClean="0">
                <a:latin typeface="Comic Sans MS" pitchFamily="66" charset="0"/>
              </a:rPr>
              <a:t>Гедеон</a:t>
            </a:r>
            <a:r>
              <a:rPr lang="ru-RU" sz="3000" b="1" dirty="0" smtClean="0">
                <a:latin typeface="Comic Sans MS" pitchFamily="66" charset="0"/>
              </a:rPr>
              <a:t> разрешил конфликт с </a:t>
            </a:r>
            <a:r>
              <a:rPr lang="ru-RU" sz="3000" b="1" dirty="0" err="1" smtClean="0">
                <a:latin typeface="Comic Sans MS" pitchFamily="66" charset="0"/>
              </a:rPr>
              <a:t>Ефремлянами</a:t>
            </a:r>
            <a:r>
              <a:rPr lang="ru-RU" sz="3000" b="1" dirty="0" smtClean="0">
                <a:latin typeface="Comic Sans MS" pitchFamily="66" charset="0"/>
              </a:rPr>
              <a:t>?</a:t>
            </a:r>
            <a:endParaRPr lang="ru-RU" sz="3000" b="1" dirty="0">
              <a:latin typeface="Comic Sans MS" pitchFamily="66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539552" y="3068960"/>
            <a:ext cx="7056784" cy="230425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latin typeface="Comic Sans MS" pitchFamily="66" charset="0"/>
              </a:rPr>
              <a:t>«В ваши руки предал Бог князей </a:t>
            </a:r>
            <a:r>
              <a:rPr lang="ru-RU" sz="2400" b="1" dirty="0" err="1" smtClean="0">
                <a:latin typeface="Comic Sans MS" pitchFamily="66" charset="0"/>
              </a:rPr>
              <a:t>Мадиамских</a:t>
            </a:r>
            <a:r>
              <a:rPr lang="ru-RU" sz="2400" b="1" dirty="0" smtClean="0">
                <a:latin typeface="Comic Sans MS" pitchFamily="66" charset="0"/>
              </a:rPr>
              <a:t>…, и что мог сделать я такое, как вы? Тогда успокоился дух их против него, когда сказал он им такие слова».</a:t>
            </a:r>
          </a:p>
          <a:p>
            <a:pPr>
              <a:buNone/>
            </a:pPr>
            <a:r>
              <a:rPr lang="ru-RU" sz="2400" b="1" dirty="0" smtClean="0">
                <a:latin typeface="Comic Sans MS" pitchFamily="66" charset="0"/>
              </a:rPr>
              <a:t>(Судей 8:3)</a:t>
            </a:r>
            <a:endParaRPr lang="ru-RU" sz="2400" b="1" dirty="0">
              <a:latin typeface="Comic Sans MS" pitchFamily="66" charset="0"/>
            </a:endParaRPr>
          </a:p>
        </p:txBody>
      </p:sp>
      <p:pic>
        <p:nvPicPr>
          <p:cNvPr id="10" name="Рисунок 9" descr="1332780781_hourglasses_04_yapfiles.ru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172400" y="980728"/>
            <a:ext cx="517797" cy="1038209"/>
          </a:xfrm>
          <a:prstGeom prst="rect">
            <a:avLst/>
          </a:prstGeom>
        </p:spPr>
      </p:pic>
      <p:sp>
        <p:nvSpPr>
          <p:cNvPr id="11" name="Управляющая кнопка: возврат 10">
            <a:hlinkClick r:id="rId5" action="ppaction://hlinksldjump" highlightClick="1"/>
          </p:cNvPr>
          <p:cNvSpPr/>
          <p:nvPr/>
        </p:nvSpPr>
        <p:spPr>
          <a:xfrm>
            <a:off x="8316416" y="6093296"/>
            <a:ext cx="648072" cy="576064"/>
          </a:xfrm>
          <a:prstGeom prst="actionButtonReturn">
            <a:avLst/>
          </a:prstGeom>
          <a:solidFill>
            <a:srgbClr val="FFFF99"/>
          </a:solidFill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6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0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latin typeface="Comic Sans MS" pitchFamily="66" charset="0"/>
              </a:rPr>
              <a:t>Социальные взаимоотношения – 10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395536" y="1772816"/>
            <a:ext cx="7632848" cy="13681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000" b="1" dirty="0" smtClean="0">
                <a:latin typeface="Comic Sans MS" pitchFamily="66" charset="0"/>
              </a:rPr>
              <a:t>Какое количество и кто из жителей </a:t>
            </a:r>
            <a:r>
              <a:rPr lang="ru-RU" sz="3000" b="1" dirty="0" err="1" smtClean="0">
                <a:latin typeface="Comic Sans MS" pitchFamily="66" charset="0"/>
              </a:rPr>
              <a:t>Сокхофа</a:t>
            </a:r>
            <a:r>
              <a:rPr lang="ru-RU" sz="3000" b="1" dirty="0" smtClean="0">
                <a:latin typeface="Comic Sans MS" pitchFamily="66" charset="0"/>
              </a:rPr>
              <a:t> были наказаны </a:t>
            </a:r>
            <a:r>
              <a:rPr lang="ru-RU" sz="3000" b="1" dirty="0" err="1" smtClean="0">
                <a:latin typeface="Comic Sans MS" pitchFamily="66" charset="0"/>
              </a:rPr>
              <a:t>Гедеоном</a:t>
            </a:r>
            <a:r>
              <a:rPr lang="ru-RU" sz="3000" b="1" dirty="0" smtClean="0">
                <a:latin typeface="Comic Sans MS" pitchFamily="66" charset="0"/>
              </a:rPr>
              <a:t>?</a:t>
            </a:r>
            <a:endParaRPr lang="ru-RU" sz="3000" b="1" dirty="0">
              <a:latin typeface="Comic Sans MS" pitchFamily="66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539552" y="3068960"/>
            <a:ext cx="7056784" cy="230425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latin typeface="Comic Sans MS" pitchFamily="66" charset="0"/>
              </a:rPr>
              <a:t>«…и он написал ему князей и старейшин </a:t>
            </a:r>
            <a:r>
              <a:rPr lang="ru-RU" sz="2400" b="1" dirty="0" err="1" smtClean="0">
                <a:latin typeface="Comic Sans MS" pitchFamily="66" charset="0"/>
              </a:rPr>
              <a:t>Сокхофских</a:t>
            </a:r>
            <a:r>
              <a:rPr lang="ru-RU" sz="2400" b="1" dirty="0" smtClean="0">
                <a:latin typeface="Comic Sans MS" pitchFamily="66" charset="0"/>
              </a:rPr>
              <a:t> 77 человек…».</a:t>
            </a:r>
          </a:p>
          <a:p>
            <a:pPr>
              <a:buNone/>
            </a:pPr>
            <a:r>
              <a:rPr lang="ru-RU" sz="2400" b="1" dirty="0" smtClean="0">
                <a:latin typeface="Comic Sans MS" pitchFamily="66" charset="0"/>
              </a:rPr>
              <a:t>(Судей 8:14)</a:t>
            </a:r>
            <a:endParaRPr lang="ru-RU" sz="2400" b="1" dirty="0">
              <a:latin typeface="Comic Sans MS" pitchFamily="66" charset="0"/>
            </a:endParaRPr>
          </a:p>
        </p:txBody>
      </p:sp>
      <p:pic>
        <p:nvPicPr>
          <p:cNvPr id="10" name="Рисунок 9" descr="1332780781_hourglasses_04_yapfiles.ru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172400" y="980728"/>
            <a:ext cx="517797" cy="1038209"/>
          </a:xfrm>
          <a:prstGeom prst="rect">
            <a:avLst/>
          </a:prstGeom>
        </p:spPr>
      </p:pic>
      <p:sp>
        <p:nvSpPr>
          <p:cNvPr id="11" name="Управляющая кнопка: возврат 10">
            <a:hlinkClick r:id="rId5" action="ppaction://hlinksldjump" highlightClick="1"/>
          </p:cNvPr>
          <p:cNvSpPr/>
          <p:nvPr/>
        </p:nvSpPr>
        <p:spPr>
          <a:xfrm>
            <a:off x="8316416" y="6093296"/>
            <a:ext cx="648072" cy="576064"/>
          </a:xfrm>
          <a:prstGeom prst="actionButtonReturn">
            <a:avLst/>
          </a:prstGeom>
          <a:solidFill>
            <a:srgbClr val="FFFF99"/>
          </a:solidFill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6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548681"/>
            <a:ext cx="7772400" cy="1152128"/>
          </a:xfrm>
        </p:spPr>
        <p:txBody>
          <a:bodyPr>
            <a:normAutofit/>
          </a:bodyPr>
          <a:lstStyle/>
          <a:p>
            <a:r>
              <a:rPr lang="ru-RU" dirty="0" err="1" smtClean="0">
                <a:latin typeface="Comic Sans MS" pitchFamily="66" charset="0"/>
              </a:rPr>
              <a:t>Суперсложные</a:t>
            </a:r>
            <a:r>
              <a:rPr lang="ru-RU" dirty="0" smtClean="0">
                <a:latin typeface="Comic Sans MS" pitchFamily="66" charset="0"/>
              </a:rPr>
              <a:t> вопросы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87624" y="2204864"/>
            <a:ext cx="1080120" cy="648072"/>
          </a:xfrm>
          <a:prstGeom prst="rect">
            <a:avLst/>
          </a:prstGeom>
          <a:solidFill>
            <a:srgbClr val="FFFFD9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Comic Sans MS" pitchFamily="66" charset="0"/>
                <a:hlinkClick r:id="rId3" action="ppaction://hlinksldjump"/>
              </a:rPr>
              <a:t>1</a:t>
            </a:r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059832" y="2204864"/>
            <a:ext cx="1080120" cy="648072"/>
          </a:xfrm>
          <a:prstGeom prst="rect">
            <a:avLst/>
          </a:prstGeom>
          <a:solidFill>
            <a:srgbClr val="FFFFD9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Comic Sans MS" pitchFamily="66" charset="0"/>
                <a:hlinkClick r:id="rId4" action="ppaction://hlinksldjump"/>
              </a:rPr>
              <a:t>2</a:t>
            </a:r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948264" y="2204864"/>
            <a:ext cx="1080120" cy="648072"/>
          </a:xfrm>
          <a:prstGeom prst="rect">
            <a:avLst/>
          </a:prstGeom>
          <a:solidFill>
            <a:srgbClr val="FFFFD9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Comic Sans MS" pitchFamily="66" charset="0"/>
                <a:hlinkClick r:id="rId5" action="ppaction://hlinksldjump"/>
              </a:rPr>
              <a:t>4</a:t>
            </a:r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004048" y="2204864"/>
            <a:ext cx="1080120" cy="648072"/>
          </a:xfrm>
          <a:prstGeom prst="rect">
            <a:avLst/>
          </a:prstGeom>
          <a:solidFill>
            <a:srgbClr val="FFFFD9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Comic Sans MS" pitchFamily="66" charset="0"/>
                <a:hlinkClick r:id="rId6" action="ppaction://hlinksldjump"/>
              </a:rPr>
              <a:t>3</a:t>
            </a:r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948264" y="3645024"/>
            <a:ext cx="1080120" cy="648072"/>
          </a:xfrm>
          <a:prstGeom prst="rect">
            <a:avLst/>
          </a:prstGeom>
          <a:solidFill>
            <a:srgbClr val="FFFFD9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Comic Sans MS" pitchFamily="66" charset="0"/>
                <a:hlinkClick r:id="rId7" action="ppaction://hlinksldjump"/>
              </a:rPr>
              <a:t>8</a:t>
            </a:r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004048" y="3645024"/>
            <a:ext cx="1080120" cy="648072"/>
          </a:xfrm>
          <a:prstGeom prst="rect">
            <a:avLst/>
          </a:prstGeom>
          <a:solidFill>
            <a:srgbClr val="FFFFD9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Comic Sans MS" pitchFamily="66" charset="0"/>
                <a:hlinkClick r:id="rId8" action="ppaction://hlinksldjump"/>
              </a:rPr>
              <a:t>7</a:t>
            </a:r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187624" y="3645024"/>
            <a:ext cx="1080120" cy="648072"/>
          </a:xfrm>
          <a:prstGeom prst="rect">
            <a:avLst/>
          </a:prstGeom>
          <a:solidFill>
            <a:srgbClr val="FFFFD9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Comic Sans MS" pitchFamily="66" charset="0"/>
                <a:hlinkClick r:id="rId9" action="ppaction://hlinksldjump"/>
              </a:rPr>
              <a:t>5</a:t>
            </a:r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059832" y="3645024"/>
            <a:ext cx="1080120" cy="648072"/>
          </a:xfrm>
          <a:prstGeom prst="rect">
            <a:avLst/>
          </a:prstGeom>
          <a:solidFill>
            <a:srgbClr val="FFFFD9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Comic Sans MS" pitchFamily="66" charset="0"/>
                <a:hlinkClick r:id="rId10" action="ppaction://hlinksldjump"/>
              </a:rPr>
              <a:t>6</a:t>
            </a:r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15" name="Управляющая кнопка: возврат 14">
            <a:hlinkClick r:id="rId11" action="ppaction://hlinksldjump" highlightClick="1"/>
          </p:cNvPr>
          <p:cNvSpPr/>
          <p:nvPr/>
        </p:nvSpPr>
        <p:spPr>
          <a:xfrm>
            <a:off x="8316416" y="6093296"/>
            <a:ext cx="648072" cy="576064"/>
          </a:xfrm>
          <a:prstGeom prst="actionButtonReturn">
            <a:avLst/>
          </a:prstGeom>
          <a:solidFill>
            <a:srgbClr val="FFFF99"/>
          </a:solidFill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0" y="476672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dirty="0" err="1" smtClean="0">
                <a:latin typeface="Comic Sans MS" pitchFamily="66" charset="0"/>
              </a:rPr>
              <a:t>Суперсложный</a:t>
            </a:r>
            <a:r>
              <a:rPr lang="ru-RU" sz="4000" dirty="0" smtClean="0">
                <a:latin typeface="Comic Sans MS" pitchFamily="66" charset="0"/>
              </a:rPr>
              <a:t> вопрос – 1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395536" y="1628800"/>
            <a:ext cx="7632848" cy="151216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000" b="1" dirty="0" smtClean="0">
                <a:latin typeface="Comic Sans MS" pitchFamily="66" charset="0"/>
              </a:rPr>
              <a:t>Каких героев веры апостол Павел упоминает вместе с </a:t>
            </a:r>
            <a:r>
              <a:rPr lang="ru-RU" sz="3000" b="1" dirty="0" err="1" smtClean="0">
                <a:latin typeface="Comic Sans MS" pitchFamily="66" charset="0"/>
              </a:rPr>
              <a:t>Гедеоном</a:t>
            </a:r>
            <a:r>
              <a:rPr lang="ru-RU" sz="3000" b="1" dirty="0" smtClean="0">
                <a:latin typeface="Comic Sans MS" pitchFamily="66" charset="0"/>
              </a:rPr>
              <a:t> в одном стихе?</a:t>
            </a:r>
            <a:endParaRPr lang="ru-RU" sz="3000" b="1" dirty="0">
              <a:latin typeface="Comic Sans MS" pitchFamily="66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539552" y="3356992"/>
            <a:ext cx="7056784" cy="230425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latin typeface="Comic Sans MS" pitchFamily="66" charset="0"/>
              </a:rPr>
              <a:t>«И что еще скажу? Недостает мне времени, чтобы повествовать о </a:t>
            </a:r>
            <a:r>
              <a:rPr lang="ru-RU" sz="2400" b="1" dirty="0" err="1" smtClean="0">
                <a:latin typeface="Comic Sans MS" pitchFamily="66" charset="0"/>
              </a:rPr>
              <a:t>Гедеоне</a:t>
            </a:r>
            <a:r>
              <a:rPr lang="ru-RU" sz="2400" b="1" dirty="0" smtClean="0">
                <a:latin typeface="Comic Sans MS" pitchFamily="66" charset="0"/>
              </a:rPr>
              <a:t>, </a:t>
            </a:r>
            <a:r>
              <a:rPr lang="ru-RU" sz="2400" b="1" dirty="0" err="1" smtClean="0">
                <a:latin typeface="Comic Sans MS" pitchFamily="66" charset="0"/>
              </a:rPr>
              <a:t>о</a:t>
            </a:r>
            <a:r>
              <a:rPr lang="ru-RU" sz="2400" b="1" dirty="0" smtClean="0">
                <a:latin typeface="Comic Sans MS" pitchFamily="66" charset="0"/>
              </a:rPr>
              <a:t> </a:t>
            </a:r>
            <a:r>
              <a:rPr lang="ru-RU" sz="2400" b="1" dirty="0" err="1" smtClean="0">
                <a:latin typeface="Comic Sans MS" pitchFamily="66" charset="0"/>
              </a:rPr>
              <a:t>Вараке</a:t>
            </a:r>
            <a:r>
              <a:rPr lang="ru-RU" sz="2400" b="1" dirty="0" smtClean="0">
                <a:latin typeface="Comic Sans MS" pitchFamily="66" charset="0"/>
              </a:rPr>
              <a:t>, </a:t>
            </a:r>
            <a:r>
              <a:rPr lang="ru-RU" sz="2400" b="1" dirty="0" err="1" smtClean="0">
                <a:latin typeface="Comic Sans MS" pitchFamily="66" charset="0"/>
              </a:rPr>
              <a:t>о</a:t>
            </a:r>
            <a:r>
              <a:rPr lang="ru-RU" sz="2400" b="1" dirty="0" smtClean="0">
                <a:latin typeface="Comic Sans MS" pitchFamily="66" charset="0"/>
              </a:rPr>
              <a:t> Самсоне и </a:t>
            </a:r>
            <a:r>
              <a:rPr lang="ru-RU" sz="2400" b="1" dirty="0" err="1" smtClean="0">
                <a:latin typeface="Comic Sans MS" pitchFamily="66" charset="0"/>
              </a:rPr>
              <a:t>Иеффае</a:t>
            </a:r>
            <a:r>
              <a:rPr lang="ru-RU" sz="2400" b="1" dirty="0" smtClean="0">
                <a:latin typeface="Comic Sans MS" pitchFamily="66" charset="0"/>
              </a:rPr>
              <a:t>, о Давиде, Самуиле и (других) пророках»</a:t>
            </a:r>
          </a:p>
          <a:p>
            <a:pPr>
              <a:buNone/>
            </a:pPr>
            <a:r>
              <a:rPr lang="ru-RU" sz="2400" b="1" dirty="0" smtClean="0">
                <a:latin typeface="Comic Sans MS" pitchFamily="66" charset="0"/>
              </a:rPr>
              <a:t>(Евреям 11:32)</a:t>
            </a:r>
            <a:endParaRPr lang="ru-RU" sz="2400" b="1" dirty="0">
              <a:latin typeface="Comic Sans MS" pitchFamily="66" charset="0"/>
            </a:endParaRPr>
          </a:p>
        </p:txBody>
      </p:sp>
      <p:pic>
        <p:nvPicPr>
          <p:cNvPr id="10" name="Рисунок 9" descr="1332780781_hourglasses_04_yapfiles.ru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172400" y="980728"/>
            <a:ext cx="517797" cy="1038209"/>
          </a:xfrm>
          <a:prstGeom prst="rect">
            <a:avLst/>
          </a:prstGeom>
        </p:spPr>
      </p:pic>
      <p:sp>
        <p:nvSpPr>
          <p:cNvPr id="11" name="Управляющая кнопка: возврат 10">
            <a:hlinkClick r:id="rId5" action="ppaction://hlinksldjump" highlightClick="1"/>
          </p:cNvPr>
          <p:cNvSpPr/>
          <p:nvPr/>
        </p:nvSpPr>
        <p:spPr>
          <a:xfrm>
            <a:off x="8316416" y="6093296"/>
            <a:ext cx="648072" cy="576064"/>
          </a:xfrm>
          <a:prstGeom prst="actionButtonReturn">
            <a:avLst/>
          </a:prstGeom>
          <a:solidFill>
            <a:srgbClr val="FFFF99"/>
          </a:solidFill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6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0" y="476672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dirty="0" err="1" smtClean="0">
                <a:latin typeface="Comic Sans MS" pitchFamily="66" charset="0"/>
              </a:rPr>
              <a:t>Суперсложный</a:t>
            </a:r>
            <a:r>
              <a:rPr lang="ru-RU" sz="4000" dirty="0" smtClean="0">
                <a:latin typeface="Comic Sans MS" pitchFamily="66" charset="0"/>
              </a:rPr>
              <a:t> вопрос – 2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395536" y="1628800"/>
            <a:ext cx="7632848" cy="108012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3000" b="1" dirty="0" smtClean="0">
                <a:latin typeface="Comic Sans MS" pitchFamily="66" charset="0"/>
              </a:rPr>
              <a:t>Какова была численность войска </a:t>
            </a:r>
            <a:r>
              <a:rPr lang="ru-RU" sz="3000" b="1" dirty="0" err="1" smtClean="0">
                <a:latin typeface="Comic Sans MS" pitchFamily="66" charset="0"/>
              </a:rPr>
              <a:t>Мадианитян</a:t>
            </a:r>
            <a:r>
              <a:rPr lang="ru-RU" sz="3000" b="1" dirty="0" smtClean="0">
                <a:latin typeface="Comic Sans MS" pitchFamily="66" charset="0"/>
              </a:rPr>
              <a:t> и </a:t>
            </a:r>
            <a:r>
              <a:rPr lang="ru-RU" sz="3000" b="1" dirty="0" err="1" smtClean="0">
                <a:latin typeface="Comic Sans MS" pitchFamily="66" charset="0"/>
              </a:rPr>
              <a:t>Амаликитян</a:t>
            </a:r>
            <a:r>
              <a:rPr lang="ru-RU" sz="3000" b="1" dirty="0" smtClean="0">
                <a:latin typeface="Comic Sans MS" pitchFamily="66" charset="0"/>
              </a:rPr>
              <a:t>, сколько у них было верблюдов?</a:t>
            </a:r>
            <a:endParaRPr lang="ru-RU" sz="3000" b="1" dirty="0">
              <a:latin typeface="Comic Sans MS" pitchFamily="66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539552" y="2780928"/>
            <a:ext cx="7056784" cy="3456384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2400" b="1" dirty="0" smtClean="0">
                <a:latin typeface="Comic Sans MS" pitchFamily="66" charset="0"/>
              </a:rPr>
              <a:t>135 000 воинов</a:t>
            </a:r>
          </a:p>
          <a:p>
            <a:pPr>
              <a:buNone/>
            </a:pPr>
            <a:r>
              <a:rPr lang="ru-RU" sz="2400" b="1" dirty="0" smtClean="0">
                <a:latin typeface="Comic Sans MS" pitchFamily="66" charset="0"/>
              </a:rPr>
              <a:t>«</a:t>
            </a:r>
            <a:r>
              <a:rPr lang="ru-RU" sz="2400" b="1" dirty="0" err="1" smtClean="0">
                <a:latin typeface="Comic Sans MS" pitchFamily="66" charset="0"/>
              </a:rPr>
              <a:t>Мадианитяне</a:t>
            </a:r>
            <a:r>
              <a:rPr lang="ru-RU" sz="2400" b="1" dirty="0" smtClean="0">
                <a:latin typeface="Comic Sans MS" pitchFamily="66" charset="0"/>
              </a:rPr>
              <a:t> же и </a:t>
            </a:r>
            <a:r>
              <a:rPr lang="ru-RU" sz="2400" b="1" dirty="0" err="1" smtClean="0">
                <a:latin typeface="Comic Sans MS" pitchFamily="66" charset="0"/>
              </a:rPr>
              <a:t>Амаликитяне</a:t>
            </a:r>
            <a:r>
              <a:rPr lang="ru-RU" sz="2400" b="1" dirty="0" smtClean="0">
                <a:latin typeface="Comic Sans MS" pitchFamily="66" charset="0"/>
              </a:rPr>
              <a:t> </a:t>
            </a:r>
            <a:r>
              <a:rPr lang="ru-RU" sz="2400" b="1" dirty="0" err="1" smtClean="0">
                <a:latin typeface="Comic Sans MS" pitchFamily="66" charset="0"/>
              </a:rPr>
              <a:t>и</a:t>
            </a:r>
            <a:r>
              <a:rPr lang="ru-RU" sz="2400" b="1" dirty="0" smtClean="0">
                <a:latin typeface="Comic Sans MS" pitchFamily="66" charset="0"/>
              </a:rPr>
              <a:t> все жители востока расположились на долине в таком множестве, как саранча; верблюдам их не было числа, много было их, как песку на берегу моря»</a:t>
            </a:r>
          </a:p>
          <a:p>
            <a:pPr>
              <a:buNone/>
            </a:pPr>
            <a:r>
              <a:rPr lang="ru-RU" sz="2400" b="1" dirty="0" smtClean="0">
                <a:latin typeface="Comic Sans MS" pitchFamily="66" charset="0"/>
              </a:rPr>
              <a:t>«…с ними их ополчение до 15 000, все, что осталось из всего ополчения жителей востока; пало же 120 000 человек…»</a:t>
            </a:r>
          </a:p>
          <a:p>
            <a:pPr>
              <a:buNone/>
            </a:pPr>
            <a:r>
              <a:rPr lang="ru-RU" sz="2400" b="1" dirty="0" smtClean="0">
                <a:latin typeface="Comic Sans MS" pitchFamily="66" charset="0"/>
              </a:rPr>
              <a:t>(Судей 7:12, 8:10)</a:t>
            </a:r>
            <a:endParaRPr lang="ru-RU" sz="2400" b="1" dirty="0">
              <a:latin typeface="Comic Sans MS" pitchFamily="66" charset="0"/>
            </a:endParaRPr>
          </a:p>
        </p:txBody>
      </p:sp>
      <p:pic>
        <p:nvPicPr>
          <p:cNvPr id="10" name="Рисунок 9" descr="1332780781_hourglasses_04_yapfiles.ru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172400" y="980728"/>
            <a:ext cx="517797" cy="1038209"/>
          </a:xfrm>
          <a:prstGeom prst="rect">
            <a:avLst/>
          </a:prstGeom>
        </p:spPr>
      </p:pic>
      <p:sp>
        <p:nvSpPr>
          <p:cNvPr id="11" name="Управляющая кнопка: возврат 10">
            <a:hlinkClick r:id="rId5" action="ppaction://hlinksldjump" highlightClick="1"/>
          </p:cNvPr>
          <p:cNvSpPr/>
          <p:nvPr/>
        </p:nvSpPr>
        <p:spPr>
          <a:xfrm>
            <a:off x="8316416" y="6093296"/>
            <a:ext cx="648072" cy="576064"/>
          </a:xfrm>
          <a:prstGeom prst="actionButtonReturn">
            <a:avLst/>
          </a:prstGeom>
          <a:solidFill>
            <a:srgbClr val="FFFF99"/>
          </a:solidFill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6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0" y="476672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dirty="0" err="1" smtClean="0">
                <a:latin typeface="Comic Sans MS" pitchFamily="66" charset="0"/>
              </a:rPr>
              <a:t>Суперсложный</a:t>
            </a:r>
            <a:r>
              <a:rPr lang="ru-RU" sz="4000" dirty="0" smtClean="0">
                <a:latin typeface="Comic Sans MS" pitchFamily="66" charset="0"/>
              </a:rPr>
              <a:t> вопрос – 3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395536" y="1628800"/>
            <a:ext cx="7632848" cy="10801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000" b="1" dirty="0" smtClean="0">
                <a:latin typeface="Comic Sans MS" pitchFamily="66" charset="0"/>
              </a:rPr>
              <a:t>Как звали предводителей войска </a:t>
            </a:r>
            <a:r>
              <a:rPr lang="ru-RU" sz="3000" b="1" dirty="0" err="1" smtClean="0">
                <a:latin typeface="Comic Sans MS" pitchFamily="66" charset="0"/>
              </a:rPr>
              <a:t>Мадианитян</a:t>
            </a:r>
            <a:r>
              <a:rPr lang="ru-RU" sz="3000" b="1" dirty="0" smtClean="0">
                <a:latin typeface="Comic Sans MS" pitchFamily="66" charset="0"/>
              </a:rPr>
              <a:t>?</a:t>
            </a:r>
            <a:endParaRPr lang="ru-RU" sz="3000" b="1" dirty="0">
              <a:latin typeface="Comic Sans MS" pitchFamily="66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539552" y="2780928"/>
            <a:ext cx="7056784" cy="165618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err="1" smtClean="0">
                <a:latin typeface="Comic Sans MS" pitchFamily="66" charset="0"/>
              </a:rPr>
              <a:t>Орив</a:t>
            </a:r>
            <a:r>
              <a:rPr lang="ru-RU" sz="2400" b="1" dirty="0" smtClean="0">
                <a:latin typeface="Comic Sans MS" pitchFamily="66" charset="0"/>
              </a:rPr>
              <a:t>, Зив, </a:t>
            </a:r>
            <a:r>
              <a:rPr lang="ru-RU" sz="2400" b="1" dirty="0" err="1" smtClean="0">
                <a:latin typeface="Comic Sans MS" pitchFamily="66" charset="0"/>
              </a:rPr>
              <a:t>Зевей</a:t>
            </a:r>
            <a:r>
              <a:rPr lang="ru-RU" sz="2400" b="1" dirty="0" smtClean="0">
                <a:latin typeface="Comic Sans MS" pitchFamily="66" charset="0"/>
              </a:rPr>
              <a:t> и </a:t>
            </a:r>
            <a:r>
              <a:rPr lang="ru-RU" sz="2400" b="1" dirty="0" err="1" smtClean="0">
                <a:latin typeface="Comic Sans MS" pitchFamily="66" charset="0"/>
              </a:rPr>
              <a:t>Салман</a:t>
            </a:r>
            <a:endParaRPr lang="ru-RU" sz="2400" b="1" dirty="0" smtClean="0">
              <a:latin typeface="Comic Sans MS" pitchFamily="66" charset="0"/>
            </a:endParaRPr>
          </a:p>
          <a:p>
            <a:pPr>
              <a:buNone/>
            </a:pPr>
            <a:r>
              <a:rPr lang="ru-RU" sz="2400" b="1" dirty="0" smtClean="0">
                <a:latin typeface="Comic Sans MS" pitchFamily="66" charset="0"/>
              </a:rPr>
              <a:t>(Судей 7:25, 8:5)</a:t>
            </a:r>
            <a:endParaRPr lang="ru-RU" sz="2400" b="1" dirty="0">
              <a:latin typeface="Comic Sans MS" pitchFamily="66" charset="0"/>
            </a:endParaRPr>
          </a:p>
        </p:txBody>
      </p:sp>
      <p:pic>
        <p:nvPicPr>
          <p:cNvPr id="10" name="Рисунок 9" descr="1332780781_hourglasses_04_yapfiles.ru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172400" y="980728"/>
            <a:ext cx="517797" cy="1038209"/>
          </a:xfrm>
          <a:prstGeom prst="rect">
            <a:avLst/>
          </a:prstGeom>
        </p:spPr>
      </p:pic>
      <p:sp>
        <p:nvSpPr>
          <p:cNvPr id="11" name="Управляющая кнопка: возврат 10">
            <a:hlinkClick r:id="rId5" action="ppaction://hlinksldjump" highlightClick="1"/>
          </p:cNvPr>
          <p:cNvSpPr/>
          <p:nvPr/>
        </p:nvSpPr>
        <p:spPr>
          <a:xfrm>
            <a:off x="8316416" y="6093296"/>
            <a:ext cx="648072" cy="576064"/>
          </a:xfrm>
          <a:prstGeom prst="actionButtonReturn">
            <a:avLst/>
          </a:prstGeom>
          <a:solidFill>
            <a:srgbClr val="FFFF99"/>
          </a:solidFill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6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0" y="476672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dirty="0" err="1" smtClean="0">
                <a:latin typeface="Comic Sans MS" pitchFamily="66" charset="0"/>
              </a:rPr>
              <a:t>Суперсложный</a:t>
            </a:r>
            <a:r>
              <a:rPr lang="ru-RU" sz="4000" dirty="0" smtClean="0">
                <a:latin typeface="Comic Sans MS" pitchFamily="66" charset="0"/>
              </a:rPr>
              <a:t> вопрос – 4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395536" y="1628800"/>
            <a:ext cx="7632848" cy="10801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000" b="1" dirty="0" smtClean="0">
                <a:latin typeface="Comic Sans MS" pitchFamily="66" charset="0"/>
              </a:rPr>
              <a:t>Где и кем были убиты братья </a:t>
            </a:r>
            <a:r>
              <a:rPr lang="ru-RU" sz="3000" b="1" dirty="0" err="1" smtClean="0">
                <a:latin typeface="Comic Sans MS" pitchFamily="66" charset="0"/>
              </a:rPr>
              <a:t>Гедеона</a:t>
            </a:r>
            <a:r>
              <a:rPr lang="ru-RU" sz="3000" b="1" dirty="0" smtClean="0">
                <a:latin typeface="Comic Sans MS" pitchFamily="66" charset="0"/>
              </a:rPr>
              <a:t>?</a:t>
            </a:r>
            <a:endParaRPr lang="ru-RU" sz="3000" b="1" dirty="0">
              <a:latin typeface="Comic Sans MS" pitchFamily="66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539552" y="2780928"/>
            <a:ext cx="7056784" cy="302433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latin typeface="Comic Sans MS" pitchFamily="66" charset="0"/>
              </a:rPr>
              <a:t>«И сказал </a:t>
            </a:r>
            <a:r>
              <a:rPr lang="ru-RU" sz="2400" b="1" dirty="0" err="1" smtClean="0">
                <a:latin typeface="Comic Sans MS" pitchFamily="66" charset="0"/>
              </a:rPr>
              <a:t>Зевею</a:t>
            </a:r>
            <a:r>
              <a:rPr lang="ru-RU" sz="2400" b="1" dirty="0" smtClean="0">
                <a:latin typeface="Comic Sans MS" pitchFamily="66" charset="0"/>
              </a:rPr>
              <a:t> и </a:t>
            </a:r>
            <a:r>
              <a:rPr lang="ru-RU" sz="2400" b="1" dirty="0" err="1" smtClean="0">
                <a:latin typeface="Comic Sans MS" pitchFamily="66" charset="0"/>
              </a:rPr>
              <a:t>Салману</a:t>
            </a:r>
            <a:r>
              <a:rPr lang="ru-RU" sz="2400" b="1" dirty="0" smtClean="0">
                <a:latin typeface="Comic Sans MS" pitchFamily="66" charset="0"/>
              </a:rPr>
              <a:t>: каковы были те, которых вы убили на Фаворе? Они сказали: они были такие, как ты, каждый имел вид сынов царских. </a:t>
            </a:r>
            <a:r>
              <a:rPr lang="ru-RU" sz="2400" b="1" dirty="0" err="1" smtClean="0">
                <a:latin typeface="Comic Sans MS" pitchFamily="66" charset="0"/>
              </a:rPr>
              <a:t>Гедеон</a:t>
            </a:r>
            <a:r>
              <a:rPr lang="ru-RU" sz="2400" b="1" dirty="0" smtClean="0">
                <a:latin typeface="Comic Sans MS" pitchFamily="66" charset="0"/>
              </a:rPr>
              <a:t> сказал: это были братья мои, сыны матери моей»</a:t>
            </a:r>
          </a:p>
          <a:p>
            <a:pPr>
              <a:buNone/>
            </a:pPr>
            <a:r>
              <a:rPr lang="ru-RU" sz="2400" b="1" dirty="0" smtClean="0">
                <a:latin typeface="Comic Sans MS" pitchFamily="66" charset="0"/>
              </a:rPr>
              <a:t>(Судей 8:18,19)</a:t>
            </a:r>
            <a:endParaRPr lang="ru-RU" sz="2400" b="1" dirty="0">
              <a:latin typeface="Comic Sans MS" pitchFamily="66" charset="0"/>
            </a:endParaRPr>
          </a:p>
        </p:txBody>
      </p:sp>
      <p:pic>
        <p:nvPicPr>
          <p:cNvPr id="10" name="Рисунок 9" descr="1332780781_hourglasses_04_yapfiles.ru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172400" y="980728"/>
            <a:ext cx="517797" cy="1038209"/>
          </a:xfrm>
          <a:prstGeom prst="rect">
            <a:avLst/>
          </a:prstGeom>
        </p:spPr>
      </p:pic>
      <p:sp>
        <p:nvSpPr>
          <p:cNvPr id="11" name="Управляющая кнопка: возврат 10">
            <a:hlinkClick r:id="rId5" action="ppaction://hlinksldjump" highlightClick="1"/>
          </p:cNvPr>
          <p:cNvSpPr/>
          <p:nvPr/>
        </p:nvSpPr>
        <p:spPr>
          <a:xfrm>
            <a:off x="8316416" y="6093296"/>
            <a:ext cx="648072" cy="576064"/>
          </a:xfrm>
          <a:prstGeom prst="actionButtonReturn">
            <a:avLst/>
          </a:prstGeom>
          <a:solidFill>
            <a:srgbClr val="FFFF99"/>
          </a:solidFill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6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0" y="476672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dirty="0" err="1" smtClean="0">
                <a:latin typeface="Comic Sans MS" pitchFamily="66" charset="0"/>
              </a:rPr>
              <a:t>Суперсложный</a:t>
            </a:r>
            <a:r>
              <a:rPr lang="ru-RU" sz="4000" dirty="0" smtClean="0">
                <a:latin typeface="Comic Sans MS" pitchFamily="66" charset="0"/>
              </a:rPr>
              <a:t> вопрос – 5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395536" y="1628800"/>
            <a:ext cx="7632848" cy="10801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000" b="1" dirty="0" smtClean="0">
                <a:latin typeface="Comic Sans MS" pitchFamily="66" charset="0"/>
              </a:rPr>
              <a:t>Какую награду попросил </a:t>
            </a:r>
            <a:r>
              <a:rPr lang="ru-RU" sz="3000" b="1" dirty="0" err="1" smtClean="0">
                <a:latin typeface="Comic Sans MS" pitchFamily="66" charset="0"/>
              </a:rPr>
              <a:t>Гедеон</a:t>
            </a:r>
            <a:r>
              <a:rPr lang="ru-RU" sz="3000" b="1" dirty="0" smtClean="0">
                <a:latin typeface="Comic Sans MS" pitchFamily="66" charset="0"/>
              </a:rPr>
              <a:t> у Израильтян за свое участие в битве?</a:t>
            </a:r>
            <a:endParaRPr lang="ru-RU" sz="3000" b="1" dirty="0">
              <a:latin typeface="Comic Sans MS" pitchFamily="66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539552" y="2780928"/>
            <a:ext cx="7056784" cy="208823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latin typeface="Comic Sans MS" pitchFamily="66" charset="0"/>
              </a:rPr>
              <a:t>«И сказал им </a:t>
            </a:r>
            <a:r>
              <a:rPr lang="ru-RU" sz="2400" b="1" dirty="0" err="1" smtClean="0">
                <a:latin typeface="Comic Sans MS" pitchFamily="66" charset="0"/>
              </a:rPr>
              <a:t>Гедеон</a:t>
            </a:r>
            <a:r>
              <a:rPr lang="ru-RU" sz="2400" b="1" dirty="0" smtClean="0">
                <a:latin typeface="Comic Sans MS" pitchFamily="66" charset="0"/>
              </a:rPr>
              <a:t>: прошу у вас одного, дайте мне каждый по серьге из добычи вашей»</a:t>
            </a:r>
          </a:p>
          <a:p>
            <a:pPr>
              <a:buNone/>
            </a:pPr>
            <a:r>
              <a:rPr lang="ru-RU" sz="2400" b="1" dirty="0" smtClean="0">
                <a:latin typeface="Comic Sans MS" pitchFamily="66" charset="0"/>
              </a:rPr>
              <a:t>(Судей 8:24)</a:t>
            </a:r>
            <a:endParaRPr lang="ru-RU" sz="2400" b="1" dirty="0">
              <a:latin typeface="Comic Sans MS" pitchFamily="66" charset="0"/>
            </a:endParaRPr>
          </a:p>
        </p:txBody>
      </p:sp>
      <p:pic>
        <p:nvPicPr>
          <p:cNvPr id="10" name="Рисунок 9" descr="1332780781_hourglasses_04_yapfiles.ru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172400" y="980728"/>
            <a:ext cx="517797" cy="1038209"/>
          </a:xfrm>
          <a:prstGeom prst="rect">
            <a:avLst/>
          </a:prstGeom>
        </p:spPr>
      </p:pic>
      <p:sp>
        <p:nvSpPr>
          <p:cNvPr id="11" name="Управляющая кнопка: возврат 10">
            <a:hlinkClick r:id="rId5" action="ppaction://hlinksldjump" highlightClick="1"/>
          </p:cNvPr>
          <p:cNvSpPr/>
          <p:nvPr/>
        </p:nvSpPr>
        <p:spPr>
          <a:xfrm>
            <a:off x="8316416" y="6093296"/>
            <a:ext cx="648072" cy="576064"/>
          </a:xfrm>
          <a:prstGeom prst="actionButtonReturn">
            <a:avLst/>
          </a:prstGeom>
          <a:solidFill>
            <a:srgbClr val="FFFF99"/>
          </a:solidFill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6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Comic Sans MS" pitchFamily="66" charset="0"/>
              </a:rPr>
              <a:t>Семья </a:t>
            </a:r>
            <a:r>
              <a:rPr lang="ru-RU" sz="4000" dirty="0" err="1" smtClean="0">
                <a:latin typeface="Comic Sans MS" pitchFamily="66" charset="0"/>
              </a:rPr>
              <a:t>Гедеона</a:t>
            </a:r>
            <a:r>
              <a:rPr lang="ru-RU" sz="4000" dirty="0" smtClean="0">
                <a:latin typeface="Comic Sans MS" pitchFamily="66" charset="0"/>
              </a:rPr>
              <a:t> – 2 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395536" y="1772816"/>
            <a:ext cx="7931224" cy="122413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3200" b="1" dirty="0" smtClean="0">
                <a:latin typeface="Comic Sans MS" pitchFamily="66" charset="0"/>
              </a:rPr>
              <a:t>Что </a:t>
            </a:r>
            <a:r>
              <a:rPr lang="ru-RU" sz="3200" b="1" dirty="0" err="1" smtClean="0">
                <a:latin typeface="Comic Sans MS" pitchFamily="66" charset="0"/>
              </a:rPr>
              <a:t>мадиамские</a:t>
            </a:r>
            <a:r>
              <a:rPr lang="ru-RU" sz="3200" b="1" dirty="0" smtClean="0">
                <a:latin typeface="Comic Sans MS" pitchFamily="66" charset="0"/>
              </a:rPr>
              <a:t> цари сделали с семьей </a:t>
            </a:r>
            <a:r>
              <a:rPr lang="ru-RU" sz="3200" b="1" dirty="0" err="1" smtClean="0">
                <a:latin typeface="Comic Sans MS" pitchFamily="66" charset="0"/>
              </a:rPr>
              <a:t>Гедеона</a:t>
            </a:r>
            <a:r>
              <a:rPr lang="ru-RU" sz="3200" b="1" dirty="0" smtClean="0">
                <a:latin typeface="Comic Sans MS" pitchFamily="66" charset="0"/>
              </a:rPr>
              <a:t>?</a:t>
            </a:r>
            <a:endParaRPr lang="ru-RU" sz="3200" b="1" dirty="0">
              <a:latin typeface="Comic Sans MS" pitchFamily="66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395536" y="3284984"/>
            <a:ext cx="7128792" cy="165618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>
                <a:latin typeface="Comic Sans MS" pitchFamily="66" charset="0"/>
              </a:rPr>
              <a:t>«Каковы были те, которых вы убили…? </a:t>
            </a:r>
            <a:r>
              <a:rPr lang="ru-RU" b="1" dirty="0" err="1" smtClean="0">
                <a:latin typeface="Comic Sans MS" pitchFamily="66" charset="0"/>
              </a:rPr>
              <a:t>Гедеон</a:t>
            </a:r>
            <a:r>
              <a:rPr lang="ru-RU" b="1" dirty="0" smtClean="0">
                <a:latin typeface="Comic Sans MS" pitchFamily="66" charset="0"/>
              </a:rPr>
              <a:t> сказал: это были братья мои, сыны матери моей…». (Судей 8:19)</a:t>
            </a:r>
            <a:endParaRPr lang="ru-RU" b="1" dirty="0">
              <a:latin typeface="Comic Sans MS" pitchFamily="66" charset="0"/>
            </a:endParaRPr>
          </a:p>
        </p:txBody>
      </p:sp>
      <p:pic>
        <p:nvPicPr>
          <p:cNvPr id="10" name="Рисунок 9" descr="1332780781_hourglasses_04_yapfiles.ru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172400" y="980728"/>
            <a:ext cx="517797" cy="1038209"/>
          </a:xfrm>
          <a:prstGeom prst="rect">
            <a:avLst/>
          </a:prstGeom>
        </p:spPr>
      </p:pic>
      <p:sp>
        <p:nvSpPr>
          <p:cNvPr id="11" name="Управляющая кнопка: возврат 10">
            <a:hlinkClick r:id="rId5" action="ppaction://hlinksldjump" highlightClick="1"/>
          </p:cNvPr>
          <p:cNvSpPr/>
          <p:nvPr/>
        </p:nvSpPr>
        <p:spPr>
          <a:xfrm>
            <a:off x="8316416" y="6093296"/>
            <a:ext cx="648072" cy="576064"/>
          </a:xfrm>
          <a:prstGeom prst="actionButtonReturn">
            <a:avLst/>
          </a:prstGeom>
          <a:solidFill>
            <a:srgbClr val="FFFF99"/>
          </a:solidFill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6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0" y="476672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dirty="0" err="1" smtClean="0">
                <a:latin typeface="Comic Sans MS" pitchFamily="66" charset="0"/>
              </a:rPr>
              <a:t>Суперсложный</a:t>
            </a:r>
            <a:r>
              <a:rPr lang="ru-RU" sz="4000" dirty="0" smtClean="0">
                <a:latin typeface="Comic Sans MS" pitchFamily="66" charset="0"/>
              </a:rPr>
              <a:t> вопрос – 6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395536" y="1628800"/>
            <a:ext cx="7632848" cy="10801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000" b="1" dirty="0" smtClean="0">
                <a:latin typeface="Comic Sans MS" pitchFamily="66" charset="0"/>
              </a:rPr>
              <a:t>Перечислите трофеи </a:t>
            </a:r>
            <a:r>
              <a:rPr lang="ru-RU" sz="3000" b="1" dirty="0" err="1" smtClean="0">
                <a:latin typeface="Comic Sans MS" pitchFamily="66" charset="0"/>
              </a:rPr>
              <a:t>Гедеона</a:t>
            </a:r>
            <a:r>
              <a:rPr lang="ru-RU" sz="3000" b="1" dirty="0" smtClean="0">
                <a:latin typeface="Comic Sans MS" pitchFamily="66" charset="0"/>
              </a:rPr>
              <a:t>?</a:t>
            </a:r>
            <a:endParaRPr lang="ru-RU" sz="3000" b="1" dirty="0">
              <a:latin typeface="Comic Sans MS" pitchFamily="66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539552" y="2420888"/>
            <a:ext cx="7056784" cy="30963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latin typeface="Comic Sans MS" pitchFamily="66" charset="0"/>
              </a:rPr>
              <a:t>«Весу в золотых серьгах, которые он выпросил, было триста семьсот золотых </a:t>
            </a:r>
            <a:r>
              <a:rPr lang="ru-RU" sz="2400" b="1" dirty="0" err="1" smtClean="0">
                <a:latin typeface="Comic Sans MS" pitchFamily="66" charset="0"/>
              </a:rPr>
              <a:t>сиклей</a:t>
            </a:r>
            <a:r>
              <a:rPr lang="ru-RU" sz="2400" b="1" dirty="0" smtClean="0">
                <a:latin typeface="Comic Sans MS" pitchFamily="66" charset="0"/>
              </a:rPr>
              <a:t>, кроме пряжек, пуговиц и пурпуровых одежд, которые были на царях </a:t>
            </a:r>
            <a:r>
              <a:rPr lang="ru-RU" sz="2400" b="1" dirty="0" err="1" smtClean="0">
                <a:latin typeface="Comic Sans MS" pitchFamily="66" charset="0"/>
              </a:rPr>
              <a:t>Мадиамских</a:t>
            </a:r>
            <a:r>
              <a:rPr lang="ru-RU" sz="2400" b="1" dirty="0" smtClean="0">
                <a:latin typeface="Comic Sans MS" pitchFamily="66" charset="0"/>
              </a:rPr>
              <a:t>, и кроме золотых цепочек, которые были на шее у верблюдов их»</a:t>
            </a:r>
          </a:p>
          <a:p>
            <a:pPr>
              <a:buNone/>
            </a:pPr>
            <a:r>
              <a:rPr lang="ru-RU" sz="2400" b="1" dirty="0" smtClean="0">
                <a:latin typeface="Comic Sans MS" pitchFamily="66" charset="0"/>
              </a:rPr>
              <a:t>(Судей 8:26)</a:t>
            </a:r>
            <a:endParaRPr lang="ru-RU" sz="2400" b="1" dirty="0">
              <a:latin typeface="Comic Sans MS" pitchFamily="66" charset="0"/>
            </a:endParaRPr>
          </a:p>
        </p:txBody>
      </p:sp>
      <p:pic>
        <p:nvPicPr>
          <p:cNvPr id="10" name="Рисунок 9" descr="1332780781_hourglasses_04_yapfiles.ru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172400" y="980728"/>
            <a:ext cx="517797" cy="1038209"/>
          </a:xfrm>
          <a:prstGeom prst="rect">
            <a:avLst/>
          </a:prstGeom>
        </p:spPr>
      </p:pic>
      <p:sp>
        <p:nvSpPr>
          <p:cNvPr id="11" name="Управляющая кнопка: возврат 10">
            <a:hlinkClick r:id="rId5" action="ppaction://hlinksldjump" highlightClick="1"/>
          </p:cNvPr>
          <p:cNvSpPr/>
          <p:nvPr/>
        </p:nvSpPr>
        <p:spPr>
          <a:xfrm>
            <a:off x="8316416" y="6093296"/>
            <a:ext cx="648072" cy="576064"/>
          </a:xfrm>
          <a:prstGeom prst="actionButtonReturn">
            <a:avLst/>
          </a:prstGeom>
          <a:solidFill>
            <a:srgbClr val="FFFF99"/>
          </a:solidFill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6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0" y="476672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dirty="0" err="1" smtClean="0">
                <a:latin typeface="Comic Sans MS" pitchFamily="66" charset="0"/>
              </a:rPr>
              <a:t>Суперсложный</a:t>
            </a:r>
            <a:r>
              <a:rPr lang="ru-RU" sz="4000" dirty="0" smtClean="0">
                <a:latin typeface="Comic Sans MS" pitchFamily="66" charset="0"/>
              </a:rPr>
              <a:t> вопрос – 7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395536" y="1628800"/>
            <a:ext cx="7632848" cy="10801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000" b="1" dirty="0" smtClean="0">
                <a:latin typeface="Comic Sans MS" pitchFamily="66" charset="0"/>
              </a:rPr>
              <a:t>Как звали младшего сына </a:t>
            </a:r>
            <a:r>
              <a:rPr lang="ru-RU" sz="3000" b="1" dirty="0" err="1" smtClean="0">
                <a:latin typeface="Comic Sans MS" pitchFamily="66" charset="0"/>
              </a:rPr>
              <a:t>Гедеона</a:t>
            </a:r>
            <a:r>
              <a:rPr lang="ru-RU" sz="3000" b="1" dirty="0" smtClean="0">
                <a:latin typeface="Comic Sans MS" pitchFamily="66" charset="0"/>
              </a:rPr>
              <a:t>?</a:t>
            </a:r>
            <a:endParaRPr lang="ru-RU" sz="3000" b="1" dirty="0">
              <a:latin typeface="Comic Sans MS" pitchFamily="66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539552" y="2780928"/>
            <a:ext cx="7056784" cy="201622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latin typeface="Comic Sans MS" pitchFamily="66" charset="0"/>
              </a:rPr>
              <a:t>«…Остался только Иофам, младший сын </a:t>
            </a:r>
            <a:r>
              <a:rPr lang="ru-RU" sz="2400" b="1" dirty="0" err="1" smtClean="0">
                <a:latin typeface="Comic Sans MS" pitchFamily="66" charset="0"/>
              </a:rPr>
              <a:t>Иероваалов</a:t>
            </a:r>
            <a:r>
              <a:rPr lang="ru-RU" sz="2400" b="1" dirty="0" smtClean="0">
                <a:latin typeface="Comic Sans MS" pitchFamily="66" charset="0"/>
              </a:rPr>
              <a:t>, потому что скрылся»</a:t>
            </a:r>
          </a:p>
          <a:p>
            <a:pPr>
              <a:buNone/>
            </a:pPr>
            <a:r>
              <a:rPr lang="ru-RU" sz="2400" b="1" dirty="0" smtClean="0">
                <a:latin typeface="Comic Sans MS" pitchFamily="66" charset="0"/>
              </a:rPr>
              <a:t>(Судей 9:5)</a:t>
            </a:r>
            <a:endParaRPr lang="ru-RU" sz="2400" b="1" dirty="0">
              <a:latin typeface="Comic Sans MS" pitchFamily="66" charset="0"/>
            </a:endParaRPr>
          </a:p>
        </p:txBody>
      </p:sp>
      <p:pic>
        <p:nvPicPr>
          <p:cNvPr id="10" name="Рисунок 9" descr="1332780781_hourglasses_04_yapfiles.ru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172400" y="980728"/>
            <a:ext cx="517797" cy="1038209"/>
          </a:xfrm>
          <a:prstGeom prst="rect">
            <a:avLst/>
          </a:prstGeom>
        </p:spPr>
      </p:pic>
      <p:sp>
        <p:nvSpPr>
          <p:cNvPr id="11" name="Управляющая кнопка: возврат 10">
            <a:hlinkClick r:id="rId5" action="ppaction://hlinksldjump" highlightClick="1"/>
          </p:cNvPr>
          <p:cNvSpPr/>
          <p:nvPr/>
        </p:nvSpPr>
        <p:spPr>
          <a:xfrm>
            <a:off x="8316416" y="6093296"/>
            <a:ext cx="648072" cy="576064"/>
          </a:xfrm>
          <a:prstGeom prst="actionButtonReturn">
            <a:avLst/>
          </a:prstGeom>
          <a:solidFill>
            <a:srgbClr val="FFFF99"/>
          </a:solidFill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6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0" y="476672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dirty="0" err="1" smtClean="0">
                <a:latin typeface="Comic Sans MS" pitchFamily="66" charset="0"/>
              </a:rPr>
              <a:t>Суперсложный</a:t>
            </a:r>
            <a:r>
              <a:rPr lang="ru-RU" sz="4000" dirty="0" smtClean="0">
                <a:latin typeface="Comic Sans MS" pitchFamily="66" charset="0"/>
              </a:rPr>
              <a:t> вопрос – 8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395536" y="1628800"/>
            <a:ext cx="7632848" cy="10801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000" b="1" dirty="0" smtClean="0">
                <a:latin typeface="Comic Sans MS" pitchFamily="66" charset="0"/>
              </a:rPr>
              <a:t>Какое значение имени «</a:t>
            </a:r>
            <a:r>
              <a:rPr lang="ru-RU" sz="3000" b="1" dirty="0" err="1" smtClean="0">
                <a:latin typeface="Comic Sans MS" pitchFamily="66" charset="0"/>
              </a:rPr>
              <a:t>Гедеон</a:t>
            </a:r>
            <a:r>
              <a:rPr lang="ru-RU" sz="3000" b="1" dirty="0" smtClean="0">
                <a:latin typeface="Comic Sans MS" pitchFamily="66" charset="0"/>
              </a:rPr>
              <a:t>»?</a:t>
            </a:r>
            <a:endParaRPr lang="ru-RU" sz="3000" b="1" dirty="0">
              <a:latin typeface="Comic Sans MS" pitchFamily="66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539552" y="2780928"/>
            <a:ext cx="7056784" cy="201622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latin typeface="Comic Sans MS" pitchFamily="66" charset="0"/>
              </a:rPr>
              <a:t>- «срубающий»</a:t>
            </a:r>
          </a:p>
          <a:p>
            <a:pPr>
              <a:buNone/>
            </a:pPr>
            <a:r>
              <a:rPr lang="ru-RU" sz="2400" b="1" dirty="0" smtClean="0">
                <a:latin typeface="Comic Sans MS" pitchFamily="66" charset="0"/>
              </a:rPr>
              <a:t>- «разрушать, разбивать на куски»</a:t>
            </a:r>
          </a:p>
        </p:txBody>
      </p:sp>
      <p:pic>
        <p:nvPicPr>
          <p:cNvPr id="10" name="Рисунок 9" descr="1332780781_hourglasses_04_yapfiles.ru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172400" y="980728"/>
            <a:ext cx="517797" cy="1038209"/>
          </a:xfrm>
          <a:prstGeom prst="rect">
            <a:avLst/>
          </a:prstGeom>
        </p:spPr>
      </p:pic>
      <p:sp>
        <p:nvSpPr>
          <p:cNvPr id="11" name="Управляющая кнопка: возврат 10">
            <a:hlinkClick r:id="rId5" action="ppaction://hlinksldjump" highlightClick="1"/>
          </p:cNvPr>
          <p:cNvSpPr/>
          <p:nvPr/>
        </p:nvSpPr>
        <p:spPr>
          <a:xfrm>
            <a:off x="8316416" y="6093296"/>
            <a:ext cx="648072" cy="576064"/>
          </a:xfrm>
          <a:prstGeom prst="actionButtonReturn">
            <a:avLst/>
          </a:prstGeom>
          <a:solidFill>
            <a:srgbClr val="FFFF99"/>
          </a:solidFill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6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548681"/>
            <a:ext cx="7772400" cy="1152128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itchFamily="66" charset="0"/>
              </a:rPr>
              <a:t>Конкурс для зала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16" name="Рисунок 15" descr="500-BibleOT-11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27784" y="1700808"/>
            <a:ext cx="3607048" cy="2705286"/>
          </a:xfrm>
          <a:prstGeom prst="rect">
            <a:avLst/>
          </a:prstGeom>
        </p:spPr>
      </p:pic>
      <p:sp>
        <p:nvSpPr>
          <p:cNvPr id="17" name="Заголовок 1"/>
          <p:cNvSpPr txBox="1">
            <a:spLocks/>
          </p:cNvSpPr>
          <p:nvPr/>
        </p:nvSpPr>
        <p:spPr>
          <a:xfrm>
            <a:off x="611560" y="4581128"/>
            <a:ext cx="7556376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Нападение на стан врагов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2555776" y="1628800"/>
            <a:ext cx="1368152" cy="1440160"/>
          </a:xfrm>
          <a:prstGeom prst="rect">
            <a:avLst/>
          </a:prstGeom>
          <a:solidFill>
            <a:srgbClr val="FFFFD9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3707904" y="3068960"/>
            <a:ext cx="1368152" cy="1440160"/>
          </a:xfrm>
          <a:prstGeom prst="rect">
            <a:avLst/>
          </a:prstGeom>
          <a:solidFill>
            <a:srgbClr val="FFFFD9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3707904" y="1628800"/>
            <a:ext cx="1368152" cy="1440160"/>
          </a:xfrm>
          <a:prstGeom prst="rect">
            <a:avLst/>
          </a:prstGeom>
          <a:solidFill>
            <a:srgbClr val="FFFFD9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2555776" y="3068960"/>
            <a:ext cx="1368152" cy="1440160"/>
          </a:xfrm>
          <a:prstGeom prst="rect">
            <a:avLst/>
          </a:prstGeom>
          <a:solidFill>
            <a:srgbClr val="FFFFD9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4932040" y="3068960"/>
            <a:ext cx="1368152" cy="1440160"/>
          </a:xfrm>
          <a:prstGeom prst="rect">
            <a:avLst/>
          </a:prstGeom>
          <a:solidFill>
            <a:srgbClr val="FFFFD9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4932040" y="1628800"/>
            <a:ext cx="1368152" cy="1440160"/>
          </a:xfrm>
          <a:prstGeom prst="rect">
            <a:avLst/>
          </a:prstGeom>
          <a:solidFill>
            <a:srgbClr val="FFFFD9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Управляющая кнопка: далее 23">
            <a:hlinkClick r:id="" action="ppaction://hlinkshowjump?jump=nextslide" highlightClick="1"/>
          </p:cNvPr>
          <p:cNvSpPr/>
          <p:nvPr/>
        </p:nvSpPr>
        <p:spPr>
          <a:xfrm>
            <a:off x="8028384" y="6093296"/>
            <a:ext cx="792088" cy="576064"/>
          </a:xfrm>
          <a:prstGeom prst="actionButtonForwardNext">
            <a:avLst/>
          </a:prstGeom>
          <a:solidFill>
            <a:srgbClr val="FFFF99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042611_2122_GIDEONGODS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19872" y="1628800"/>
            <a:ext cx="2141220" cy="3139440"/>
          </a:xfrm>
          <a:prstGeom prst="rect">
            <a:avLst/>
          </a:prstGeom>
        </p:spPr>
      </p:pic>
      <p:sp>
        <p:nvSpPr>
          <p:cNvPr id="18" name="Прямоугольник 17"/>
          <p:cNvSpPr/>
          <p:nvPr/>
        </p:nvSpPr>
        <p:spPr>
          <a:xfrm>
            <a:off x="3275856" y="1628800"/>
            <a:ext cx="1224136" cy="1152128"/>
          </a:xfrm>
          <a:prstGeom prst="rect">
            <a:avLst/>
          </a:prstGeom>
          <a:solidFill>
            <a:srgbClr val="FFFFD9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4499992" y="3861048"/>
            <a:ext cx="1224136" cy="1008112"/>
          </a:xfrm>
          <a:prstGeom prst="rect">
            <a:avLst/>
          </a:prstGeom>
          <a:solidFill>
            <a:srgbClr val="FFFFD9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3275856" y="2780928"/>
            <a:ext cx="1224136" cy="1080120"/>
          </a:xfrm>
          <a:prstGeom prst="rect">
            <a:avLst/>
          </a:prstGeom>
          <a:solidFill>
            <a:srgbClr val="FFFFD9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3275856" y="3861048"/>
            <a:ext cx="1224136" cy="1008112"/>
          </a:xfrm>
          <a:prstGeom prst="rect">
            <a:avLst/>
          </a:prstGeom>
          <a:solidFill>
            <a:srgbClr val="FFFFD9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4499992" y="2780928"/>
            <a:ext cx="1224136" cy="1080120"/>
          </a:xfrm>
          <a:prstGeom prst="rect">
            <a:avLst/>
          </a:prstGeom>
          <a:solidFill>
            <a:srgbClr val="FFFFD9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4499992" y="1628800"/>
            <a:ext cx="1224136" cy="1152128"/>
          </a:xfrm>
          <a:prstGeom prst="rect">
            <a:avLst/>
          </a:prstGeom>
          <a:solidFill>
            <a:srgbClr val="FFFFD9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548681"/>
            <a:ext cx="7772400" cy="1152128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itchFamily="66" charset="0"/>
              </a:rPr>
              <a:t>Конкурс для зала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17" name="Заголовок 1"/>
          <p:cNvSpPr txBox="1">
            <a:spLocks/>
          </p:cNvSpPr>
          <p:nvPr/>
        </p:nvSpPr>
        <p:spPr>
          <a:xfrm>
            <a:off x="683568" y="5013176"/>
            <a:ext cx="7556376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Знамение с росой и шерстью</a:t>
            </a:r>
          </a:p>
        </p:txBody>
      </p:sp>
      <p:sp>
        <p:nvSpPr>
          <p:cNvPr id="24" name="Управляющая кнопка: далее 23">
            <a:hlinkClick r:id="" action="ppaction://hlinkshowjump?jump=nextslide" highlightClick="1"/>
          </p:cNvPr>
          <p:cNvSpPr/>
          <p:nvPr/>
        </p:nvSpPr>
        <p:spPr>
          <a:xfrm>
            <a:off x="8100392" y="6093296"/>
            <a:ext cx="792088" cy="576064"/>
          </a:xfrm>
          <a:prstGeom prst="actionButtonForwardNext">
            <a:avLst/>
          </a:prstGeom>
          <a:solidFill>
            <a:srgbClr val="FFFF99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17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042711_2022_GIDEONSSHRI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71800" y="1916832"/>
            <a:ext cx="3345180" cy="2240280"/>
          </a:xfrm>
          <a:prstGeom prst="rect">
            <a:avLst/>
          </a:prstGeom>
        </p:spPr>
      </p:pic>
      <p:sp>
        <p:nvSpPr>
          <p:cNvPr id="18" name="Прямоугольник 17"/>
          <p:cNvSpPr/>
          <p:nvPr/>
        </p:nvSpPr>
        <p:spPr>
          <a:xfrm>
            <a:off x="2699792" y="1844824"/>
            <a:ext cx="1152128" cy="1224136"/>
          </a:xfrm>
          <a:prstGeom prst="rect">
            <a:avLst/>
          </a:prstGeom>
          <a:solidFill>
            <a:srgbClr val="FFFFD9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3851920" y="3068960"/>
            <a:ext cx="1080120" cy="1224136"/>
          </a:xfrm>
          <a:prstGeom prst="rect">
            <a:avLst/>
          </a:prstGeom>
          <a:solidFill>
            <a:srgbClr val="FFFFD9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3851920" y="1844824"/>
            <a:ext cx="1080120" cy="1224136"/>
          </a:xfrm>
          <a:prstGeom prst="rect">
            <a:avLst/>
          </a:prstGeom>
          <a:solidFill>
            <a:srgbClr val="FFFFD9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2699792" y="3068960"/>
            <a:ext cx="1152128" cy="1224136"/>
          </a:xfrm>
          <a:prstGeom prst="rect">
            <a:avLst/>
          </a:prstGeom>
          <a:solidFill>
            <a:srgbClr val="FFFFD9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4932040" y="3068960"/>
            <a:ext cx="1224136" cy="1224136"/>
          </a:xfrm>
          <a:prstGeom prst="rect">
            <a:avLst/>
          </a:prstGeom>
          <a:solidFill>
            <a:srgbClr val="FFFFD9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4932040" y="1844824"/>
            <a:ext cx="1224136" cy="1224136"/>
          </a:xfrm>
          <a:prstGeom prst="rect">
            <a:avLst/>
          </a:prstGeom>
          <a:solidFill>
            <a:srgbClr val="FFFFD9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548681"/>
            <a:ext cx="7772400" cy="1152128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itchFamily="66" charset="0"/>
              </a:rPr>
              <a:t>Конкурс для зала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17" name="Заголовок 1"/>
          <p:cNvSpPr txBox="1">
            <a:spLocks/>
          </p:cNvSpPr>
          <p:nvPr/>
        </p:nvSpPr>
        <p:spPr>
          <a:xfrm>
            <a:off x="611560" y="4581128"/>
            <a:ext cx="7556376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Разрушение жертвенника Ваала</a:t>
            </a:r>
          </a:p>
        </p:txBody>
      </p:sp>
      <p:sp>
        <p:nvSpPr>
          <p:cNvPr id="24" name="Управляющая кнопка: далее 23">
            <a:hlinkClick r:id="" action="ppaction://hlinkshowjump?jump=nextslide" highlightClick="1"/>
          </p:cNvPr>
          <p:cNvSpPr/>
          <p:nvPr/>
        </p:nvSpPr>
        <p:spPr>
          <a:xfrm>
            <a:off x="8100392" y="6093296"/>
            <a:ext cx="792088" cy="576064"/>
          </a:xfrm>
          <a:prstGeom prst="actionButtonForwardNext">
            <a:avLst/>
          </a:prstGeom>
          <a:solidFill>
            <a:srgbClr val="FFFF99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17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0700700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59832" y="1484784"/>
            <a:ext cx="2570757" cy="3058925"/>
          </a:xfrm>
          <a:prstGeom prst="rect">
            <a:avLst/>
          </a:prstGeom>
        </p:spPr>
      </p:pic>
      <p:sp>
        <p:nvSpPr>
          <p:cNvPr id="18" name="Прямоугольник 17"/>
          <p:cNvSpPr/>
          <p:nvPr/>
        </p:nvSpPr>
        <p:spPr>
          <a:xfrm>
            <a:off x="3059832" y="2564904"/>
            <a:ext cx="1296144" cy="1008112"/>
          </a:xfrm>
          <a:prstGeom prst="rect">
            <a:avLst/>
          </a:prstGeom>
          <a:solidFill>
            <a:srgbClr val="FFFFD9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4355976" y="2564904"/>
            <a:ext cx="1368152" cy="1008112"/>
          </a:xfrm>
          <a:prstGeom prst="rect">
            <a:avLst/>
          </a:prstGeom>
          <a:solidFill>
            <a:srgbClr val="FFFFD9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3059832" y="3573016"/>
            <a:ext cx="1296144" cy="1080120"/>
          </a:xfrm>
          <a:prstGeom prst="rect">
            <a:avLst/>
          </a:prstGeom>
          <a:solidFill>
            <a:srgbClr val="FFFFD9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4355976" y="3573016"/>
            <a:ext cx="1368152" cy="1080120"/>
          </a:xfrm>
          <a:prstGeom prst="rect">
            <a:avLst/>
          </a:prstGeom>
          <a:solidFill>
            <a:srgbClr val="FFFFD9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4355976" y="1412776"/>
            <a:ext cx="1368152" cy="1152128"/>
          </a:xfrm>
          <a:prstGeom prst="rect">
            <a:avLst/>
          </a:prstGeom>
          <a:solidFill>
            <a:srgbClr val="FFFFD9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3059832" y="1412776"/>
            <a:ext cx="1296144" cy="1152128"/>
          </a:xfrm>
          <a:prstGeom prst="rect">
            <a:avLst/>
          </a:prstGeom>
          <a:solidFill>
            <a:srgbClr val="FFFFD9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548681"/>
            <a:ext cx="7772400" cy="1152128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itchFamily="66" charset="0"/>
              </a:rPr>
              <a:t>Конкурс для зала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17" name="Заголовок 1"/>
          <p:cNvSpPr txBox="1">
            <a:spLocks/>
          </p:cNvSpPr>
          <p:nvPr/>
        </p:nvSpPr>
        <p:spPr>
          <a:xfrm>
            <a:off x="611560" y="4581128"/>
            <a:ext cx="7556376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Отбор воинов </a:t>
            </a:r>
            <a:r>
              <a:rPr kumimoji="0" lang="ru-RU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Гедеона</a:t>
            </a: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24" name="Управляющая кнопка: далее 23">
            <a:hlinkClick r:id="" action="ppaction://hlinkshowjump?jump=nextslide" highlightClick="1"/>
          </p:cNvPr>
          <p:cNvSpPr/>
          <p:nvPr/>
        </p:nvSpPr>
        <p:spPr>
          <a:xfrm>
            <a:off x="8100392" y="6093296"/>
            <a:ext cx="792088" cy="576064"/>
          </a:xfrm>
          <a:prstGeom prst="actionButtonForwardNext">
            <a:avLst/>
          </a:prstGeom>
          <a:solidFill>
            <a:srgbClr val="FFFF99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17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Gideo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55776" y="1628800"/>
            <a:ext cx="3735055" cy="2808312"/>
          </a:xfrm>
          <a:prstGeom prst="rect">
            <a:avLst/>
          </a:prstGeom>
        </p:spPr>
      </p:pic>
      <p:sp>
        <p:nvSpPr>
          <p:cNvPr id="18" name="Прямоугольник 17"/>
          <p:cNvSpPr/>
          <p:nvPr/>
        </p:nvSpPr>
        <p:spPr>
          <a:xfrm>
            <a:off x="5076056" y="3068960"/>
            <a:ext cx="1296144" cy="1440160"/>
          </a:xfrm>
          <a:prstGeom prst="rect">
            <a:avLst/>
          </a:prstGeom>
          <a:solidFill>
            <a:srgbClr val="FFFFD9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2483768" y="1556792"/>
            <a:ext cx="1368152" cy="1512168"/>
          </a:xfrm>
          <a:prstGeom prst="rect">
            <a:avLst/>
          </a:prstGeom>
          <a:solidFill>
            <a:srgbClr val="FFFFD9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5076056" y="1556792"/>
            <a:ext cx="1296144" cy="1512168"/>
          </a:xfrm>
          <a:prstGeom prst="rect">
            <a:avLst/>
          </a:prstGeom>
          <a:solidFill>
            <a:srgbClr val="FFFFD9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3851920" y="1556792"/>
            <a:ext cx="1224136" cy="1512168"/>
          </a:xfrm>
          <a:prstGeom prst="rect">
            <a:avLst/>
          </a:prstGeom>
          <a:solidFill>
            <a:srgbClr val="FFFFD9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2483768" y="3068960"/>
            <a:ext cx="1368152" cy="1440160"/>
          </a:xfrm>
          <a:prstGeom prst="rect">
            <a:avLst/>
          </a:prstGeom>
          <a:solidFill>
            <a:srgbClr val="FFFFD9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3851920" y="3068960"/>
            <a:ext cx="1224136" cy="1440160"/>
          </a:xfrm>
          <a:prstGeom prst="rect">
            <a:avLst/>
          </a:prstGeom>
          <a:solidFill>
            <a:srgbClr val="FFFFD9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548681"/>
            <a:ext cx="7772400" cy="1152128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itchFamily="66" charset="0"/>
              </a:rPr>
              <a:t>Конкурс для зала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15" name="Управляющая кнопка: возврат 14">
            <a:hlinkClick r:id="rId4" action="ppaction://hlinksldjump" highlightClick="1"/>
          </p:cNvPr>
          <p:cNvSpPr/>
          <p:nvPr/>
        </p:nvSpPr>
        <p:spPr>
          <a:xfrm>
            <a:off x="8316416" y="6093296"/>
            <a:ext cx="648072" cy="576064"/>
          </a:xfrm>
          <a:prstGeom prst="actionButtonReturn">
            <a:avLst/>
          </a:prstGeom>
          <a:solidFill>
            <a:srgbClr val="FFFF99"/>
          </a:solidFill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Заголовок 1"/>
          <p:cNvSpPr txBox="1">
            <a:spLocks/>
          </p:cNvSpPr>
          <p:nvPr/>
        </p:nvSpPr>
        <p:spPr>
          <a:xfrm>
            <a:off x="611560" y="4581128"/>
            <a:ext cx="7556376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Встреча с Ангелом Господним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17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0" y="476672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Comic Sans MS" pitchFamily="66" charset="0"/>
              </a:rPr>
              <a:t>Финал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395536" y="1628800"/>
            <a:ext cx="7632848" cy="2592288"/>
          </a:xfrm>
        </p:spPr>
        <p:txBody>
          <a:bodyPr>
            <a:normAutofit/>
          </a:bodyPr>
          <a:lstStyle/>
          <a:p>
            <a:r>
              <a:rPr lang="ru-RU" sz="3000" b="1" dirty="0" smtClean="0">
                <a:latin typeface="Comic Sans MS" pitchFamily="66" charset="0"/>
              </a:rPr>
              <a:t>Чему мы можем научиться из истории </a:t>
            </a:r>
            <a:r>
              <a:rPr lang="ru-RU" sz="3000" b="1" dirty="0" err="1" smtClean="0">
                <a:latin typeface="Comic Sans MS" pitchFamily="66" charset="0"/>
              </a:rPr>
              <a:t>Гедеона</a:t>
            </a:r>
            <a:r>
              <a:rPr lang="ru-RU" sz="3000" b="1" dirty="0" smtClean="0">
                <a:latin typeface="Comic Sans MS" pitchFamily="66" charset="0"/>
              </a:rPr>
              <a:t>?</a:t>
            </a:r>
          </a:p>
          <a:p>
            <a:r>
              <a:rPr lang="ru-RU" sz="3000" b="1" dirty="0" smtClean="0">
                <a:latin typeface="Comic Sans MS" pitchFamily="66" charset="0"/>
              </a:rPr>
              <a:t>Какие грани характера Бога открылись вам в этой истории?</a:t>
            </a:r>
            <a:endParaRPr lang="ru-RU" sz="3000" b="1" dirty="0">
              <a:latin typeface="Comic Sans MS" pitchFamily="66" charset="0"/>
            </a:endParaRPr>
          </a:p>
        </p:txBody>
      </p:sp>
      <p:sp>
        <p:nvSpPr>
          <p:cNvPr id="11" name="Управляющая кнопка: возврат 10">
            <a:hlinkClick r:id="rId3" action="ppaction://hlinksldjump" highlightClick="1"/>
          </p:cNvPr>
          <p:cNvSpPr/>
          <p:nvPr/>
        </p:nvSpPr>
        <p:spPr>
          <a:xfrm>
            <a:off x="8316416" y="6093296"/>
            <a:ext cx="648072" cy="576064"/>
          </a:xfrm>
          <a:prstGeom prst="actionButtonReturn">
            <a:avLst/>
          </a:prstGeom>
          <a:solidFill>
            <a:srgbClr val="FFFF99"/>
          </a:solidFill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Comic Sans MS" pitchFamily="66" charset="0"/>
              </a:rPr>
              <a:t>Семья </a:t>
            </a:r>
            <a:r>
              <a:rPr lang="ru-RU" sz="4000" dirty="0" err="1" smtClean="0">
                <a:latin typeface="Comic Sans MS" pitchFamily="66" charset="0"/>
              </a:rPr>
              <a:t>Гедеона</a:t>
            </a:r>
            <a:r>
              <a:rPr lang="ru-RU" sz="4000" dirty="0" smtClean="0">
                <a:latin typeface="Comic Sans MS" pitchFamily="66" charset="0"/>
              </a:rPr>
              <a:t> – 3 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395536" y="1844824"/>
            <a:ext cx="7931224" cy="122413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b="1" dirty="0" smtClean="0">
                <a:latin typeface="Comic Sans MS" pitchFamily="66" charset="0"/>
              </a:rPr>
              <a:t>С чем младший сын </a:t>
            </a:r>
            <a:r>
              <a:rPr lang="ru-RU" sz="3200" b="1" dirty="0" err="1" smtClean="0">
                <a:latin typeface="Comic Sans MS" pitchFamily="66" charset="0"/>
              </a:rPr>
              <a:t>Гедеона</a:t>
            </a:r>
            <a:r>
              <a:rPr lang="ru-RU" sz="3200" b="1" dirty="0" smtClean="0">
                <a:latin typeface="Comic Sans MS" pitchFamily="66" charset="0"/>
              </a:rPr>
              <a:t> сравнил сына наложницы?</a:t>
            </a:r>
            <a:endParaRPr lang="ru-RU" sz="3200" b="1" dirty="0">
              <a:latin typeface="Comic Sans MS" pitchFamily="66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395536" y="3284984"/>
            <a:ext cx="7128792" cy="165618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latin typeface="Comic Sans MS" pitchFamily="66" charset="0"/>
              </a:rPr>
              <a:t>«Наконец сказали все дерева терновнику: иди ты, царствуй над нами». (Судей 9:14)</a:t>
            </a:r>
            <a:endParaRPr lang="ru-RU" b="1" dirty="0">
              <a:latin typeface="Comic Sans MS" pitchFamily="66" charset="0"/>
            </a:endParaRPr>
          </a:p>
        </p:txBody>
      </p:sp>
      <p:pic>
        <p:nvPicPr>
          <p:cNvPr id="10" name="Рисунок 9" descr="1332780781_hourglasses_04_yapfiles.ru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172400" y="980728"/>
            <a:ext cx="517797" cy="1038209"/>
          </a:xfrm>
          <a:prstGeom prst="rect">
            <a:avLst/>
          </a:prstGeom>
        </p:spPr>
      </p:pic>
      <p:sp>
        <p:nvSpPr>
          <p:cNvPr id="11" name="Управляющая кнопка: возврат 10">
            <a:hlinkClick r:id="rId5" action="ppaction://hlinksldjump" highlightClick="1"/>
          </p:cNvPr>
          <p:cNvSpPr/>
          <p:nvPr/>
        </p:nvSpPr>
        <p:spPr>
          <a:xfrm>
            <a:off x="8316416" y="6093296"/>
            <a:ext cx="648072" cy="576064"/>
          </a:xfrm>
          <a:prstGeom prst="actionButtonReturn">
            <a:avLst/>
          </a:prstGeom>
          <a:solidFill>
            <a:srgbClr val="FFFF99"/>
          </a:solidFill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6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Comic Sans MS" pitchFamily="66" charset="0"/>
              </a:rPr>
              <a:t>Семья </a:t>
            </a:r>
            <a:r>
              <a:rPr lang="ru-RU" sz="4000" dirty="0" err="1" smtClean="0">
                <a:latin typeface="Comic Sans MS" pitchFamily="66" charset="0"/>
              </a:rPr>
              <a:t>Гедеона</a:t>
            </a:r>
            <a:r>
              <a:rPr lang="ru-RU" sz="4000" dirty="0" smtClean="0">
                <a:latin typeface="Comic Sans MS" pitchFamily="66" charset="0"/>
              </a:rPr>
              <a:t> – 4 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395536" y="1628800"/>
            <a:ext cx="7931224" cy="158417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b="1" dirty="0" smtClean="0">
                <a:latin typeface="Comic Sans MS" pitchFamily="66" charset="0"/>
              </a:rPr>
              <a:t>К какому колену принадлежала семья </a:t>
            </a:r>
            <a:r>
              <a:rPr lang="ru-RU" sz="3200" b="1" dirty="0" err="1" smtClean="0">
                <a:latin typeface="Comic Sans MS" pitchFamily="66" charset="0"/>
              </a:rPr>
              <a:t>Гедеона</a:t>
            </a:r>
            <a:r>
              <a:rPr lang="ru-RU" sz="3200" b="1" dirty="0" smtClean="0">
                <a:latin typeface="Comic Sans MS" pitchFamily="66" charset="0"/>
              </a:rPr>
              <a:t> и каково было ее социальное положение?</a:t>
            </a:r>
            <a:endParaRPr lang="ru-RU" sz="3200" b="1" dirty="0">
              <a:latin typeface="Comic Sans MS" pitchFamily="66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395536" y="3284984"/>
            <a:ext cx="6912768" cy="19442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latin typeface="Comic Sans MS" pitchFamily="66" charset="0"/>
              </a:rPr>
              <a:t>«…вот, и племя мое в колене </a:t>
            </a:r>
            <a:r>
              <a:rPr lang="ru-RU" b="1" dirty="0" err="1" smtClean="0">
                <a:latin typeface="Comic Sans MS" pitchFamily="66" charset="0"/>
              </a:rPr>
              <a:t>Манасиином</a:t>
            </a:r>
            <a:r>
              <a:rPr lang="ru-RU" b="1" dirty="0" smtClean="0">
                <a:latin typeface="Comic Sans MS" pitchFamily="66" charset="0"/>
              </a:rPr>
              <a:t> самое бедное, и я в доме отца моего младший». (Судей 6:15)</a:t>
            </a:r>
            <a:endParaRPr lang="ru-RU" b="1" dirty="0">
              <a:latin typeface="Comic Sans MS" pitchFamily="66" charset="0"/>
            </a:endParaRPr>
          </a:p>
        </p:txBody>
      </p:sp>
      <p:pic>
        <p:nvPicPr>
          <p:cNvPr id="10" name="Рисунок 9" descr="1332780781_hourglasses_04_yapfiles.ru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172400" y="980728"/>
            <a:ext cx="517797" cy="1038209"/>
          </a:xfrm>
          <a:prstGeom prst="rect">
            <a:avLst/>
          </a:prstGeom>
        </p:spPr>
      </p:pic>
      <p:sp>
        <p:nvSpPr>
          <p:cNvPr id="11" name="Управляющая кнопка: возврат 10">
            <a:hlinkClick r:id="rId5" action="ppaction://hlinksldjump" highlightClick="1"/>
          </p:cNvPr>
          <p:cNvSpPr/>
          <p:nvPr/>
        </p:nvSpPr>
        <p:spPr>
          <a:xfrm>
            <a:off x="8316416" y="6093296"/>
            <a:ext cx="648072" cy="576064"/>
          </a:xfrm>
          <a:prstGeom prst="actionButtonReturn">
            <a:avLst/>
          </a:prstGeom>
          <a:solidFill>
            <a:srgbClr val="FFFF99"/>
          </a:solidFill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6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Comic Sans MS" pitchFamily="66" charset="0"/>
              </a:rPr>
              <a:t>Семья </a:t>
            </a:r>
            <a:r>
              <a:rPr lang="ru-RU" sz="4000" dirty="0" err="1" smtClean="0">
                <a:latin typeface="Comic Sans MS" pitchFamily="66" charset="0"/>
              </a:rPr>
              <a:t>Гедеона</a:t>
            </a:r>
            <a:r>
              <a:rPr lang="ru-RU" sz="4000" dirty="0" smtClean="0">
                <a:latin typeface="Comic Sans MS" pitchFamily="66" charset="0"/>
              </a:rPr>
              <a:t> – 5 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395536" y="1628800"/>
            <a:ext cx="7931224" cy="93610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b="1" dirty="0" smtClean="0">
                <a:latin typeface="Comic Sans MS" pitchFamily="66" charset="0"/>
              </a:rPr>
              <a:t>Как звали первенца </a:t>
            </a:r>
            <a:r>
              <a:rPr lang="ru-RU" sz="3200" b="1" dirty="0" err="1" smtClean="0">
                <a:latin typeface="Comic Sans MS" pitchFamily="66" charset="0"/>
              </a:rPr>
              <a:t>Гедеона</a:t>
            </a:r>
            <a:r>
              <a:rPr lang="ru-RU" sz="3200" b="1" dirty="0" smtClean="0">
                <a:latin typeface="Comic Sans MS" pitchFamily="66" charset="0"/>
              </a:rPr>
              <a:t>?</a:t>
            </a:r>
            <a:endParaRPr lang="ru-RU" sz="3200" b="1" dirty="0">
              <a:latin typeface="Comic Sans MS" pitchFamily="66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395536" y="3284984"/>
            <a:ext cx="6912768" cy="151216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latin typeface="Comic Sans MS" pitchFamily="66" charset="0"/>
              </a:rPr>
              <a:t>«И сказал </a:t>
            </a:r>
            <a:r>
              <a:rPr lang="ru-RU" b="1" dirty="0" err="1" smtClean="0">
                <a:latin typeface="Comic Sans MS" pitchFamily="66" charset="0"/>
              </a:rPr>
              <a:t>Иеферу</a:t>
            </a:r>
            <a:r>
              <a:rPr lang="ru-RU" b="1" dirty="0" smtClean="0">
                <a:latin typeface="Comic Sans MS" pitchFamily="66" charset="0"/>
              </a:rPr>
              <a:t>, первенцу своему…». (Судей 8:20)</a:t>
            </a:r>
            <a:endParaRPr lang="ru-RU" b="1" dirty="0">
              <a:latin typeface="Comic Sans MS" pitchFamily="66" charset="0"/>
            </a:endParaRPr>
          </a:p>
        </p:txBody>
      </p:sp>
      <p:pic>
        <p:nvPicPr>
          <p:cNvPr id="10" name="Рисунок 9" descr="1332780781_hourglasses_04_yapfiles.ru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172400" y="980728"/>
            <a:ext cx="517797" cy="1038209"/>
          </a:xfrm>
          <a:prstGeom prst="rect">
            <a:avLst/>
          </a:prstGeom>
        </p:spPr>
      </p:pic>
      <p:sp>
        <p:nvSpPr>
          <p:cNvPr id="11" name="Управляющая кнопка: возврат 10">
            <a:hlinkClick r:id="rId5" action="ppaction://hlinksldjump" highlightClick="1"/>
          </p:cNvPr>
          <p:cNvSpPr/>
          <p:nvPr/>
        </p:nvSpPr>
        <p:spPr>
          <a:xfrm>
            <a:off x="8316416" y="6093296"/>
            <a:ext cx="648072" cy="576064"/>
          </a:xfrm>
          <a:prstGeom prst="actionButtonReturn">
            <a:avLst/>
          </a:prstGeom>
          <a:solidFill>
            <a:srgbClr val="FFFF99"/>
          </a:solidFill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6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Comic Sans MS" pitchFamily="66" charset="0"/>
              </a:rPr>
              <a:t>Семья </a:t>
            </a:r>
            <a:r>
              <a:rPr lang="ru-RU" sz="4000" dirty="0" err="1" smtClean="0">
                <a:latin typeface="Comic Sans MS" pitchFamily="66" charset="0"/>
              </a:rPr>
              <a:t>Гедеона</a:t>
            </a:r>
            <a:r>
              <a:rPr lang="ru-RU" sz="4000" dirty="0" smtClean="0">
                <a:latin typeface="Comic Sans MS" pitchFamily="66" charset="0"/>
              </a:rPr>
              <a:t> – 6 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395536" y="1628800"/>
            <a:ext cx="7931224" cy="93610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b="1" dirty="0" smtClean="0">
                <a:latin typeface="Comic Sans MS" pitchFamily="66" charset="0"/>
              </a:rPr>
              <a:t>Сколько сыновей было у </a:t>
            </a:r>
            <a:r>
              <a:rPr lang="ru-RU" sz="3200" b="1" dirty="0" err="1" smtClean="0">
                <a:latin typeface="Comic Sans MS" pitchFamily="66" charset="0"/>
              </a:rPr>
              <a:t>Гедеона</a:t>
            </a:r>
            <a:r>
              <a:rPr lang="ru-RU" sz="3200" b="1" dirty="0" smtClean="0">
                <a:latin typeface="Comic Sans MS" pitchFamily="66" charset="0"/>
              </a:rPr>
              <a:t>?</a:t>
            </a:r>
            <a:endParaRPr lang="ru-RU" sz="3200" b="1" dirty="0">
              <a:latin typeface="Comic Sans MS" pitchFamily="66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395536" y="2708920"/>
            <a:ext cx="6912768" cy="24482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latin typeface="Comic Sans MS" pitchFamily="66" charset="0"/>
              </a:rPr>
              <a:t>   71 сын</a:t>
            </a:r>
          </a:p>
          <a:p>
            <a:pPr>
              <a:buNone/>
            </a:pPr>
            <a:r>
              <a:rPr lang="ru-RU" b="1" dirty="0" smtClean="0">
                <a:latin typeface="Comic Sans MS" pitchFamily="66" charset="0"/>
              </a:rPr>
              <a:t>«У </a:t>
            </a:r>
            <a:r>
              <a:rPr lang="ru-RU" b="1" dirty="0" err="1" smtClean="0">
                <a:latin typeface="Comic Sans MS" pitchFamily="66" charset="0"/>
              </a:rPr>
              <a:t>Гедеона</a:t>
            </a:r>
            <a:r>
              <a:rPr lang="ru-RU" b="1" dirty="0" smtClean="0">
                <a:latin typeface="Comic Sans MS" pitchFamily="66" charset="0"/>
              </a:rPr>
              <a:t> было 70 сыновей… также и наложница, жившая в </a:t>
            </a:r>
            <a:r>
              <a:rPr lang="ru-RU" b="1" dirty="0" err="1" smtClean="0">
                <a:latin typeface="Comic Sans MS" pitchFamily="66" charset="0"/>
              </a:rPr>
              <a:t>Сихеме</a:t>
            </a:r>
            <a:r>
              <a:rPr lang="ru-RU" b="1" dirty="0" smtClean="0">
                <a:latin typeface="Comic Sans MS" pitchFamily="66" charset="0"/>
              </a:rPr>
              <a:t> родила ему сына…». (Судей 8:30,31)</a:t>
            </a:r>
            <a:endParaRPr lang="ru-RU" b="1" dirty="0">
              <a:latin typeface="Comic Sans MS" pitchFamily="66" charset="0"/>
            </a:endParaRPr>
          </a:p>
        </p:txBody>
      </p:sp>
      <p:pic>
        <p:nvPicPr>
          <p:cNvPr id="10" name="Рисунок 9" descr="1332780781_hourglasses_04_yapfiles.ru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172400" y="980728"/>
            <a:ext cx="517797" cy="1038209"/>
          </a:xfrm>
          <a:prstGeom prst="rect">
            <a:avLst/>
          </a:prstGeom>
        </p:spPr>
      </p:pic>
      <p:sp>
        <p:nvSpPr>
          <p:cNvPr id="11" name="Управляющая кнопка: возврат 10">
            <a:hlinkClick r:id="rId5" action="ppaction://hlinksldjump" highlightClick="1"/>
          </p:cNvPr>
          <p:cNvSpPr/>
          <p:nvPr/>
        </p:nvSpPr>
        <p:spPr>
          <a:xfrm>
            <a:off x="8316416" y="6093296"/>
            <a:ext cx="648072" cy="576064"/>
          </a:xfrm>
          <a:prstGeom prst="actionButtonReturn">
            <a:avLst/>
          </a:prstGeom>
          <a:solidFill>
            <a:srgbClr val="FFFF99"/>
          </a:solidFill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6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390</TotalTime>
  <Words>2038</Words>
  <Application>Microsoft Office PowerPoint</Application>
  <PresentationFormat>Экран (4:3)</PresentationFormat>
  <Paragraphs>271</Paragraphs>
  <Slides>58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58</vt:i4>
      </vt:variant>
    </vt:vector>
  </HeadingPairs>
  <TitlesOfParts>
    <vt:vector size="59" baseType="lpstr">
      <vt:lpstr>Тема Office</vt:lpstr>
      <vt:lpstr>ГЕРОЙ ВЕРЫ  Гедеон</vt:lpstr>
      <vt:lpstr>Гедеон</vt:lpstr>
      <vt:lpstr>Слайд 3</vt:lpstr>
      <vt:lpstr>Семья Гедеона – 1 </vt:lpstr>
      <vt:lpstr>Семья Гедеона – 2 </vt:lpstr>
      <vt:lpstr>Семья Гедеона – 3 </vt:lpstr>
      <vt:lpstr>Семья Гедеона – 4 </vt:lpstr>
      <vt:lpstr>Семья Гедеона – 5 </vt:lpstr>
      <vt:lpstr>Семья Гедеона – 6 </vt:lpstr>
      <vt:lpstr>Семья Гедеона – 7 </vt:lpstr>
      <vt:lpstr>Семья Гедеона – 8 </vt:lpstr>
      <vt:lpstr>Семья Гедеона – 9 </vt:lpstr>
      <vt:lpstr>Семья Гедеона – 10 </vt:lpstr>
      <vt:lpstr>О битве – 1 </vt:lpstr>
      <vt:lpstr>О битве – 2 </vt:lpstr>
      <vt:lpstr>О битве – 3 </vt:lpstr>
      <vt:lpstr>О битве – 4 </vt:lpstr>
      <vt:lpstr>О битве – 5 </vt:lpstr>
      <vt:lpstr>О битве – 6 </vt:lpstr>
      <vt:lpstr>О битве – 7 </vt:lpstr>
      <vt:lpstr>О битве – 8 </vt:lpstr>
      <vt:lpstr>О битве – 9 </vt:lpstr>
      <vt:lpstr>О битве – 10 </vt:lpstr>
      <vt:lpstr>Отношения с Богом – 1</vt:lpstr>
      <vt:lpstr>Отношения с Богом – 2</vt:lpstr>
      <vt:lpstr>Отношения с Богом – 3</vt:lpstr>
      <vt:lpstr>Отношения с Богом – 4</vt:lpstr>
      <vt:lpstr>Отношения с Богом – 5</vt:lpstr>
      <vt:lpstr>Отношения с Богом – 6</vt:lpstr>
      <vt:lpstr>Отношения с Богом – 7</vt:lpstr>
      <vt:lpstr>Отношения с Богом – 8</vt:lpstr>
      <vt:lpstr>Отношения с Богом – 9</vt:lpstr>
      <vt:lpstr>Отношения с Богом – 10</vt:lpstr>
      <vt:lpstr>Социальные взаимоотношения – 1</vt:lpstr>
      <vt:lpstr>Социальные взаимоотношения – 2</vt:lpstr>
      <vt:lpstr>Социальные взаимоотношения – 3</vt:lpstr>
      <vt:lpstr>Социальные взаимоотношения – 4</vt:lpstr>
      <vt:lpstr>Социальные взаимоотношения – 5</vt:lpstr>
      <vt:lpstr>Социальные взаимоотношения – 6</vt:lpstr>
      <vt:lpstr>Социальные взаимоотношения – 7</vt:lpstr>
      <vt:lpstr>Социальные взаимоотношения – 8</vt:lpstr>
      <vt:lpstr>Социальные взаимоотношения – 9</vt:lpstr>
      <vt:lpstr>Социальные взаимоотношения – 10</vt:lpstr>
      <vt:lpstr>Суперсложные вопросы</vt:lpstr>
      <vt:lpstr>Суперсложный вопрос – 1</vt:lpstr>
      <vt:lpstr>Суперсложный вопрос – 2</vt:lpstr>
      <vt:lpstr>Суперсложный вопрос – 3</vt:lpstr>
      <vt:lpstr>Суперсложный вопрос – 4</vt:lpstr>
      <vt:lpstr>Суперсложный вопрос – 5</vt:lpstr>
      <vt:lpstr>Суперсложный вопрос – 6</vt:lpstr>
      <vt:lpstr>Суперсложный вопрос – 7</vt:lpstr>
      <vt:lpstr>Суперсложный вопрос – 8</vt:lpstr>
      <vt:lpstr>Конкурс для зала</vt:lpstr>
      <vt:lpstr>Конкурс для зала</vt:lpstr>
      <vt:lpstr>Конкурс для зала</vt:lpstr>
      <vt:lpstr>Конкурс для зала</vt:lpstr>
      <vt:lpstr>Конкурс для зала</vt:lpstr>
      <vt:lpstr>Финал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Лена</dc:creator>
  <cp:lastModifiedBy>Лена</cp:lastModifiedBy>
  <cp:revision>76</cp:revision>
  <dcterms:created xsi:type="dcterms:W3CDTF">2015-11-22T08:36:49Z</dcterms:created>
  <dcterms:modified xsi:type="dcterms:W3CDTF">2015-11-22T15:07:41Z</dcterms:modified>
</cp:coreProperties>
</file>