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66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D8039-FEAF-4B1C-ADF0-4927F13A524E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3BBD-5548-405C-81B5-E95C84EB2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D8039-FEAF-4B1C-ADF0-4927F13A524E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3BBD-5548-405C-81B5-E95C84EB2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D8039-FEAF-4B1C-ADF0-4927F13A524E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3BBD-5548-405C-81B5-E95C84EB2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D8039-FEAF-4B1C-ADF0-4927F13A524E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3BBD-5548-405C-81B5-E95C84EB2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D8039-FEAF-4B1C-ADF0-4927F13A524E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3BBD-5548-405C-81B5-E95C84EB2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D8039-FEAF-4B1C-ADF0-4927F13A524E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3BBD-5548-405C-81B5-E95C84EB2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D8039-FEAF-4B1C-ADF0-4927F13A524E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3BBD-5548-405C-81B5-E95C84EB2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D8039-FEAF-4B1C-ADF0-4927F13A524E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3BBD-5548-405C-81B5-E95C84EB2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D8039-FEAF-4B1C-ADF0-4927F13A524E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3BBD-5548-405C-81B5-E95C84EB2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D8039-FEAF-4B1C-ADF0-4927F13A524E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3BBD-5548-405C-81B5-E95C84EB2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D8039-FEAF-4B1C-ADF0-4927F13A524E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3BBD-5548-405C-81B5-E95C84EB2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D8039-FEAF-4B1C-ADF0-4927F13A524E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63BBD-5548-405C-81B5-E95C84EB2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44.xml"/><Relationship Id="rId4" Type="http://schemas.openxmlformats.org/officeDocument/2006/relationships/slide" Target="slide3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32" Type="http://schemas.openxmlformats.org/officeDocument/2006/relationships/slide" Target="slide1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31" Type="http://schemas.openxmlformats.org/officeDocument/2006/relationships/slide" Target="slide32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3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3" Type="http://schemas.openxmlformats.org/officeDocument/2006/relationships/slide" Target="slide38.xml"/><Relationship Id="rId7" Type="http://schemas.openxmlformats.org/officeDocument/2006/relationships/slide" Target="slide4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1.xml"/><Relationship Id="rId5" Type="http://schemas.openxmlformats.org/officeDocument/2006/relationships/slide" Target="slide40.xml"/><Relationship Id="rId4" Type="http://schemas.openxmlformats.org/officeDocument/2006/relationships/slide" Target="slide3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37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3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37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37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37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37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37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«Герои веры»</a:t>
            </a:r>
            <a:endParaRPr lang="ru-RU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6000744"/>
            <a:ext cx="6400800" cy="857256"/>
          </a:xfrm>
        </p:spPr>
        <p:txBody>
          <a:bodyPr/>
          <a:lstStyle/>
          <a:p>
            <a:r>
              <a:rPr lang="ru-RU" dirty="0" err="1" smtClean="0">
                <a:solidFill>
                  <a:srgbClr val="FFFF99"/>
                </a:solidFill>
                <a:latin typeface="Comic Sans MS" pitchFamily="66" charset="0"/>
              </a:rPr>
              <a:t>Ионафан</a:t>
            </a:r>
            <a:r>
              <a:rPr lang="ru-RU" dirty="0" smtClean="0">
                <a:solidFill>
                  <a:srgbClr val="FFFF99"/>
                </a:solidFill>
                <a:latin typeface="Comic Sans MS" pitchFamily="66" charset="0"/>
              </a:rPr>
              <a:t>, </a:t>
            </a:r>
            <a:r>
              <a:rPr lang="ru-RU" dirty="0" err="1" smtClean="0">
                <a:solidFill>
                  <a:srgbClr val="FFFF99"/>
                </a:solidFill>
                <a:latin typeface="Comic Sans MS" pitchFamily="66" charset="0"/>
              </a:rPr>
              <a:t>Халев</a:t>
            </a:r>
            <a:r>
              <a:rPr lang="ru-RU" dirty="0" smtClean="0">
                <a:solidFill>
                  <a:srgbClr val="FFFF99"/>
                </a:solidFill>
                <a:latin typeface="Comic Sans MS" pitchFamily="66" charset="0"/>
              </a:rPr>
              <a:t>, </a:t>
            </a:r>
            <a:r>
              <a:rPr lang="ru-RU" dirty="0" err="1" smtClean="0">
                <a:solidFill>
                  <a:srgbClr val="FFFF99"/>
                </a:solidFill>
                <a:latin typeface="Comic Sans MS" pitchFamily="66" charset="0"/>
              </a:rPr>
              <a:t>Амос</a:t>
            </a:r>
            <a:endParaRPr lang="ru-RU" dirty="0">
              <a:solidFill>
                <a:srgbClr val="FFFF99"/>
              </a:solidFill>
              <a:latin typeface="Comic Sans MS" pitchFamily="66" charset="0"/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571868" y="2285992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3143240" y="3214686"/>
            <a:ext cx="2857520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FFFF00"/>
                </a:solidFill>
                <a:latin typeface="Comic Sans MS" pitchFamily="66" charset="0"/>
              </a:rPr>
              <a:t>Супер-сложный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 тур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3419872" y="3933056"/>
            <a:ext cx="2071702" cy="707886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Вопросы для зала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3491880" y="5085184"/>
            <a:ext cx="2071702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Главный тур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9" name="TextBox 3"/>
          <p:cNvSpPr txBox="1"/>
          <p:nvPr/>
        </p:nvSpPr>
        <p:spPr>
          <a:xfrm>
            <a:off x="7596336" y="6309320"/>
            <a:ext cx="9831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bg1"/>
                </a:solidFill>
              </a:rPr>
              <a:t>ОСС ВРСМ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Ионафан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- 8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972452" cy="9001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Какой приказ отца нарушил </a:t>
            </a:r>
            <a:r>
              <a:rPr lang="ru-RU" sz="3200" dirty="0" err="1" smtClean="0">
                <a:solidFill>
                  <a:srgbClr val="FFFF66"/>
                </a:solidFill>
                <a:latin typeface="Comic Sans MS" pitchFamily="66" charset="0"/>
              </a:rPr>
              <a:t>Ионафан</a:t>
            </a: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sz="3200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643182"/>
            <a:ext cx="7358114" cy="34290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«…а Саул заклял народ, сказав: проклят, кто вкусит хлеба до вечера, доколе я не отомщу врагам моим. И никто из народа не вкусил пищи…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Ионафан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же не слышал, когда отец его заклинал народ, и, протянув конец палки, которая была в руке его,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обмокнул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ее в сот медовый и обратил рукою к устам своим, и просветлели глаза его»</a:t>
            </a:r>
            <a:r>
              <a:rPr lang="ru-RU" sz="24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1 Царств 14:24,27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Ионафан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- 9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357298"/>
            <a:ext cx="7972452" cy="147160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Как назывались скалы, между которыми пробирался </a:t>
            </a:r>
            <a:r>
              <a:rPr lang="ru-RU" sz="3200" dirty="0" err="1" smtClean="0">
                <a:solidFill>
                  <a:srgbClr val="FFFF66"/>
                </a:solidFill>
                <a:latin typeface="Comic Sans MS" pitchFamily="66" charset="0"/>
              </a:rPr>
              <a:t>Ионафан</a:t>
            </a: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 к филистимлянам? Назовите местонахождение этих скал</a:t>
            </a:r>
            <a:endParaRPr lang="ru-RU" sz="3200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643182"/>
            <a:ext cx="7358114" cy="34290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«Между переходами, по которым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Ионафан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искал пробраться к отряду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Филистимскому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была острая скала с одной стороны и острая скала с другой: имя одной </a:t>
            </a:r>
            <a:r>
              <a:rPr lang="ru-RU" sz="2400" dirty="0" err="1" smtClean="0">
                <a:solidFill>
                  <a:srgbClr val="FFFF00"/>
                </a:solidFill>
                <a:latin typeface="Comic Sans MS" pitchFamily="66" charset="0"/>
              </a:rPr>
              <a:t>Боцец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а имя другой </a:t>
            </a:r>
            <a:r>
              <a:rPr lang="ru-RU" sz="2400" dirty="0" smtClean="0">
                <a:solidFill>
                  <a:srgbClr val="FFFF00"/>
                </a:solidFill>
                <a:latin typeface="Comic Sans MS" pitchFamily="66" charset="0"/>
              </a:rPr>
              <a:t>Сене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; одна скала выдавалась </a:t>
            </a:r>
            <a:r>
              <a:rPr lang="ru-RU" sz="2400" dirty="0" smtClean="0">
                <a:solidFill>
                  <a:srgbClr val="FFFF00"/>
                </a:solidFill>
                <a:latin typeface="Comic Sans MS" pitchFamily="66" charset="0"/>
              </a:rPr>
              <a:t>с севера к </a:t>
            </a:r>
            <a:r>
              <a:rPr lang="ru-RU" sz="2400" dirty="0" err="1" smtClean="0">
                <a:solidFill>
                  <a:srgbClr val="FFFF00"/>
                </a:solidFill>
                <a:latin typeface="Comic Sans MS" pitchFamily="66" charset="0"/>
              </a:rPr>
              <a:t>Михмасу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другая </a:t>
            </a:r>
            <a:r>
              <a:rPr lang="ru-RU" sz="2400" dirty="0" smtClean="0">
                <a:solidFill>
                  <a:srgbClr val="FFFF00"/>
                </a:solidFill>
                <a:latin typeface="Comic Sans MS" pitchFamily="66" charset="0"/>
              </a:rPr>
              <a:t>с юга к </a:t>
            </a:r>
            <a:r>
              <a:rPr lang="ru-RU" sz="2400" dirty="0" err="1" smtClean="0">
                <a:solidFill>
                  <a:srgbClr val="FFFF00"/>
                </a:solidFill>
                <a:latin typeface="Comic Sans MS" pitchFamily="66" charset="0"/>
              </a:rPr>
              <a:t>Гиве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»</a:t>
            </a:r>
            <a:r>
              <a:rPr lang="ru-RU" sz="24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1 Царств 14:4,5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Ионафан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- 10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Какой был план у </a:t>
            </a:r>
            <a:r>
              <a:rPr lang="ru-RU" sz="3200" dirty="0" err="1" smtClean="0">
                <a:solidFill>
                  <a:srgbClr val="FFFF66"/>
                </a:solidFill>
                <a:latin typeface="Comic Sans MS" pitchFamily="66" charset="0"/>
              </a:rPr>
              <a:t>Ионафана</a:t>
            </a: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 захвата филистимлян при битве в ущелье?</a:t>
            </a:r>
            <a:endParaRPr lang="ru-RU" sz="3200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714620"/>
            <a:ext cx="7858180" cy="364333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 сказал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Ионафан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: вот, мы перейдем к этим людям и станем на виду у них; если они так скажут нам: «остановитесь, пока мы подойдем к вам», то мы остановимся на своих местах и не взойдем к ним; а если так скажут: «поднимитесь к нам», то мы взойдем, ибо Господь предал их в руки наши; и это будет знаком для нас.»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1 Царств 14:8-10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Халев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- 1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Какой удел попросил себе </a:t>
            </a:r>
            <a:r>
              <a:rPr lang="ru-RU" sz="3200" dirty="0" err="1" smtClean="0">
                <a:solidFill>
                  <a:srgbClr val="FFFF66"/>
                </a:solidFill>
                <a:latin typeface="Comic Sans MS" pitchFamily="66" charset="0"/>
              </a:rPr>
              <a:t>Халев</a:t>
            </a: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 в земле обетованной?</a:t>
            </a:r>
            <a:endParaRPr lang="ru-RU" sz="3200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714620"/>
            <a:ext cx="7858180" cy="21431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Хеврон</a:t>
            </a:r>
            <a:endParaRPr lang="ru-RU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«Иисус благословил его, и дал в удел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Халеву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..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Хеврон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»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Иисус Навин 14:13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Халев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- 2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К какому колену принадлежал </a:t>
            </a:r>
            <a:r>
              <a:rPr lang="ru-RU" sz="3200" dirty="0" err="1" smtClean="0">
                <a:solidFill>
                  <a:srgbClr val="FFFF66"/>
                </a:solidFill>
                <a:latin typeface="Comic Sans MS" pitchFamily="66" charset="0"/>
              </a:rPr>
              <a:t>Халев</a:t>
            </a: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sz="3200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714620"/>
            <a:ext cx="7858180" cy="21431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Иуды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«из колена Иудина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Халев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…»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Числа 13:7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Халев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- 3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FF66"/>
                </a:solidFill>
                <a:latin typeface="Comic Sans MS" pitchFamily="66" charset="0"/>
              </a:rPr>
              <a:t>Каким было физическое состояние </a:t>
            </a:r>
            <a:r>
              <a:rPr lang="ru-RU" sz="2400" dirty="0" err="1" smtClean="0">
                <a:solidFill>
                  <a:srgbClr val="FFFF66"/>
                </a:solidFill>
                <a:latin typeface="Comic Sans MS" pitchFamily="66" charset="0"/>
              </a:rPr>
              <a:t>Халева</a:t>
            </a:r>
            <a:r>
              <a:rPr lang="ru-RU" sz="2400" dirty="0" smtClean="0">
                <a:solidFill>
                  <a:srgbClr val="FFFF66"/>
                </a:solidFill>
                <a:latin typeface="Comic Sans MS" pitchFamily="66" charset="0"/>
              </a:rPr>
              <a:t>, когда он вошел в землю обетованную?</a:t>
            </a:r>
            <a:endParaRPr lang="ru-RU" sz="2400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714620"/>
            <a:ext cx="7858180" cy="21431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«но и ныне я столько же крепок, как и тогда, когда посылал меня Моисей: сколько тогда было у меня силы, столько и теперь есть для того, чтобы воевать и выходить и входить»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Иисус Навин 14:11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Халев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- 4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Как звали отца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Халева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714620"/>
            <a:ext cx="7858180" cy="21431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Иефония</a:t>
            </a:r>
            <a:endParaRPr lang="ru-RU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«из колена Иудина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Халев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сын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Иефонниин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Числа 13:7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Халев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- 5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Сколько лет было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Халеву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, когда он вошел в землю обетованную?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714620"/>
            <a:ext cx="7858180" cy="21431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85 лет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«итак, вот, Господь сохранил меня в живых, как Он говорил…теперь, вот, </a:t>
            </a:r>
            <a:r>
              <a:rPr lang="ru-RU" sz="2400" dirty="0" smtClean="0">
                <a:solidFill>
                  <a:srgbClr val="FFFF00"/>
                </a:solidFill>
                <a:latin typeface="Comic Sans MS" pitchFamily="66" charset="0"/>
              </a:rPr>
              <a:t>мне восемьдесят пять лет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Иисус Навин 14:10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Халев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- 6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Сколько лет было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Халеву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, когда он был разведчиком?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714620"/>
            <a:ext cx="7858180" cy="26432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40 лет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</a:t>
            </a:r>
            <a:r>
              <a:rPr lang="ru-RU" sz="2400" dirty="0" smtClean="0">
                <a:solidFill>
                  <a:srgbClr val="FFFF00"/>
                </a:solidFill>
                <a:latin typeface="Comic Sans MS" pitchFamily="66" charset="0"/>
              </a:rPr>
              <a:t>я был сорока лет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когда Моисей, раб Господень, посылал меня из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Кадес-Варни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осмотреть землю, и я принес ему в ответ, что было у меня на сердце»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Иисус Навин 14:7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Халев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- 7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Пророчество, произнесенное Господом в отношении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Халева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 за его верность.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714620"/>
            <a:ext cx="7858180" cy="26432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«не войдете в землю, на которой Я, подъемля руку Мою, клялся поселить вас, кроме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Халева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сына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Иефонниина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и Иисуса, сына Навина»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Числа 14:30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51998" cy="2757496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17500" dir="5400000" sx="90000" sy="-19000" rotWithShape="0">
                    <a:prstClr val="black">
                      <a:alpha val="15000"/>
                    </a:prstClr>
                  </a:outerShdw>
                </a:effectLst>
                <a:tableStyleId>{5C22544A-7EE6-4342-B048-85BDC9FD1C3A}</a:tableStyleId>
              </a:tblPr>
              <a:tblGrid>
                <a:gridCol w="1328718"/>
                <a:gridCol w="702328"/>
                <a:gridCol w="702328"/>
                <a:gridCol w="702328"/>
                <a:gridCol w="702328"/>
                <a:gridCol w="702328"/>
                <a:gridCol w="702328"/>
                <a:gridCol w="702328"/>
                <a:gridCol w="702328"/>
                <a:gridCol w="702328"/>
                <a:gridCol w="702328"/>
              </a:tblGrid>
              <a:tr h="689374"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1</a:t>
                      </a:r>
                      <a:endParaRPr lang="ru-RU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  <a:endParaRPr lang="ru-RU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3</a:t>
                      </a:r>
                      <a:endParaRPr lang="ru-RU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4</a:t>
                      </a:r>
                      <a:endParaRPr lang="ru-RU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5</a:t>
                      </a:r>
                      <a:endParaRPr lang="ru-RU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6</a:t>
                      </a:r>
                      <a:endParaRPr lang="ru-RU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7</a:t>
                      </a:r>
                      <a:endParaRPr lang="ru-RU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8</a:t>
                      </a:r>
                      <a:endParaRPr lang="ru-RU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9</a:t>
                      </a:r>
                      <a:endParaRPr lang="ru-RU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10</a:t>
                      </a:r>
                      <a:endParaRPr lang="ru-RU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68937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Ионафан</a:t>
                      </a:r>
                      <a:endParaRPr lang="ru-RU" sz="20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2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3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4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5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6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7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8" action="ppaction://hlinksldjump"/>
                        </a:rPr>
                        <a:t>10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9" action="ppaction://hlinksldjump"/>
                        </a:rPr>
                        <a:t>10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0" action="ppaction://hlinksldjump"/>
                        </a:rPr>
                        <a:t>10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1" action="ppaction://hlinksldjump"/>
                        </a:rPr>
                        <a:t>10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68937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Халев</a:t>
                      </a:r>
                      <a:endParaRPr lang="ru-RU" sz="20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2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3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4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5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6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7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8" action="ppaction://hlinksldjump"/>
                        </a:rPr>
                        <a:t>10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9" action="ppaction://hlinksldjump"/>
                        </a:rPr>
                        <a:t>10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20" action="ppaction://hlinksldjump"/>
                        </a:rPr>
                        <a:t>10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21" action="ppaction://hlinksldjump"/>
                        </a:rPr>
                        <a:t>10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68937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Амос</a:t>
                      </a:r>
                      <a:endParaRPr lang="ru-RU" sz="20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22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23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24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25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26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27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28" action="ppaction://hlinksldjump"/>
                        </a:rPr>
                        <a:t>10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29" action="ppaction://hlinksldjump"/>
                        </a:rPr>
                        <a:t>10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30" action="ppaction://hlinksldjump"/>
                        </a:rPr>
                        <a:t>10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31" action="ppaction://hlinksldjump"/>
                        </a:rPr>
                        <a:t>10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>
            <a:hlinkClick r:id="rId3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Главная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Халев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- 8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Каким принципом руководствовался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Халев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 в разведке?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714620"/>
            <a:ext cx="7858180" cy="26432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«братья мои, которые ходили со мною, привели в робость сердце народа, </a:t>
            </a:r>
            <a:r>
              <a:rPr lang="ru-RU" sz="2400" dirty="0" smtClean="0">
                <a:solidFill>
                  <a:srgbClr val="FFFF00"/>
                </a:solidFill>
                <a:latin typeface="Comic Sans MS" pitchFamily="66" charset="0"/>
              </a:rPr>
              <a:t>а я в точности следовал Господу Богу моему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Иисус Навин 14:8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Халев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- 9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Как звали дочь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Халева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357430"/>
            <a:ext cx="7858180" cy="26432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Ахса</a:t>
            </a:r>
            <a:endParaRPr lang="ru-RU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 сказал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Халев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: кто поразит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Кириаф-Сефер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и возьмет его, </a:t>
            </a:r>
            <a:r>
              <a:rPr lang="ru-RU" sz="2400" dirty="0" smtClean="0">
                <a:solidFill>
                  <a:srgbClr val="FFFF00"/>
                </a:solidFill>
                <a:latin typeface="Comic Sans MS" pitchFamily="66" charset="0"/>
              </a:rPr>
              <a:t>тому отдам Ахсу, дочь мою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в жену»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Иисус Навин 15:16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Халев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- 10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Как звали брата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Халева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357430"/>
            <a:ext cx="7858180" cy="26432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Кеназ</a:t>
            </a:r>
            <a:endParaRPr lang="ru-RU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 взял его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Гофониил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сын </a:t>
            </a:r>
            <a:r>
              <a:rPr lang="ru-RU" sz="2400" dirty="0" err="1" smtClean="0">
                <a:solidFill>
                  <a:srgbClr val="FFFF00"/>
                </a:solidFill>
                <a:latin typeface="Comic Sans MS" pitchFamily="66" charset="0"/>
              </a:rPr>
              <a:t>Кеназа</a:t>
            </a:r>
            <a:r>
              <a:rPr lang="ru-RU" sz="2400" dirty="0" smtClean="0">
                <a:solidFill>
                  <a:srgbClr val="FFFF00"/>
                </a:solidFill>
                <a:latin typeface="Comic Sans MS" pitchFamily="66" charset="0"/>
              </a:rPr>
              <a:t>, брата </a:t>
            </a:r>
            <a:r>
              <a:rPr lang="ru-RU" sz="2400" dirty="0" err="1" smtClean="0">
                <a:solidFill>
                  <a:srgbClr val="FFFF00"/>
                </a:solidFill>
                <a:latin typeface="Comic Sans MS" pitchFamily="66" charset="0"/>
              </a:rPr>
              <a:t>Халевова</a:t>
            </a:r>
            <a:r>
              <a:rPr lang="ru-RU" sz="2400" dirty="0" smtClean="0">
                <a:solidFill>
                  <a:srgbClr val="FFFF00"/>
                </a:solidFill>
                <a:latin typeface="Comic Sans MS" pitchFamily="66" charset="0"/>
              </a:rPr>
              <a:t>, 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и отдал он в жену ему Ахсу, дочь свою».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Иисус Навин 15:17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- 1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Во дни каких царей жил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357430"/>
            <a:ext cx="7858180" cy="26432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Озии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Иеровоама</a:t>
            </a:r>
            <a:endParaRPr lang="ru-RU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«…во дни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Озии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царя Иудейского, и во дни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Иеровоама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сына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Иоасова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царя Израильского,..».</a:t>
            </a:r>
          </a:p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1:1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- 2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В каком городе пророчествовал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357430"/>
            <a:ext cx="7858180" cy="18573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Вефиль</a:t>
            </a:r>
            <a:endParaRPr lang="ru-RU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«а в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Вефиле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больше не пророчествуй,...»</a:t>
            </a:r>
          </a:p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7:13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- 3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Перед каким событием проповедовал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357430"/>
            <a:ext cx="7858180" cy="18573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За 2 года до землетрясения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«Слова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Амоса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,.. за два года перед землетрясением»</a:t>
            </a:r>
          </a:p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1:1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- 4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Где жил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357430"/>
            <a:ext cx="7858180" cy="18573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В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Фекойе</a:t>
            </a:r>
            <a:endParaRPr lang="ru-RU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«Слова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Амоса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одного из пастухов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Фекойских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,...»</a:t>
            </a:r>
          </a:p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1:1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- 5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Кто донес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Иеровоаму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 на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Амоса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357430"/>
            <a:ext cx="7858180" cy="29289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Амасия</a:t>
            </a:r>
            <a:endParaRPr lang="ru-RU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 послал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Амасия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священник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Вефильский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к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Иеровоаму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царю Израильскому, сказать: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производит возмущение против тебя среди дома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Израилева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; земля не может терпеть всех слов его»</a:t>
            </a:r>
          </a:p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7:10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- 6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Род занятий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Амоса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, кроме пастушества?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357430"/>
            <a:ext cx="7858180" cy="29289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Собирал сикоморы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 отвечал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и сказал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Амасии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:…я был пастух и собирал сикоморы.»</a:t>
            </a:r>
          </a:p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7:14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- 7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Какое пророчество произнес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 относительно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Иеровоама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357430"/>
            <a:ext cx="7858180" cy="29289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«Ибо так говорит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: «от меча умрет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Иеровоам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а Израиль непременно отведен будет пленным из земли своей»</a:t>
            </a:r>
          </a:p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7:11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Ионафан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- 1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28596" y="1357298"/>
            <a:ext cx="7329510" cy="1185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Как погиб </a:t>
            </a:r>
            <a:r>
              <a:rPr lang="ru-RU" sz="3200" dirty="0" err="1" smtClean="0">
                <a:solidFill>
                  <a:srgbClr val="FFFF66"/>
                </a:solidFill>
                <a:latin typeface="Comic Sans MS" pitchFamily="66" charset="0"/>
              </a:rPr>
              <a:t>Ионафан</a:t>
            </a: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sz="3200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596" y="2071678"/>
            <a:ext cx="8072494" cy="35004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На горе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Гелвуе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при битве с филистимлянами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«1. Филистимляне же воевали с Израильтянами, и побежали мужи Израильские от Филистимлян и пали пораженные на горе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Гелвуе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2. И догнали Филистимляне Саула и сыновей его, и убили Филистимляне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Ионафана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и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Аминадава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Малхисуа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сыновей Саула».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1 Царств 31:1,2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- 8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Что означает корзина со спелыми плодами в видении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Амоса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357430"/>
            <a:ext cx="7858180" cy="29289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«Такое видение открыл мне Господь Бог: вот корзина со спелыми плодами. И сказал Он: что ты видишь,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? Я ответил: корзину со спелыми плодами. Тогда Господь сказал мне: приспел конец народу Моему, Израилю: не буду более прощать ему»</a:t>
            </a:r>
          </a:p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8:1,2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- 9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Какое пророчество произнес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 относительно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Амасии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357430"/>
            <a:ext cx="7858180" cy="29289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«За это, вот что говорит Господь: жена твоя будет обесчещена в городе, сыновья и дочери твои падут от меча, земля твоя будет разделена межевою вервью, а ты умрешь в земле нечистой, и Израиль непременно выведен будет из земли своей»</a:t>
            </a:r>
          </a:p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7:17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- 10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Что о себе говорит сам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Амос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357430"/>
            <a:ext cx="7858180" cy="29289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 отвечал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и сказал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Амасии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: я не пророк и не сын пророка; я был пастух и собирал сикоморы. Но Господь взял меня от овец и сказал мне Господь: «иди, пророчествуй к народу Моему, Израилю»</a:t>
            </a:r>
          </a:p>
          <a:p>
            <a:pPr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Амос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7:14,15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/>
          <a:lstStyle/>
          <a:p>
            <a:r>
              <a:rPr lang="ru-RU" b="1" dirty="0" err="1" smtClean="0">
                <a:solidFill>
                  <a:srgbClr val="FFFF00"/>
                </a:solidFill>
                <a:latin typeface="Comic Sans MS" pitchFamily="66" charset="0"/>
              </a:rPr>
              <a:t>Супер-сложный</a:t>
            </a: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 тур</a:t>
            </a:r>
            <a:endParaRPr lang="ru-RU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aphicFrame>
        <p:nvGraphicFramePr>
          <p:cNvPr id="8" name="Содержимое 3"/>
          <p:cNvGraphicFramePr>
            <a:graphicFrameLocks/>
          </p:cNvGraphicFramePr>
          <p:nvPr/>
        </p:nvGraphicFramePr>
        <p:xfrm>
          <a:off x="2714612" y="2000240"/>
          <a:ext cx="3286148" cy="2757496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17500" dir="5400000" sx="90000" sy="-19000" rotWithShape="0">
                    <a:prstClr val="black">
                      <a:alpha val="15000"/>
                    </a:prstClr>
                  </a:outerShdw>
                </a:effectLst>
                <a:tableStyleId>{5C22544A-7EE6-4342-B048-85BDC9FD1C3A}</a:tableStyleId>
              </a:tblPr>
              <a:tblGrid>
                <a:gridCol w="2149810"/>
                <a:gridCol w="1136338"/>
              </a:tblGrid>
              <a:tr h="689374"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25</a:t>
                      </a:r>
                      <a:endParaRPr lang="ru-RU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68937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Ионафан</a:t>
                      </a:r>
                      <a:endParaRPr lang="ru-RU" sz="20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2" action="ppaction://hlinksldjump"/>
                        </a:rPr>
                        <a:t>?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68937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Халев</a:t>
                      </a:r>
                      <a:endParaRPr lang="ru-RU" sz="20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3" action="ppaction://hlinksldjump"/>
                        </a:rPr>
                        <a:t>?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68937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Амос</a:t>
                      </a:r>
                      <a:endParaRPr lang="ru-RU" sz="20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4" action="ppaction://hlinksldjump"/>
                        </a:rPr>
                        <a:t>?</a:t>
                      </a:r>
                      <a:endParaRPr lang="ru-RU" sz="2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>
            <a:hlinkClick r:id="rId5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Главная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Ионафан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Назовите по именам членов семьи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Ионафана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: родители, дедушки, братья и сестры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143116"/>
            <a:ext cx="7858180" cy="3143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Родители: Саул и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Ахиноамь</a:t>
            </a:r>
            <a:endParaRPr lang="ru-RU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Дедушки: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Ахимаац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и Кис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Братья: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Иессуи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и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Мелхисуа</a:t>
            </a:r>
            <a:endParaRPr lang="ru-RU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Сестры: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Мерова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и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Мелхола</a:t>
            </a:r>
            <a:endParaRPr lang="ru-RU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«Сыновья у Саула были: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Ионафан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Иессуи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и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Мелхисуа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; а имена двух дочерей его: имя старшей —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Мерова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, а имя младшей —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Мелхола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. Имя же жены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Сауловой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—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Ахиноамь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, дочь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Ахимааца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; а имя начальника войска его — Авенир, сын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Нира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, дяди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Саулова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. Кис, отец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Саулов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, и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Нир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, отец Авенира, были сыновьями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Авиила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.»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1 Царств 14:49-51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Халев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Назовите имя потомка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Халева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, который имел такую характеристику: «человек жестокий и злой нравом»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285992"/>
            <a:ext cx="7858180" cy="3143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Навал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«Имя человека того — Навал, а имя жены его —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Авигея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; эта женщина была весьма умная и красивая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лицем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а он — человек жестокий и злой нравом; он был из рода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Халева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1 Царств 25:3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Амос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Чем знаменит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Вефиль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 Какое событие связано с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Вефилем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143116"/>
            <a:ext cx="7858180" cy="3143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 говорил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Иеровоам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в сердце своем: царство может опять перейти к дому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Давидову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;…И посоветовавшись царь сделал двух золотых тельцов и сказал народу: не нужно вам ходить в Иерусалим; вот боги твои, Израиль, которые вывели тебя из земли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Египетской.И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поставил одного в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Вефиле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а другого в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Дане.И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повело это ко греху, ибо народ стал ходить к одному из них, даже в Дан»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3 Царств 12:26-30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Вопросы для зала</a:t>
            </a:r>
            <a:endParaRPr lang="ru-RU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9" name="TextBox 8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Главная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1643042" y="2071678"/>
            <a:ext cx="785818" cy="461665"/>
          </a:xfrm>
          <a:prstGeom prst="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hlinkClick r:id="rId3" action="ppaction://hlinksldjump"/>
              </a:rPr>
              <a:t>1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3857620" y="2071678"/>
            <a:ext cx="785818" cy="461665"/>
          </a:xfrm>
          <a:prstGeom prst="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hlinkClick r:id="rId4" action="ppaction://hlinksldjump"/>
              </a:rPr>
              <a:t>2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0" name="TextBox 9">
            <a:hlinkClick r:id="rId5" action="ppaction://hlinksldjump"/>
          </p:cNvPr>
          <p:cNvSpPr txBox="1"/>
          <p:nvPr/>
        </p:nvSpPr>
        <p:spPr>
          <a:xfrm>
            <a:off x="6072198" y="2071678"/>
            <a:ext cx="785818" cy="461665"/>
          </a:xfrm>
          <a:prstGeom prst="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hlinkClick r:id="rId5" action="ppaction://hlinksldjump"/>
              </a:rPr>
              <a:t>3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1" name="TextBox 10">
            <a:hlinkClick r:id="rId6" action="ppaction://hlinksldjump"/>
          </p:cNvPr>
          <p:cNvSpPr txBox="1"/>
          <p:nvPr/>
        </p:nvSpPr>
        <p:spPr>
          <a:xfrm>
            <a:off x="1643042" y="3500438"/>
            <a:ext cx="785818" cy="461665"/>
          </a:xfrm>
          <a:prstGeom prst="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hlinkClick r:id="rId6" action="ppaction://hlinksldjump"/>
              </a:rPr>
              <a:t>4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2" name="TextBox 11">
            <a:hlinkClick r:id="rId7" action="ppaction://hlinksldjump"/>
          </p:cNvPr>
          <p:cNvSpPr txBox="1"/>
          <p:nvPr/>
        </p:nvSpPr>
        <p:spPr>
          <a:xfrm>
            <a:off x="3857620" y="3500438"/>
            <a:ext cx="785818" cy="461665"/>
          </a:xfrm>
          <a:prstGeom prst="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hlinkClick r:id="rId7" action="ppaction://hlinksldjump"/>
              </a:rPr>
              <a:t>5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3" name="TextBox 12">
            <a:hlinkClick r:id="rId8" action="ppaction://hlinksldjump"/>
          </p:cNvPr>
          <p:cNvSpPr txBox="1"/>
          <p:nvPr/>
        </p:nvSpPr>
        <p:spPr>
          <a:xfrm>
            <a:off x="6072198" y="3500438"/>
            <a:ext cx="785818" cy="461665"/>
          </a:xfrm>
          <a:prstGeom prst="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hlinkClick r:id="rId8" action="ppaction://hlinksldjump"/>
              </a:rPr>
              <a:t>6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71472" y="50004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Как назывался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Хеврон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 до завоевания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Халевом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143116"/>
            <a:ext cx="7858180" cy="3143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«Имя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Хеврону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прежде было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Кириаф-Арбы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как назывался между сынами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Енака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один человек великий. И земля успокоилась от войны»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Иисус Навин 14:15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71472" y="500042"/>
            <a:ext cx="7972452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Какое вооружение было у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Ионафана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143116"/>
            <a:ext cx="7858180" cy="3143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«Поэтому во время войны не было ни меча, ни копья у всего народа, бывшего с Саулом и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Ионафаном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а только нашлись они у Саула и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Ионафана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сына его»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1 Царств 13:22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Ионафан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- 2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329510" cy="1185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Кто был лучшим другом </a:t>
            </a:r>
            <a:r>
              <a:rPr lang="ru-RU" sz="3200" dirty="0" err="1" smtClean="0">
                <a:solidFill>
                  <a:srgbClr val="FFFF66"/>
                </a:solidFill>
                <a:latin typeface="Comic Sans MS" pitchFamily="66" charset="0"/>
              </a:rPr>
              <a:t>Ионафана</a:t>
            </a: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sz="3200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596" y="2786058"/>
            <a:ext cx="7500990" cy="27860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Давид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«</a:t>
            </a:r>
            <a:r>
              <a:rPr lang="ru-RU" dirty="0" err="1" smtClean="0">
                <a:solidFill>
                  <a:schemeClr val="bg1"/>
                </a:solidFill>
                <a:latin typeface="Comic Sans MS" pitchFamily="66" charset="0"/>
              </a:rPr>
              <a:t>Ионафан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 же заключил с Давидом союз, ибо полюбил его, как свою душу».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1 Царств 18:3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71472" y="500042"/>
            <a:ext cx="7972452" cy="135732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Сколько филистимлян погибло от руки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Ионафана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 и оруженосца при битве в ущелье?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143116"/>
            <a:ext cx="7858180" cy="3143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 пало от этого первого поражения, нанесенного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Ионафаном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и оруженосцем его, около двадцати человек, на половине поля, обрабатываемого парою волов в день»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1 Царств 14:14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71472" y="500042"/>
            <a:ext cx="7972452" cy="13573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Что говорил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Халев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 народу о завоевании земли?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143116"/>
            <a:ext cx="7858180" cy="3143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«Но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Халев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успокаивал народ пред Моисеем, говоря: пойдем и завладеем ею, потому что мы можем одолеть ее»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Числа 13:31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71472" y="500042"/>
            <a:ext cx="7972452" cy="13573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Как звали сына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Ионафана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143116"/>
            <a:ext cx="7858180" cy="3143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 пришел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Мемфивосфей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сын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Ионафана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сына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Саулова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к Давиду, ...»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2 Царств 9:6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71472" y="500042"/>
            <a:ext cx="7972452" cy="13573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Какие войска филистимлян разбил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Ионафан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 при первой битве в </a:t>
            </a:r>
            <a:r>
              <a:rPr lang="ru-RU" dirty="0" err="1" smtClean="0">
                <a:solidFill>
                  <a:srgbClr val="FFFF66"/>
                </a:solidFill>
                <a:latin typeface="Comic Sans MS" pitchFamily="66" charset="0"/>
              </a:rPr>
              <a:t>Гиве</a:t>
            </a:r>
            <a:r>
              <a:rPr lang="ru-RU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143116"/>
            <a:ext cx="7858180" cy="3143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«И разбил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Ионафан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охранный отряд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Филистимский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, который был в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Гиве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;…»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1 Царств 13:3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71472" y="500042"/>
            <a:ext cx="7972452" cy="13573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FFFF66"/>
                </a:solidFill>
                <a:latin typeface="Comic Sans MS" pitchFamily="66" charset="0"/>
              </a:rPr>
              <a:t>Главный тур</a:t>
            </a:r>
            <a:endParaRPr lang="ru-RU" sz="4800" b="1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143116"/>
            <a:ext cx="7858180" cy="314327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 чем похож этот герой на нас?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чему мы можем научиться из истории этого героя?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каким показан Бог в истории этого героя?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Ионафан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- 3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329510" cy="1185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Как </a:t>
            </a:r>
            <a:r>
              <a:rPr lang="ru-RU" sz="3200" dirty="0" err="1" smtClean="0">
                <a:solidFill>
                  <a:srgbClr val="FFFF66"/>
                </a:solidFill>
                <a:latin typeface="Comic Sans MS" pitchFamily="66" charset="0"/>
              </a:rPr>
              <a:t>Ионафан</a:t>
            </a: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 называл филистимлян?</a:t>
            </a:r>
            <a:endParaRPr lang="ru-RU" sz="3200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596" y="2786058"/>
            <a:ext cx="7500990" cy="27860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Необрезанные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«И сказал </a:t>
            </a:r>
            <a:r>
              <a:rPr lang="ru-RU" dirty="0" err="1" smtClean="0">
                <a:solidFill>
                  <a:schemeClr val="bg1"/>
                </a:solidFill>
                <a:latin typeface="Comic Sans MS" pitchFamily="66" charset="0"/>
              </a:rPr>
              <a:t>Ионафан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 слуге оруженосцу своему: ступай, перейдем к отряду этих необрезанных...».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1 Царств 14:6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Ионафан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- 4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329510" cy="1185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Где был похоронен </a:t>
            </a:r>
            <a:r>
              <a:rPr lang="ru-RU" sz="3200" dirty="0" err="1" smtClean="0">
                <a:solidFill>
                  <a:srgbClr val="FFFF66"/>
                </a:solidFill>
                <a:latin typeface="Comic Sans MS" pitchFamily="66" charset="0"/>
              </a:rPr>
              <a:t>Ионафан</a:t>
            </a: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sz="3200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596" y="2786058"/>
            <a:ext cx="7500990" cy="30718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Под дубом в </a:t>
            </a:r>
            <a:r>
              <a:rPr lang="ru-RU" dirty="0" err="1" smtClean="0">
                <a:solidFill>
                  <a:schemeClr val="bg1"/>
                </a:solidFill>
                <a:latin typeface="Comic Sans MS" pitchFamily="66" charset="0"/>
              </a:rPr>
              <a:t>Иависе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Comic Sans MS" pitchFamily="66" charset="0"/>
              </a:rPr>
              <a:t>Галаадском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«И услышали жители </a:t>
            </a:r>
            <a:r>
              <a:rPr lang="ru-RU" dirty="0" err="1" smtClean="0">
                <a:solidFill>
                  <a:schemeClr val="bg1"/>
                </a:solidFill>
                <a:latin typeface="Comic Sans MS" pitchFamily="66" charset="0"/>
              </a:rPr>
              <a:t>Иависа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Comic Sans MS" pitchFamily="66" charset="0"/>
              </a:rPr>
              <a:t>Галаадского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 …и взяли кости их, и погребли под дубом в </a:t>
            </a:r>
            <a:r>
              <a:rPr lang="ru-RU" dirty="0" err="1" smtClean="0">
                <a:solidFill>
                  <a:schemeClr val="bg1"/>
                </a:solidFill>
                <a:latin typeface="Comic Sans MS" pitchFamily="66" charset="0"/>
              </a:rPr>
              <a:t>Иависе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, и постились семь дней.».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1 Царств 31:11-13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Ионафан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- 5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972452" cy="1185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Какова была численность отряда </a:t>
            </a:r>
            <a:r>
              <a:rPr lang="ru-RU" sz="3200" dirty="0" err="1" smtClean="0">
                <a:solidFill>
                  <a:srgbClr val="FFFF66"/>
                </a:solidFill>
                <a:latin typeface="Comic Sans MS" pitchFamily="66" charset="0"/>
              </a:rPr>
              <a:t>Ионафана</a:t>
            </a: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 при первой битве в </a:t>
            </a:r>
            <a:r>
              <a:rPr lang="ru-RU" sz="3200" dirty="0" err="1" smtClean="0">
                <a:solidFill>
                  <a:srgbClr val="FFFF66"/>
                </a:solidFill>
                <a:latin typeface="Comic Sans MS" pitchFamily="66" charset="0"/>
              </a:rPr>
              <a:t>Гиве</a:t>
            </a: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?</a:t>
            </a:r>
            <a:endParaRPr lang="ru-RU" sz="3200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3143248"/>
            <a:ext cx="7500990" cy="30718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1000 человек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«…, тысяча же была с </a:t>
            </a:r>
            <a:r>
              <a:rPr lang="ru-RU" dirty="0" err="1" smtClean="0">
                <a:solidFill>
                  <a:schemeClr val="bg1"/>
                </a:solidFill>
                <a:latin typeface="Comic Sans MS" pitchFamily="66" charset="0"/>
              </a:rPr>
              <a:t>Ионафаном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 в </a:t>
            </a:r>
            <a:r>
              <a:rPr lang="ru-RU" dirty="0" err="1" smtClean="0">
                <a:solidFill>
                  <a:schemeClr val="bg1"/>
                </a:solidFill>
                <a:latin typeface="Comic Sans MS" pitchFamily="66" charset="0"/>
              </a:rPr>
              <a:t>Гиве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 Вениаминовой; а прочий народ отпустил он по домам своим».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1 Царств 13:2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Ионафан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- 6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972452" cy="1185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Какую роль выполнял оруженосец </a:t>
            </a:r>
            <a:r>
              <a:rPr lang="ru-RU" sz="3200" dirty="0" err="1" smtClean="0">
                <a:solidFill>
                  <a:srgbClr val="FFFF66"/>
                </a:solidFill>
                <a:latin typeface="Comic Sans MS" pitchFamily="66" charset="0"/>
              </a:rPr>
              <a:t>Ионафана</a:t>
            </a: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 в битве в ущелье?</a:t>
            </a:r>
            <a:endParaRPr lang="ru-RU" sz="3200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3143248"/>
            <a:ext cx="7786742" cy="30718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Добивал филистимлян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«... И падали Филистимляне пред </a:t>
            </a:r>
            <a:r>
              <a:rPr lang="ru-RU" dirty="0" err="1" smtClean="0">
                <a:solidFill>
                  <a:schemeClr val="bg1"/>
                </a:solidFill>
                <a:latin typeface="Comic Sans MS" pitchFamily="66" charset="0"/>
              </a:rPr>
              <a:t>Ионафаном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, а оруженосец добивал их за ним».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1 Царств 14:13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Comic Sans MS" pitchFamily="66" charset="0"/>
              </a:rPr>
              <a:t>Ионафан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- 7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972452" cy="1185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Как </a:t>
            </a:r>
            <a:r>
              <a:rPr lang="ru-RU" sz="3200" dirty="0" err="1" smtClean="0">
                <a:solidFill>
                  <a:srgbClr val="FFFF66"/>
                </a:solidFill>
                <a:latin typeface="Comic Sans MS" pitchFamily="66" charset="0"/>
              </a:rPr>
              <a:t>Ионафан</a:t>
            </a:r>
            <a:r>
              <a:rPr lang="ru-RU" sz="3200" dirty="0" smtClean="0">
                <a:solidFill>
                  <a:srgbClr val="FFFF66"/>
                </a:solidFill>
                <a:latin typeface="Comic Sans MS" pitchFamily="66" charset="0"/>
              </a:rPr>
              <a:t> предупредил Давида о ненависти отца?</a:t>
            </a:r>
            <a:endParaRPr lang="ru-RU" sz="3200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3000372"/>
            <a:ext cx="7786742" cy="35719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«поэтому на третий день ты спустись и поспеши на то место, где скрывался ты прежде, и сядь у камня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Азель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; а я в ту сторону пущу </a:t>
            </a:r>
            <a:r>
              <a:rPr lang="ru-RU" sz="2000" dirty="0" smtClean="0">
                <a:solidFill>
                  <a:srgbClr val="FFFF00"/>
                </a:solidFill>
                <a:latin typeface="Comic Sans MS" pitchFamily="66" charset="0"/>
              </a:rPr>
              <a:t>три стрелы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, как будто стреляя в цель; потом пошлю отрока, говоря: «пойди, найди стрелы»; и если я скажу отроку: «вот, стрелы сзади тебя, возьми их», то приди ко мне, ибо мир тебе, и, жив Господь, ничего тебе не будет; если же так скажу отроку</a:t>
            </a:r>
            <a:r>
              <a:rPr lang="ru-RU" sz="2000" dirty="0" smtClean="0">
                <a:solidFill>
                  <a:srgbClr val="FFFF00"/>
                </a:solidFill>
                <a:latin typeface="Comic Sans MS" pitchFamily="66" charset="0"/>
              </a:rPr>
              <a:t>: «вот, стрелы впереди тебя», то ты уходи, ибо отпускает тебя Господь;».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1 Царств 20:19-22</a:t>
            </a:r>
            <a:endParaRPr lang="ru-RU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00430" y="6072206"/>
            <a:ext cx="1643074" cy="400110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К таблице</a:t>
            </a:r>
            <a:endParaRPr lang="ru-RU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2002</Words>
  <Application>Microsoft Office PowerPoint</Application>
  <PresentationFormat>Экран (4:3)</PresentationFormat>
  <Paragraphs>287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«Герои веры»</vt:lpstr>
      <vt:lpstr>Слайд 2</vt:lpstr>
      <vt:lpstr>Ионафан - 1</vt:lpstr>
      <vt:lpstr>Ионафан - 2</vt:lpstr>
      <vt:lpstr>Ионафан - 3</vt:lpstr>
      <vt:lpstr>Ионафан - 4</vt:lpstr>
      <vt:lpstr>Ионафан - 5</vt:lpstr>
      <vt:lpstr>Ионафан - 6</vt:lpstr>
      <vt:lpstr>Ионафан - 7</vt:lpstr>
      <vt:lpstr>Ионафан - 8</vt:lpstr>
      <vt:lpstr>Ионафан - 9</vt:lpstr>
      <vt:lpstr>Ионафан - 10</vt:lpstr>
      <vt:lpstr>Халев - 1</vt:lpstr>
      <vt:lpstr>Халев - 2</vt:lpstr>
      <vt:lpstr>Халев - 3</vt:lpstr>
      <vt:lpstr>Халев - 4</vt:lpstr>
      <vt:lpstr>Халев - 5</vt:lpstr>
      <vt:lpstr>Халев - 6</vt:lpstr>
      <vt:lpstr>Халев - 7</vt:lpstr>
      <vt:lpstr>Халев - 8</vt:lpstr>
      <vt:lpstr>Халев - 9</vt:lpstr>
      <vt:lpstr>Халев - 10</vt:lpstr>
      <vt:lpstr>Амос - 1</vt:lpstr>
      <vt:lpstr>Амос - 2</vt:lpstr>
      <vt:lpstr>Амос - 3</vt:lpstr>
      <vt:lpstr>Амос - 4</vt:lpstr>
      <vt:lpstr>Амос - 5</vt:lpstr>
      <vt:lpstr>Амос - 6</vt:lpstr>
      <vt:lpstr>Амос - 7</vt:lpstr>
      <vt:lpstr>Амос - 8</vt:lpstr>
      <vt:lpstr>Амос - 9</vt:lpstr>
      <vt:lpstr>Амос - 10</vt:lpstr>
      <vt:lpstr>Супер-сложный тур</vt:lpstr>
      <vt:lpstr>Ионафан</vt:lpstr>
      <vt:lpstr>Халев</vt:lpstr>
      <vt:lpstr>Амос</vt:lpstr>
      <vt:lpstr>Вопросы для зала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«Герои веры»</dc:title>
  <dc:creator>Светик</dc:creator>
  <cp:lastModifiedBy>Лена</cp:lastModifiedBy>
  <cp:revision>72</cp:revision>
  <dcterms:created xsi:type="dcterms:W3CDTF">2014-02-10T13:56:34Z</dcterms:created>
  <dcterms:modified xsi:type="dcterms:W3CDTF">2015-04-11T14:32:11Z</dcterms:modified>
</cp:coreProperties>
</file>