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6" r:id="rId4"/>
    <p:sldId id="257" r:id="rId5"/>
    <p:sldId id="261" r:id="rId6"/>
    <p:sldId id="259" r:id="rId7"/>
    <p:sldId id="258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EA92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431DE-EE67-4917-8D1D-EBA3241A8FBA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35.xml"/><Relationship Id="rId18" Type="http://schemas.openxmlformats.org/officeDocument/2006/relationships/slide" Target="slide18.xml"/><Relationship Id="rId26" Type="http://schemas.openxmlformats.org/officeDocument/2006/relationships/slide" Target="slide24.xml"/><Relationship Id="rId3" Type="http://schemas.openxmlformats.org/officeDocument/2006/relationships/slide" Target="slide5.xml"/><Relationship Id="rId21" Type="http://schemas.openxmlformats.org/officeDocument/2006/relationships/slide" Target="slide20.xml"/><Relationship Id="rId7" Type="http://schemas.openxmlformats.org/officeDocument/2006/relationships/slide" Target="slide34.xml"/><Relationship Id="rId12" Type="http://schemas.openxmlformats.org/officeDocument/2006/relationships/slide" Target="slide13.xml"/><Relationship Id="rId17" Type="http://schemas.openxmlformats.org/officeDocument/2006/relationships/slide" Target="slide17.xml"/><Relationship Id="rId25" Type="http://schemas.openxmlformats.org/officeDocument/2006/relationships/slide" Target="slide37.xml"/><Relationship Id="rId2" Type="http://schemas.openxmlformats.org/officeDocument/2006/relationships/slide" Target="slide4.xml"/><Relationship Id="rId16" Type="http://schemas.openxmlformats.org/officeDocument/2006/relationships/slide" Target="slide16.xml"/><Relationship Id="rId20" Type="http://schemas.openxmlformats.org/officeDocument/2006/relationships/slide" Target="slide19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2.xml"/><Relationship Id="rId24" Type="http://schemas.openxmlformats.org/officeDocument/2006/relationships/slide" Target="slide23.xml"/><Relationship Id="rId32" Type="http://schemas.openxmlformats.org/officeDocument/2006/relationships/slide" Target="slide2.xml"/><Relationship Id="rId5" Type="http://schemas.openxmlformats.org/officeDocument/2006/relationships/slide" Target="slide7.xml"/><Relationship Id="rId15" Type="http://schemas.openxmlformats.org/officeDocument/2006/relationships/slide" Target="slide15.xml"/><Relationship Id="rId23" Type="http://schemas.openxmlformats.org/officeDocument/2006/relationships/slide" Target="slide22.xml"/><Relationship Id="rId28" Type="http://schemas.openxmlformats.org/officeDocument/2006/relationships/slide" Target="slide26.xml"/><Relationship Id="rId10" Type="http://schemas.openxmlformats.org/officeDocument/2006/relationships/slide" Target="slide11.xml"/><Relationship Id="rId19" Type="http://schemas.openxmlformats.org/officeDocument/2006/relationships/slide" Target="slide36.xml"/><Relationship Id="rId31" Type="http://schemas.openxmlformats.org/officeDocument/2006/relationships/slide" Target="slide38.xml"/><Relationship Id="rId4" Type="http://schemas.openxmlformats.org/officeDocument/2006/relationships/slide" Target="slide6.xml"/><Relationship Id="rId9" Type="http://schemas.openxmlformats.org/officeDocument/2006/relationships/slide" Target="slide10.xml"/><Relationship Id="rId14" Type="http://schemas.openxmlformats.org/officeDocument/2006/relationships/slide" Target="slide14.xml"/><Relationship Id="rId22" Type="http://schemas.openxmlformats.org/officeDocument/2006/relationships/slide" Target="slide21.xml"/><Relationship Id="rId27" Type="http://schemas.openxmlformats.org/officeDocument/2006/relationships/slide" Target="slide25.xml"/><Relationship Id="rId30" Type="http://schemas.openxmlformats.org/officeDocument/2006/relationships/slide" Target="slide2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25071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Викторина</a:t>
            </a:r>
            <a:b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«Женщины Библии»</a:t>
            </a:r>
            <a:b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b="1" dirty="0">
              <a:solidFill>
                <a:srgbClr val="6EA9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844" y="6072206"/>
            <a:ext cx="77724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Раав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, Мария, Лия, Марфа, Вирсавия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12360" y="6381328"/>
            <a:ext cx="1030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ОЖС ВРСМ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00882" cy="90010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Какое пророчество сказал </a:t>
            </a:r>
            <a:r>
              <a:rPr lang="ru-RU" dirty="0" err="1" smtClean="0">
                <a:latin typeface="Comic Sans MS" pitchFamily="66" charset="0"/>
              </a:rPr>
              <a:t>Симеон</a:t>
            </a:r>
            <a:r>
              <a:rPr lang="ru-RU" dirty="0" smtClean="0">
                <a:latin typeface="Comic Sans MS" pitchFamily="66" charset="0"/>
              </a:rPr>
              <a:t> относительно Марии?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14348" y="2857497"/>
            <a:ext cx="6429420" cy="15716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тебе самой оружие пройдет душу, - да откроются помышления многих сердец» (Лк.2:35)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26766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900750" cy="97154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Мария называла себя?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71810"/>
            <a:ext cx="6572296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«Тогда Мария сказала: се,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раба Господня</a:t>
            </a:r>
            <a:r>
              <a:rPr lang="ru-RU" sz="2400" dirty="0" smtClean="0">
                <a:latin typeface="Comic Sans MS" pitchFamily="66" charset="0"/>
              </a:rPr>
              <a:t>;  да будет мне по слову твоему» (Лк.1:38)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57760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900750" cy="97154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Какие 2 вести сообщил Ангел Марии?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2786058"/>
            <a:ext cx="7143800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«Ангел сказал ей в ответ: 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Дух Святой найдет на тебя, и сила Всевышнего осенит тебя; посему и рождаемое Святое наречется Сыном Божиим</a:t>
            </a:r>
            <a:r>
              <a:rPr lang="ru-RU" sz="2400" dirty="0" smtClean="0">
                <a:latin typeface="Comic Sans MS" pitchFamily="66" charset="0"/>
              </a:rPr>
              <a:t>. Вот и </a:t>
            </a:r>
            <a:r>
              <a:rPr lang="ru-RU" sz="2400" dirty="0" err="1" smtClean="0">
                <a:solidFill>
                  <a:srgbClr val="006600"/>
                </a:solidFill>
                <a:latin typeface="Comic Sans MS" pitchFamily="66" charset="0"/>
              </a:rPr>
              <a:t>Елисавета</a:t>
            </a:r>
            <a:r>
              <a:rPr lang="ru-RU" sz="2400" dirty="0" smtClean="0">
                <a:latin typeface="Comic Sans MS" pitchFamily="66" charset="0"/>
              </a:rPr>
              <a:t>, родственница твоя, называемая неплодною, 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и она зачала сына в старости своей, и ей уже шестой месяц</a:t>
            </a:r>
            <a:r>
              <a:rPr lang="ru-RU" sz="2400" dirty="0" smtClean="0">
                <a:latin typeface="Comic Sans MS" pitchFamily="66" charset="0"/>
              </a:rPr>
              <a:t>». (Лк.1:35,36)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045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57940" cy="132873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Куда отправилась Мария после того, как услышала весть от Ангела?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3214686"/>
            <a:ext cx="7143800" cy="24288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«Встав же Мария во дни сии, с поспешностью пошла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в нагорную страну, в город Иудин, и вошла в дом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Захарии</a:t>
            </a:r>
            <a:r>
              <a:rPr lang="ru-RU" sz="2400" dirty="0" smtClean="0">
                <a:latin typeface="Comic Sans MS" pitchFamily="66" charset="0"/>
              </a:rPr>
              <a:t>…» (Лк.1:39,40)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9910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75800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Библия описывает Лию?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3071810"/>
            <a:ext cx="6929486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«Лия была </a:t>
            </a: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слаба глазами</a:t>
            </a:r>
            <a:r>
              <a:rPr lang="ru-RU" dirty="0" smtClean="0">
                <a:latin typeface="Comic Sans MS" pitchFamily="66" charset="0"/>
              </a:rPr>
              <a:t>,…» </a:t>
            </a:r>
          </a:p>
          <a:p>
            <a:pPr algn="r">
              <a:buNone/>
            </a:pPr>
            <a:r>
              <a:rPr lang="ru-RU" dirty="0" smtClean="0">
                <a:latin typeface="Comic Sans MS" pitchFamily="66" charset="0"/>
              </a:rPr>
              <a:t>(Бытие 29:17)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0272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служанку Лии?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2857496"/>
            <a:ext cx="6572296" cy="20256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Зелфа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дал </a:t>
            </a:r>
            <a:r>
              <a:rPr lang="ru-RU" sz="2400" dirty="0" err="1" smtClean="0">
                <a:latin typeface="Comic Sans MS" pitchFamily="66" charset="0"/>
              </a:rPr>
              <a:t>Лаван</a:t>
            </a:r>
            <a:r>
              <a:rPr lang="ru-RU" sz="2400" dirty="0" smtClean="0">
                <a:latin typeface="Comic Sans MS" pitchFamily="66" charset="0"/>
              </a:rPr>
              <a:t> служанку свою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Зелфу</a:t>
            </a:r>
            <a:r>
              <a:rPr lang="ru-RU" sz="2400" dirty="0" smtClean="0">
                <a:latin typeface="Comic Sans MS" pitchFamily="66" charset="0"/>
              </a:rPr>
              <a:t> в служанки дочери своей Лии»      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(Бытие 29:24)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0402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686436" cy="8286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Сколько детей родила Лия?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643182"/>
            <a:ext cx="6786610" cy="30257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7 детей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сказала Лия: Бог дал мне прекрасный дар; теперь будет жить у меня муж мой, ибо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я родила ему шесть сынов</a:t>
            </a:r>
            <a:r>
              <a:rPr lang="ru-RU" sz="2400" dirty="0" smtClean="0">
                <a:latin typeface="Comic Sans MS" pitchFamily="66" charset="0"/>
              </a:rPr>
              <a:t>…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Потом родила дочь</a:t>
            </a:r>
            <a:r>
              <a:rPr lang="ru-RU" sz="2400" dirty="0" smtClean="0">
                <a:latin typeface="Comic Sans MS" pitchFamily="66" charset="0"/>
              </a:rPr>
              <a:t> и нарекла имя ей: Дина». (Бытие 30:20,21)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051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186634" cy="90010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детей Лии?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214554"/>
            <a:ext cx="7786742" cy="35004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err="1" smtClean="0">
                <a:solidFill>
                  <a:srgbClr val="006600"/>
                </a:solidFill>
                <a:latin typeface="Comic Sans MS" pitchFamily="66" charset="0"/>
              </a:rPr>
              <a:t>Рувим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sz="2400" dirty="0" err="1" smtClean="0">
                <a:solidFill>
                  <a:srgbClr val="006600"/>
                </a:solidFill>
                <a:latin typeface="Comic Sans MS" pitchFamily="66" charset="0"/>
              </a:rPr>
              <a:t>Симеон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, Левий, Иуда, </a:t>
            </a:r>
            <a:r>
              <a:rPr lang="ru-RU" sz="2400" dirty="0" err="1" smtClean="0">
                <a:solidFill>
                  <a:srgbClr val="006600"/>
                </a:solidFill>
                <a:latin typeface="Comic Sans MS" pitchFamily="66" charset="0"/>
              </a:rPr>
              <a:t>Иссахар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sz="2400" dirty="0" err="1" smtClean="0">
                <a:solidFill>
                  <a:srgbClr val="006600"/>
                </a:solidFill>
                <a:latin typeface="Comic Sans MS" pitchFamily="66" charset="0"/>
              </a:rPr>
              <a:t>Завулон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, Дина.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«Лия зачала и родила сына, и нарекла ему имя: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Рувим</a:t>
            </a:r>
            <a:r>
              <a:rPr lang="ru-RU" sz="2400" dirty="0" smtClean="0">
                <a:latin typeface="Comic Sans MS" pitchFamily="66" charset="0"/>
              </a:rPr>
              <a:t>… И нарекла ему имя: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Симеон</a:t>
            </a:r>
            <a:r>
              <a:rPr lang="ru-RU" sz="2400" dirty="0" smtClean="0">
                <a:latin typeface="Comic Sans MS" pitchFamily="66" charset="0"/>
              </a:rPr>
              <a:t>… От сего наречено ему имя: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Левий</a:t>
            </a:r>
            <a:r>
              <a:rPr lang="ru-RU" sz="2400" dirty="0" smtClean="0">
                <a:latin typeface="Comic Sans MS" pitchFamily="66" charset="0"/>
              </a:rPr>
              <a:t>… Посему нарекла ему имя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Иуда</a:t>
            </a:r>
            <a:r>
              <a:rPr lang="ru-RU" sz="2400" dirty="0" smtClean="0">
                <a:latin typeface="Comic Sans MS" pitchFamily="66" charset="0"/>
              </a:rPr>
              <a:t>. И нарекла ему имя: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Иссахар</a:t>
            </a:r>
            <a:r>
              <a:rPr lang="ru-RU" sz="2400" dirty="0" smtClean="0">
                <a:latin typeface="Comic Sans MS" pitchFamily="66" charset="0"/>
              </a:rPr>
              <a:t>… И нарекла ему имя: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Завулон</a:t>
            </a:r>
            <a:r>
              <a:rPr lang="ru-RU" sz="2400" dirty="0" smtClean="0">
                <a:latin typeface="Comic Sans MS" pitchFamily="66" charset="0"/>
              </a:rPr>
              <a:t>. Потом родила дочь и нарекла ей имя: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Дина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(Бытие 29:32-35, 30:18,20,21)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615130" cy="11858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Почему Лия родила детей больше, чем Рахиль?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71810"/>
            <a:ext cx="6500858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Господь узрел</a:t>
            </a:r>
            <a:r>
              <a:rPr lang="ru-RU" sz="2400" dirty="0" smtClean="0">
                <a:latin typeface="Comic Sans MS" pitchFamily="66" charset="0"/>
              </a:rPr>
              <a:t>, что Лия была нелюбима,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 отверз утробу ее</a:t>
            </a:r>
            <a:r>
              <a:rPr lang="ru-RU" sz="2400" dirty="0" smtClean="0">
                <a:latin typeface="Comic Sans MS" pitchFamily="66" charset="0"/>
              </a:rPr>
              <a:t>, а Рахиль была </a:t>
            </a:r>
            <a:r>
              <a:rPr lang="ru-RU" sz="2400" dirty="0" err="1" smtClean="0">
                <a:latin typeface="Comic Sans MS" pitchFamily="66" charset="0"/>
              </a:rPr>
              <a:t>неплодна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(Бытие 29:31)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65457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400816" cy="10429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Иисус относился к Марфе?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14348" y="3071810"/>
            <a:ext cx="6572296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«Иисус же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любил</a:t>
            </a:r>
            <a:r>
              <a:rPr lang="ru-RU" sz="2400" dirty="0" smtClean="0">
                <a:latin typeface="Comic Sans MS" pitchFamily="66" charset="0"/>
              </a:rPr>
              <a:t> Марфу и сестру ее и Лазаря»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(Ин.11:5)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357554" y="5072074"/>
            <a:ext cx="2000264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Конкурс для зала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500034" y="5143512"/>
            <a:ext cx="2000264" cy="60707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tIns="72000" bIns="7200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5929322" y="5143512"/>
            <a:ext cx="2071702" cy="49510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tIns="108000" bIns="108000" rtlCol="0" anchor="ctr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Финал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" name="Рисунок 6" descr="Лого_1 (зеленый на прозрачном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1285860"/>
            <a:ext cx="4572009" cy="3243079"/>
          </a:xfrm>
          <a:prstGeom prst="rect">
            <a:avLst/>
          </a:prstGeom>
        </p:spPr>
      </p:pic>
      <p:sp>
        <p:nvSpPr>
          <p:cNvPr id="8" name="TextBox 3"/>
          <p:cNvSpPr txBox="1"/>
          <p:nvPr/>
        </p:nvSpPr>
        <p:spPr>
          <a:xfrm>
            <a:off x="7884368" y="6309320"/>
            <a:ext cx="1030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ОЖС ВРСМ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472254" cy="118585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О чем заботилась Марфа, когда пришел Иисус в ее дом?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3071810"/>
            <a:ext cx="6429420" cy="22399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«Марфа же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заботилась о большом угощении</a:t>
            </a:r>
            <a:r>
              <a:rPr lang="ru-RU" sz="2400" dirty="0" smtClean="0">
                <a:latin typeface="Comic Sans MS" pitchFamily="66" charset="0"/>
              </a:rPr>
              <a:t>…»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(Лк.10:40)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186634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С какой просьбой обратилась Марфа к Иисусу Христу?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4"/>
            <a:ext cx="7000924" cy="2500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«…сказала: Господи! Или Тебе нужды нет, что сестра моя одну меня оставила служить?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Скажи ей, чтобы помогла мне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(Лк.10:40)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06841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258072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В каком городе жила Марфа?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643182"/>
            <a:ext cx="7572428" cy="3214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«Был болен некто Лазарь из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Вифании</a:t>
            </a:r>
            <a:r>
              <a:rPr lang="ru-RU" sz="2400" dirty="0" smtClean="0">
                <a:latin typeface="Comic Sans MS" pitchFamily="66" charset="0"/>
              </a:rPr>
              <a:t>, </a:t>
            </a:r>
            <a:r>
              <a:rPr lang="ru-RU" sz="2400" dirty="0" err="1" smtClean="0">
                <a:latin typeface="Comic Sans MS" pitchFamily="66" charset="0"/>
              </a:rPr>
              <a:t>из</a:t>
            </a:r>
            <a:r>
              <a:rPr lang="ru-RU" sz="2400" dirty="0" smtClean="0">
                <a:latin typeface="Comic Sans MS" pitchFamily="66" charset="0"/>
              </a:rPr>
              <a:t> селения, где жили Мария и Марфа, сестра ее».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(Ин.11:1)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7400948" cy="104298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Какими словами Марфа подтвердила свою веру в Иисуса?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928662" y="2786058"/>
            <a:ext cx="5786478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«Она говорит Ему: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так, Господи! Я верую, что Ты Христос, Сын Божий, грядущий в мир</a:t>
            </a:r>
            <a:r>
              <a:rPr lang="ru-RU" sz="2400" dirty="0" smtClean="0">
                <a:latin typeface="Comic Sans MS" pitchFamily="66" charset="0"/>
              </a:rPr>
              <a:t>»</a:t>
            </a:r>
            <a:endParaRPr lang="ru-RU" sz="24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(Ин.11:27)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01014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Назовите второе имя сына Вирсавии?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2428868"/>
            <a:ext cx="6715172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Иедидиа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утешил Давид Вирсавию, жену свою, и вошел к ней и спал с нею; и она родила сына, и нарекла ему имя: Соломон. И Господь возлюбил его и послал пророка </a:t>
            </a:r>
            <a:r>
              <a:rPr lang="ru-RU" sz="2400" dirty="0" err="1" smtClean="0">
                <a:latin typeface="Comic Sans MS" pitchFamily="66" charset="0"/>
              </a:rPr>
              <a:t>Нафана</a:t>
            </a:r>
            <a:r>
              <a:rPr lang="ru-RU" sz="2400" dirty="0" smtClean="0">
                <a:latin typeface="Comic Sans MS" pitchFamily="66" charset="0"/>
              </a:rPr>
              <a:t>, и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он нарек ему имя: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Иедидиа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по слову Господа»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(2 Царств 12:24,25)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686568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С кем сравнил пророк </a:t>
            </a:r>
            <a:r>
              <a:rPr lang="ru-RU" dirty="0" err="1" smtClean="0">
                <a:latin typeface="Comic Sans MS" pitchFamily="66" charset="0"/>
              </a:rPr>
              <a:t>Нафан</a:t>
            </a:r>
            <a:r>
              <a:rPr lang="ru-RU" dirty="0" smtClean="0">
                <a:latin typeface="Comic Sans MS" pitchFamily="66" charset="0"/>
              </a:rPr>
              <a:t> Вирсавию?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2857496"/>
            <a:ext cx="6572296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«…а у бедного ничего,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кроме одной овечки</a:t>
            </a:r>
            <a:r>
              <a:rPr lang="ru-RU" sz="2400" dirty="0" smtClean="0">
                <a:latin typeface="Comic Sans MS" pitchFamily="66" charset="0"/>
              </a:rPr>
              <a:t>, которую он купил маленькую и выкормил, и она выросла у него вместе с детьми его...»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(2 Царств 12:3)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1527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7400948" cy="92869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С какой просьбой пришел </a:t>
            </a:r>
            <a:r>
              <a:rPr lang="ru-RU" dirty="0" err="1" smtClean="0">
                <a:latin typeface="Comic Sans MS" pitchFamily="66" charset="0"/>
              </a:rPr>
              <a:t>Адония</a:t>
            </a:r>
            <a:r>
              <a:rPr lang="ru-RU" dirty="0" smtClean="0">
                <a:latin typeface="Comic Sans MS" pitchFamily="66" charset="0"/>
              </a:rPr>
              <a:t> к Вирсавии?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3071810"/>
            <a:ext cx="7358114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сказал он: прошу тебя, поговори царю Соломону, ибо он не откажет тебе,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чтоб он дал мне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Ависагу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Сунамитянку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в жену</a:t>
            </a:r>
            <a:r>
              <a:rPr lang="ru-RU" sz="2400" dirty="0" smtClean="0">
                <a:latin typeface="Comic Sans MS" pitchFamily="66" charset="0"/>
              </a:rPr>
              <a:t>»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(3 Царств 2:17)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543824" cy="61435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относился Соломон к матери?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428868"/>
            <a:ext cx="6429420" cy="33575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вошла Вирсавия к царю Соломону говорить ему об </a:t>
            </a:r>
            <a:r>
              <a:rPr lang="ru-RU" sz="2400" dirty="0" err="1" smtClean="0">
                <a:latin typeface="Comic Sans MS" pitchFamily="66" charset="0"/>
              </a:rPr>
              <a:t>Адонии</a:t>
            </a:r>
            <a:r>
              <a:rPr lang="ru-RU" sz="2400" dirty="0" smtClean="0">
                <a:latin typeface="Comic Sans MS" pitchFamily="66" charset="0"/>
              </a:rPr>
              <a:t>.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Царь встал перед нею, и поклонился ей, и сел на престоле своем. Поставили престол и для матери царя, и она села про правую руку его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(3 Царств 2:19)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05101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отца Вирсавии?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4"/>
            <a:ext cx="6500858" cy="24542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послал Давид разведать, кто эта женщина? И сказали ему: это Вирсавия, дочь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Елиама</a:t>
            </a:r>
            <a:r>
              <a:rPr lang="ru-RU" sz="2400" dirty="0" smtClean="0">
                <a:latin typeface="Comic Sans MS" pitchFamily="66" charset="0"/>
              </a:rPr>
              <a:t>, жена </a:t>
            </a:r>
            <a:r>
              <a:rPr lang="ru-RU" sz="2400" dirty="0" err="1" smtClean="0">
                <a:latin typeface="Comic Sans MS" pitchFamily="66" charset="0"/>
              </a:rPr>
              <a:t>Урии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err="1" smtClean="0">
                <a:latin typeface="Comic Sans MS" pitchFamily="66" charset="0"/>
              </a:rPr>
              <a:t>Хеттеянина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(2 Царств 11:3)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3109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an2007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795833" y="612775"/>
            <a:ext cx="3479309" cy="4030671"/>
          </a:xfrm>
        </p:spPr>
      </p:pic>
      <p:sp>
        <p:nvSpPr>
          <p:cNvPr id="11" name="Прямоугольник 10"/>
          <p:cNvSpPr/>
          <p:nvPr/>
        </p:nvSpPr>
        <p:spPr>
          <a:xfrm>
            <a:off x="5072066" y="2571744"/>
            <a:ext cx="1214446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2571744"/>
            <a:ext cx="1214446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86050" y="2571744"/>
            <a:ext cx="1143008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143504" y="571480"/>
            <a:ext cx="1143008" cy="20002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929058" y="571480"/>
            <a:ext cx="121444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Раав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571480"/>
            <a:ext cx="114300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4" grpId="0" animBg="1"/>
      <p:bldP spid="15" grpId="0" animBg="1"/>
      <p:bldP spid="16" grpId="0" animBg="1"/>
      <p:bldP spid="5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30" y="928670"/>
          <a:ext cx="8424938" cy="378621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656182"/>
                <a:gridCol w="1128126"/>
                <a:gridCol w="1128126"/>
                <a:gridCol w="1128126"/>
                <a:gridCol w="1128126"/>
                <a:gridCol w="1128126"/>
                <a:gridCol w="1128126"/>
              </a:tblGrid>
              <a:tr h="631036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Comic Sans MS" pitchFamily="66" charset="0"/>
                        </a:rPr>
                        <a:t>10</a:t>
                      </a: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Comic Sans MS" pitchFamily="66" charset="0"/>
                        </a:rPr>
                        <a:t>Раав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5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7" action="ppaction://hlinksldjump"/>
                        </a:rPr>
                        <a:t>6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Мария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8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9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0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1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2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3" action="ppaction://hlinksldjump"/>
                        </a:rPr>
                        <a:t>6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Лия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4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5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6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7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8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9" action="ppaction://hlinksldjump"/>
                        </a:rPr>
                        <a:t>6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Марфа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0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1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2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3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4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5" action="ppaction://hlinksldjump"/>
                        </a:rPr>
                        <a:t>6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Вирсавия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6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7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8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9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0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1" action="ppaction://hlinksldjump"/>
                        </a:rPr>
                        <a:t>6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>
            <a:hlinkClick r:id="rId32" action="ppaction://hlinksldjump"/>
          </p:cNvPr>
          <p:cNvSpPr txBox="1"/>
          <p:nvPr/>
        </p:nvSpPr>
        <p:spPr>
          <a:xfrm>
            <a:off x="4214810" y="5786454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олитва Анны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6794" y="357166"/>
            <a:ext cx="3519884" cy="46672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36" y="1785926"/>
            <a:ext cx="1857388" cy="15001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57166"/>
            <a:ext cx="2000264" cy="14287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357166"/>
            <a:ext cx="1857388" cy="14287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214950"/>
            <a:ext cx="5486400" cy="566738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Марфа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3286124"/>
            <a:ext cx="1857388" cy="1785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1785926"/>
            <a:ext cx="2000264" cy="15001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3286124"/>
            <a:ext cx="2000264" cy="1785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8" grpId="0" animBg="1"/>
      <p:bldP spid="2" grpId="0"/>
      <p:bldP spid="10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виге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715645"/>
            <a:ext cx="5486400" cy="3909060"/>
          </a:xfrm>
        </p:spPr>
      </p:pic>
      <p:sp>
        <p:nvSpPr>
          <p:cNvPr id="12" name="Прямоугольник 11"/>
          <p:cNvSpPr/>
          <p:nvPr/>
        </p:nvSpPr>
        <p:spPr>
          <a:xfrm>
            <a:off x="3571868" y="2643182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Мария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643182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71480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71480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571480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2643182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6" grpId="0" animBg="1"/>
      <p:bldP spid="7" grpId="0" animBg="1"/>
      <p:bldP spid="8" grpId="0" animBg="1"/>
      <p:bldP spid="10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оемин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182927" y="612775"/>
            <a:ext cx="2705122" cy="4114800"/>
          </a:xfrm>
        </p:spPr>
      </p:pic>
      <p:sp>
        <p:nvSpPr>
          <p:cNvPr id="6" name="Прямоугольник 5"/>
          <p:cNvSpPr/>
          <p:nvPr/>
        </p:nvSpPr>
        <p:spPr>
          <a:xfrm>
            <a:off x="3143240" y="571480"/>
            <a:ext cx="928694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Вирсавия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2643182"/>
            <a:ext cx="928694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571480"/>
            <a:ext cx="928694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643182"/>
            <a:ext cx="1000132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71934" y="571480"/>
            <a:ext cx="928694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2643182"/>
            <a:ext cx="1000132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7" grpId="0" animBg="1"/>
      <p:bldP spid="8" grpId="0" animBg="1"/>
      <p:bldP spid="10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Финал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Чем эта женщина похожа на нас?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Чему мы можем научиться из истории этой женщины?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Каким показан Бог в истории этой женщины?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- 6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995120" cy="6857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сына </a:t>
            </a:r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, которого она родила</a:t>
            </a:r>
            <a:r>
              <a:rPr lang="ru-RU" sz="2400" dirty="0" smtClean="0">
                <a:latin typeface="Comic Sans MS" pitchFamily="66" charset="0"/>
              </a:rPr>
              <a:t>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6215106" cy="216853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Вооз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«… родил </a:t>
            </a:r>
            <a:r>
              <a:rPr lang="ru-RU" dirty="0" err="1" smtClean="0">
                <a:latin typeface="Comic Sans MS" pitchFamily="66" charset="0"/>
              </a:rPr>
              <a:t>Вооза</a:t>
            </a:r>
            <a:r>
              <a:rPr lang="ru-RU" dirty="0" smtClean="0">
                <a:latin typeface="Comic Sans MS" pitchFamily="66" charset="0"/>
              </a:rPr>
              <a:t> от </a:t>
            </a:r>
            <a:r>
              <a:rPr lang="ru-RU" dirty="0" err="1" smtClean="0">
                <a:latin typeface="Comic Sans MS" pitchFamily="66" charset="0"/>
              </a:rPr>
              <a:t>Рахавы</a:t>
            </a:r>
            <a:r>
              <a:rPr lang="ru-RU" dirty="0" smtClean="0">
                <a:latin typeface="Comic Sans MS" pitchFamily="66" charset="0"/>
              </a:rPr>
              <a:t>…» (</a:t>
            </a:r>
            <a:r>
              <a:rPr lang="ru-RU" dirty="0" err="1" smtClean="0">
                <a:latin typeface="Comic Sans MS" pitchFamily="66" charset="0"/>
              </a:rPr>
              <a:t>Мф</a:t>
            </a:r>
            <a:r>
              <a:rPr lang="ru-RU" dirty="0" smtClean="0">
                <a:latin typeface="Comic Sans MS" pitchFamily="66" charset="0"/>
              </a:rPr>
              <a:t>. 1:5)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13318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- 6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57940" cy="132873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Назовите имена приемных сыновей Марии?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2857496"/>
            <a:ext cx="7143800" cy="27860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Иаков,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Иосий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Симон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, Иуда, Иоанн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«не плотников ли Он сын? Не Его ли мать Мария и братья Его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Иаков и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Иосий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Симон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и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Иуда</a:t>
            </a:r>
            <a:r>
              <a:rPr lang="ru-RU" sz="2400" dirty="0" smtClean="0">
                <a:latin typeface="Comic Sans MS" pitchFamily="66" charset="0"/>
              </a:rPr>
              <a:t>?» (Мф.13:55)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«Иисус, увидев Матерь и ученика тут стоящего, которого любил, говорит матери Своей: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Жено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! Се, сын твой</a:t>
            </a:r>
            <a:r>
              <a:rPr lang="ru-RU" sz="2400" dirty="0" smtClean="0">
                <a:latin typeface="Comic Sans MS" pitchFamily="66" charset="0"/>
              </a:rPr>
              <a:t>» (Ин.19:26)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9910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Лия - 6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615130" cy="132873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Куда по счету поставил Иаков Лию, когда встречался со своим братом Исавом?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71810"/>
            <a:ext cx="6500858" cy="2643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поставил служанок и детей их впереди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, Лию и детей ее за ними</a:t>
            </a:r>
            <a:r>
              <a:rPr lang="ru-RU" sz="2400" dirty="0" smtClean="0">
                <a:latin typeface="Comic Sans MS" pitchFamily="66" charset="0"/>
              </a:rPr>
              <a:t>, а Рахиль и Иосифа позади»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(Бытие 33:2)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65457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Марфа - 6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7400948" cy="104298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Кто пришел утешить Марфу в ее горе?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928662" y="2786058"/>
            <a:ext cx="5786478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 многие из Иудеев </a:t>
            </a:r>
            <a:r>
              <a:rPr lang="ru-RU" sz="2400" dirty="0" smtClean="0">
                <a:latin typeface="Comic Sans MS" pitchFamily="66" charset="0"/>
              </a:rPr>
              <a:t>пришли к Марфе и Марии утешать их в печали о брате их»</a:t>
            </a:r>
            <a:endParaRPr lang="ru-RU" sz="24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(Ин.11:19)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Вирсавия - 6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043626" cy="90010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 Вирсавия спасла жизнь себе и своему сыну?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643182"/>
            <a:ext cx="6715172" cy="27400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«Теперь, вот, я советую тебе: спасай жизнь твою и жизнь сына твоего Соломона.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Иди и войди к царю Давиду и скажи ему</a:t>
            </a:r>
            <a:r>
              <a:rPr lang="ru-RU" sz="2400" dirty="0" smtClean="0">
                <a:latin typeface="Comic Sans MS" pitchFamily="66" charset="0"/>
              </a:rPr>
              <a:t>: не клялся ли ты, господин мой царь, рабе твоей, говоря: «сын твой Соломон будет царем после меня и он сядет на престоле моем»? Почему же воцарился </a:t>
            </a:r>
            <a:r>
              <a:rPr lang="ru-RU" sz="2400" dirty="0" err="1" smtClean="0">
                <a:latin typeface="Comic Sans MS" pitchFamily="66" charset="0"/>
              </a:rPr>
              <a:t>Адония</a:t>
            </a:r>
            <a:r>
              <a:rPr lang="ru-RU" sz="2400" dirty="0" smtClean="0">
                <a:latin typeface="Comic Sans MS" pitchFamily="66" charset="0"/>
              </a:rPr>
              <a:t>?»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(3 Царств 1:12,13)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3109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Раав</a:t>
            </a:r>
            <a:r>
              <a:rPr lang="ru-RU" sz="4000" dirty="0" smtClean="0">
                <a:latin typeface="Comic Sans MS" pitchFamily="66" charset="0"/>
              </a:rPr>
              <a:t> - 1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347048" cy="9001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Где спрятала </a:t>
            </a:r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разведчиков?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00372"/>
            <a:ext cx="6215106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«А сама отвела их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на кровлю и скрыла их в снопах льна</a:t>
            </a:r>
            <a:r>
              <a:rPr lang="ru-RU" sz="2400" dirty="0" smtClean="0">
                <a:latin typeface="Comic Sans MS" pitchFamily="66" charset="0"/>
              </a:rPr>
              <a:t>, разложенных у нее на кровле» (</a:t>
            </a:r>
            <a:r>
              <a:rPr lang="ru-RU" sz="2400" dirty="0" err="1" smtClean="0">
                <a:latin typeface="Comic Sans MS" pitchFamily="66" charset="0"/>
              </a:rPr>
              <a:t>Ис.Навин</a:t>
            </a:r>
            <a:r>
              <a:rPr lang="ru-RU" sz="2400" dirty="0" smtClean="0">
                <a:latin typeface="Comic Sans MS" pitchFamily="66" charset="0"/>
              </a:rPr>
              <a:t> 2:6)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15180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635080" cy="9001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Что </a:t>
            </a:r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знала о действиях Бога?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643182"/>
            <a:ext cx="7096302" cy="28020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«ибо мы слышали, как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Господь иссушил пред вами воду Чермного моря</a:t>
            </a:r>
            <a:r>
              <a:rPr lang="ru-RU" sz="2400" dirty="0" smtClean="0">
                <a:latin typeface="Comic Sans MS" pitchFamily="66" charset="0"/>
              </a:rPr>
              <a:t>, когда вы шли из Египта, и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как поступили вы с двумя царями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Аморрейскими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за Иорданом, с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Сигоном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 и </a:t>
            </a:r>
            <a:r>
              <a:rPr lang="ru-RU" sz="2400" b="1" dirty="0" err="1" smtClean="0">
                <a:solidFill>
                  <a:srgbClr val="006600"/>
                </a:solidFill>
                <a:latin typeface="Comic Sans MS" pitchFamily="66" charset="0"/>
              </a:rPr>
              <a:t>Огом</a:t>
            </a:r>
            <a:r>
              <a:rPr lang="ru-RU" sz="2400" dirty="0" smtClean="0">
                <a:latin typeface="Comic Sans MS" pitchFamily="66" charset="0"/>
              </a:rPr>
              <a:t>, которых вы истребили» (</a:t>
            </a:r>
            <a:r>
              <a:rPr lang="ru-RU" sz="2400" dirty="0" err="1" smtClean="0">
                <a:latin typeface="Comic Sans MS" pitchFamily="66" charset="0"/>
              </a:rPr>
              <a:t>Ис.Навин</a:t>
            </a:r>
            <a:r>
              <a:rPr lang="ru-RU" sz="2400" dirty="0" smtClean="0">
                <a:latin typeface="Comic Sans MS" pitchFamily="66" charset="0"/>
              </a:rPr>
              <a:t> 2:10)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37454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139136" cy="10429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Кому просила сохранить жизнь </a:t>
            </a:r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4"/>
            <a:ext cx="6808840" cy="2084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«что вы сохраните в живых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отца моего </a:t>
            </a:r>
            <a:r>
              <a:rPr lang="ru-RU" sz="2400" dirty="0" smtClean="0">
                <a:latin typeface="Comic Sans MS" pitchFamily="66" charset="0"/>
              </a:rPr>
              <a:t>и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матерь мою</a:t>
            </a:r>
            <a:r>
              <a:rPr lang="ru-RU" sz="2400" dirty="0" smtClean="0">
                <a:latin typeface="Comic Sans MS" pitchFamily="66" charset="0"/>
              </a:rPr>
              <a:t>, и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братьев моих </a:t>
            </a:r>
            <a:r>
              <a:rPr lang="ru-RU" sz="2400" dirty="0" smtClean="0">
                <a:latin typeface="Comic Sans MS" pitchFamily="66" charset="0"/>
              </a:rPr>
              <a:t>и </a:t>
            </a:r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сестер моих, и всех, кто есть у них</a:t>
            </a:r>
            <a:r>
              <a:rPr lang="ru-RU" sz="2400" dirty="0" smtClean="0">
                <a:latin typeface="Comic Sans MS" pitchFamily="66" charset="0"/>
              </a:rPr>
              <a:t>, и избавите души наши от смерти» (</a:t>
            </a:r>
            <a:r>
              <a:rPr lang="ru-RU" sz="2400" dirty="0" err="1" smtClean="0">
                <a:latin typeface="Comic Sans MS" pitchFamily="66" charset="0"/>
              </a:rPr>
              <a:t>Ис.Навин</a:t>
            </a:r>
            <a:r>
              <a:rPr lang="ru-RU" sz="2400" dirty="0" smtClean="0">
                <a:latin typeface="Comic Sans MS" pitchFamily="66" charset="0"/>
              </a:rPr>
              <a:t> 2:13)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89897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268760"/>
            <a:ext cx="7383194" cy="87435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Какие действия </a:t>
            </a:r>
            <a:r>
              <a:rPr lang="ru-RU" sz="2000" dirty="0" err="1" smtClean="0">
                <a:latin typeface="Comic Sans MS" pitchFamily="66" charset="0"/>
              </a:rPr>
              <a:t>Раав</a:t>
            </a:r>
            <a:r>
              <a:rPr lang="ru-RU" sz="2000" dirty="0" smtClean="0">
                <a:latin typeface="Comic Sans MS" pitchFamily="66" charset="0"/>
              </a:rPr>
              <a:t> могли освободить соглядатаев от клятвы?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39552" y="1988840"/>
            <a:ext cx="7572428" cy="4093626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None/>
            </a:pPr>
            <a:r>
              <a:rPr lang="ru-RU" sz="2000" dirty="0" smtClean="0">
                <a:latin typeface="Comic Sans MS" pitchFamily="66" charset="0"/>
              </a:rPr>
              <a:t>«… мы свободны будем от твоей клятвы, которою ты нас закляла, если не сделаешь так: …. </a:t>
            </a:r>
            <a:r>
              <a:rPr lang="ru-RU" sz="2000" b="1" dirty="0" smtClean="0">
                <a:solidFill>
                  <a:srgbClr val="006600"/>
                </a:solidFill>
                <a:latin typeface="Comic Sans MS" pitchFamily="66" charset="0"/>
              </a:rPr>
              <a:t>Ты привяжи червленую веревку к окну</a:t>
            </a:r>
            <a:r>
              <a:rPr lang="ru-RU" sz="2000" dirty="0" smtClean="0">
                <a:latin typeface="Comic Sans MS" pitchFamily="66" charset="0"/>
              </a:rPr>
              <a:t>…, а отца твоего и матерь твою и братьев твоих, все семейство отца твоего собери к себе в дом твой; и </a:t>
            </a:r>
            <a:r>
              <a:rPr lang="ru-RU" sz="2000" b="1" dirty="0" smtClean="0">
                <a:solidFill>
                  <a:srgbClr val="006600"/>
                </a:solidFill>
                <a:latin typeface="Comic Sans MS" pitchFamily="66" charset="0"/>
              </a:rPr>
              <a:t>если кто-нибудь выйдет из дверей дома твоего вон,</a:t>
            </a:r>
            <a:r>
              <a:rPr lang="ru-RU" sz="2000" dirty="0" smtClean="0">
                <a:latin typeface="Comic Sans MS" pitchFamily="66" charset="0"/>
              </a:rPr>
              <a:t> того кровь на голове его…. </a:t>
            </a:r>
            <a:r>
              <a:rPr lang="ru-RU" sz="2000" b="1" dirty="0" smtClean="0">
                <a:solidFill>
                  <a:srgbClr val="006600"/>
                </a:solidFill>
                <a:latin typeface="Comic Sans MS" pitchFamily="66" charset="0"/>
              </a:rPr>
              <a:t>Если же ты откроешь сие наше дело</a:t>
            </a:r>
            <a:r>
              <a:rPr lang="ru-RU" sz="2000" dirty="0" smtClean="0">
                <a:latin typeface="Comic Sans MS" pitchFamily="66" charset="0"/>
              </a:rPr>
              <a:t>, то мы также свободны будем от клятвы твоей…» (</a:t>
            </a:r>
            <a:r>
              <a:rPr lang="ru-RU" sz="2000" dirty="0" err="1" smtClean="0">
                <a:latin typeface="Comic Sans MS" pitchFamily="66" charset="0"/>
              </a:rPr>
              <a:t>Ис.Навин</a:t>
            </a:r>
            <a:r>
              <a:rPr lang="ru-RU" sz="2000" dirty="0" smtClean="0">
                <a:latin typeface="Comic Sans MS" pitchFamily="66" charset="0"/>
              </a:rPr>
              <a:t> 2:17 – 20)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013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dirty="0" smtClean="0">
                <a:latin typeface="Comic Sans MS" pitchFamily="66" charset="0"/>
              </a:rPr>
              <a:t>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За кого вышла замуж </a:t>
            </a:r>
            <a:r>
              <a:rPr lang="ru-RU" dirty="0" err="1" smtClean="0">
                <a:latin typeface="Comic Sans MS" pitchFamily="66" charset="0"/>
              </a:rPr>
              <a:t>Раав</a:t>
            </a:r>
            <a:r>
              <a:rPr lang="ru-RU" sz="2400" dirty="0" smtClean="0">
                <a:latin typeface="Comic Sans MS" pitchFamily="66" charset="0"/>
              </a:rPr>
              <a:t>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6215106" cy="21685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Салмон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«</a:t>
            </a:r>
            <a:r>
              <a:rPr lang="ru-RU" dirty="0" err="1" smtClean="0">
                <a:solidFill>
                  <a:srgbClr val="006600"/>
                </a:solidFill>
                <a:latin typeface="Comic Sans MS" pitchFamily="66" charset="0"/>
              </a:rPr>
              <a:t>Салмон</a:t>
            </a:r>
            <a:r>
              <a:rPr lang="ru-RU" dirty="0" smtClean="0">
                <a:latin typeface="Comic Sans MS" pitchFamily="66" charset="0"/>
              </a:rPr>
              <a:t> родил … от </a:t>
            </a:r>
            <a:r>
              <a:rPr lang="ru-RU" dirty="0" err="1" smtClean="0">
                <a:latin typeface="Comic Sans MS" pitchFamily="66" charset="0"/>
              </a:rPr>
              <a:t>Рахавы</a:t>
            </a:r>
            <a:r>
              <a:rPr lang="ru-RU" dirty="0" smtClean="0">
                <a:latin typeface="Comic Sans MS" pitchFamily="66" charset="0"/>
              </a:rPr>
              <a:t>…» (</a:t>
            </a:r>
            <a:r>
              <a:rPr lang="ru-RU" dirty="0" err="1" smtClean="0">
                <a:latin typeface="Comic Sans MS" pitchFamily="66" charset="0"/>
              </a:rPr>
              <a:t>Мф</a:t>
            </a:r>
            <a:r>
              <a:rPr lang="ru-RU" dirty="0" smtClean="0">
                <a:latin typeface="Comic Sans MS" pitchFamily="66" charset="0"/>
              </a:rPr>
              <a:t>. 1:5)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13318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Мария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686568" cy="82866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Сколько времени провела Мария у </a:t>
            </a:r>
            <a:r>
              <a:rPr lang="ru-RU" sz="2400" dirty="0" err="1" smtClean="0">
                <a:latin typeface="Comic Sans MS" pitchFamily="66" charset="0"/>
              </a:rPr>
              <a:t>Елисаветы</a:t>
            </a:r>
            <a:r>
              <a:rPr lang="ru-RU" sz="2400" dirty="0" smtClean="0">
                <a:latin typeface="Comic Sans MS" pitchFamily="66" charset="0"/>
              </a:rPr>
              <a:t>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643182"/>
            <a:ext cx="7000924" cy="3097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Около 3 месяцев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«Пребыла же Мария с нею 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около трех месяцев</a:t>
            </a:r>
            <a:r>
              <a:rPr lang="ru-RU" sz="2400" dirty="0" smtClean="0">
                <a:latin typeface="Comic Sans MS" pitchFamily="66" charset="0"/>
              </a:rPr>
              <a:t>, и возвратилась в дом свой»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(Лк.1:56)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5364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1443</Words>
  <Application>Microsoft Office PowerPoint</Application>
  <PresentationFormat>Экран (4:3)</PresentationFormat>
  <Paragraphs>209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Викторина «Женщины Библии» 2</vt:lpstr>
      <vt:lpstr>Слайд 2</vt:lpstr>
      <vt:lpstr>Слайд 3</vt:lpstr>
      <vt:lpstr>Раав - 1</vt:lpstr>
      <vt:lpstr>Раав - 2</vt:lpstr>
      <vt:lpstr>Раав - 3</vt:lpstr>
      <vt:lpstr>Раав - 4</vt:lpstr>
      <vt:lpstr>Раав - 5</vt:lpstr>
      <vt:lpstr>Мария - 1</vt:lpstr>
      <vt:lpstr>Мария - 2</vt:lpstr>
      <vt:lpstr>Мария - 3</vt:lpstr>
      <vt:lpstr>Мария - 4</vt:lpstr>
      <vt:lpstr>Мария - 5</vt:lpstr>
      <vt:lpstr>Лия - 1</vt:lpstr>
      <vt:lpstr>Лия - 2</vt:lpstr>
      <vt:lpstr>Лия - 3</vt:lpstr>
      <vt:lpstr>Лия - 4</vt:lpstr>
      <vt:lpstr>Лия - 5</vt:lpstr>
      <vt:lpstr>Марфа - 1</vt:lpstr>
      <vt:lpstr>Марфа - 2</vt:lpstr>
      <vt:lpstr>Марфа - 3</vt:lpstr>
      <vt:lpstr>Марфа - 4</vt:lpstr>
      <vt:lpstr>Марфа - 5</vt:lpstr>
      <vt:lpstr>Вирсавия - 1</vt:lpstr>
      <vt:lpstr>Вирсавия - 2</vt:lpstr>
      <vt:lpstr>Вирсавия - 3</vt:lpstr>
      <vt:lpstr>Вирсавия - 4</vt:lpstr>
      <vt:lpstr>Вирсавия - 5</vt:lpstr>
      <vt:lpstr>Раав</vt:lpstr>
      <vt:lpstr>Марфа</vt:lpstr>
      <vt:lpstr>Мария</vt:lpstr>
      <vt:lpstr>Вирсавия</vt:lpstr>
      <vt:lpstr>Финал</vt:lpstr>
      <vt:lpstr>Раав - 6</vt:lpstr>
      <vt:lpstr>Мария - 6</vt:lpstr>
      <vt:lpstr>Лия - 6</vt:lpstr>
      <vt:lpstr>Марфа - 6</vt:lpstr>
      <vt:lpstr>Вирсавия - 6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Лена</cp:lastModifiedBy>
  <cp:revision>124</cp:revision>
  <dcterms:created xsi:type="dcterms:W3CDTF">2014-01-14T15:44:09Z</dcterms:created>
  <dcterms:modified xsi:type="dcterms:W3CDTF">2015-11-21T00:13:31Z</dcterms:modified>
</cp:coreProperties>
</file>