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188"/>
    <p:restoredTop sz="39247" autoAdjust="0"/>
  </p:normalViewPr>
  <p:slideViewPr>
    <p:cSldViewPr snapToGrid="0" snapToObjects="1">
      <p:cViewPr varScale="1">
        <p:scale>
          <a:sx n="40" d="100"/>
          <a:sy n="40" d="100"/>
        </p:scale>
        <p:origin x="-178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48" d="100"/>
          <a:sy n="48" d="100"/>
        </p:scale>
        <p:origin x="2952" y="20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197A2-10E1-4345-A2CF-3A2B6ACF8A09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0628D6-50D9-7D41-901C-CEB91B40EA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971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7CCF4-35CA-A948-9720-D4A31E5655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74247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Вы, как женщина дороги своему Господу, желаете ли вы быть искупленной, спасённой Иисусом, вашим Другом, вашим Старшим Братом, вашим Утешителем, вашим Защитником и вашим Судьёй?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11. Попросите ли вы Его войти в ваше сердце прямо сейчас?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628D6-50D9-7D41-901C-CEB91B40EAC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41908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ИИСУС – </a:t>
            </a:r>
            <a:r>
              <a:rPr lang="ru-RU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МОЯ НАДЕЖДА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БУДУЩЕЕ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всякое создание, находящееся на небе и на земле, и под землею, и на море,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все, что в них, слышал я, говорило: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Сидящему на престоле и Агнцу благословение и честь,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слава и держава во веки веков.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(Откровение Иоанна Богослова 5:13)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628D6-50D9-7D41-901C-CEB91B40EAC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0622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565150"/>
            <a:ext cx="2554288" cy="1916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2517963"/>
            <a:ext cx="5486400" cy="3600450"/>
          </a:xfrm>
        </p:spPr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ВВЕДЕНИЕ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Когда Господь придёт во славе,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 пение множества ангелов,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земля затрясётся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 присутствия Царя,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О, как славен сей миг!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Когда мёртвые во Христе восстанут из могил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с праведниками, живущими на Земле,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Поднимутся на встречу к Спасителю на небеса!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Мы войдём в Небесную обитель через жемчужные врата,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пойдём по улицам из чистого золота,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Воспевая хвалу нашему Создателю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 чудеса, на которые взираем.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Мы останемся с нашим Спасителем,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Будем любоваться Его ликом,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вовеки будем прославлять Его.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 Его чудную благодать.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случится великое воссоединение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теми, кто покинул нас прежде;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Какое счастье осознавать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Что мы больше никогда не будем в разлуке!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Все наши печали никогда уже нас не побеспокоят,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Все наши болезни пройдут навсегда,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Только любовь, радость и восторг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вечности с нашим Господом.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</a:t>
            </a:r>
          </a:p>
          <a:p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Автор: А.Г. </a:t>
            </a:r>
            <a:r>
              <a:rPr lang="ru-RU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Беман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7CCF4-35CA-A948-9720-D4A31E5655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8022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Иисус провёл более трёх лет в Своём земном служении.  Он знал, что Его время здесь подходит к концу и пытался подготовить Своих учеников. Они не могли смириться с мыслью, что им придётся жить без Христа, и спрашивали Его, почему они не могут пойти с Ним. Он жил с ними, работал с ними, учил их.  Фактически, Он учил их только смирению перед друг другом. Они разделили между собой то, что впоследствии назвали Вечерей Господней.  Ученики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сильно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любили Иисуса, зачем они должны с Ним расставаться?  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Какое ценное обетование Иисус дал апостолам в то время? 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Иоанна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14:1-3).</a:t>
            </a:r>
            <a:endParaRPr lang="ru-RU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endParaRPr lang="en-US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628D6-50D9-7D41-901C-CEB91B40EAC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15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УКАЗАНИЯ ОТ ИИСУСА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Куда Иисус ушёл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Иоанна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16:16)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Почему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Иоанны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14:3)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Какое задание Иисус оставил ученикам? 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Иоанна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13:34, 35;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Иоанна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14:15;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Иоанна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15:12;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Матфея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28:19, 20)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Как мы поняли, что Иисус желал пригласить всех любить друг друга и следовать за Ним? 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Иоанна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17:20-23;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Титу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2:11, 12)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628D6-50D9-7D41-901C-CEB91B40EAC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391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 Все могут найти себе служение по душе. «Ибо нищих всегда имеете с собою»  (Иоанна 12:8), сказал Иисус, и для всех найдётся дело, которым они смогут послужить Ему.  Многие миллионы человеческих душ погибают, скованные цепью равнодушия и греха, они никогда не слышали о любви Христа к ним.  Если бы  с ними поменялись местами, каких бы мы ожидали действий  от них?  У нас есть обязательство перед ними.  Правило жизни от Христа гласит: каждый из нас либо выстоит, либо падёт на суде. Посему поступайте с другими так, как хотели бы, чтобы поступали с вами» (Матфея 7:12,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Эллен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Уайт, 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Желание веков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стр. 639).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628D6-50D9-7D41-901C-CEB91B40EAC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7072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Какие свидетельства мы имеем о том, что апостолы выполнили свою миссию, и ждали возвращения Христа? Павел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(II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Тимофею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4:6-8):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Иоанн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Откровение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22:20)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7. Какую надежду мы можем разделить с Павлом?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Титу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1:2,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Титу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2:13,14)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8. На какую помощь мы можем рассчитывать? 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Иоанна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14:16;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Титу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3:3-6)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628D6-50D9-7D41-901C-CEB91B40EAC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0472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«Когда мы поймём, что являемся соработниками Бога, мы не останемся равнодушными к Его обетованиям. Они будут гореть в наших сердцах, и мы будем пламенно возвещать о них. Когда Бог призвал Моисея служить невежественному, необузданному и непокорному народу, Он дал ему обетование: «Сам Я пойду и введу тебя в покой». И Бог сказал ещё: «Я буду с тобою» (Исх. 33:14; 3:12). Это обетование дано всем, кто трудиться от имени Христа для страдальцев» (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Эллен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Уайт,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Желание веков,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стр. 641).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628D6-50D9-7D41-901C-CEB91B40EAC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37347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Какова обещанная награда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Титу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3:7)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Эллен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Уайт описывает подробно, какая радость будет царить на небесах, мы можем найти эти слова в книге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Великая Борьба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стр. 676-678: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628D6-50D9-7D41-901C-CEB91B40EAC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44361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«Перед искупленным народом Божьим откроются для изучения все сокровища Вселенной. Освобождённые от уз смерти, они направят полёт неутомимой мысли к  далёким мирам, которые глубоко скорбели при виде человеческого горя и радостными гимнами приветствовали спасение каждой души. С невыразимым восторгом дети Земли приобщаться к радости и мудрости непавших существ. Те поделятся с ними сокровищами своих знаний и мудрости, приобретёнными в течение многих веков созерцания дел Божьих. Незамутнённым взором они будут созерцать славу творения – солнц, звёзд и небесных систем, вращающихся в установленном порядке вокруг престола Божьего. На всём творении, от самого малого до самого великого, начертано имя Творца, и всё открывает в себе богатство Его силы».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«И уходящие в вечность годы будут открывать всё более глубокие и славные истины  о Боге и Христе. И по мере умножения познания будут увеличиваться любовь, благоговение и счастье. Чем больше люди будут познавать Бога, тем больше они будут восхищаться Им. И когда Иисус откроет перед ними богатства искупления и удивительные достижения великой борьбы с сатаной, сердца искупленных воспламенятся ещё более пылкой любовью, и с ещё большим восторгом они заиграют на золотых арфах и несметные тысячи голосов присоединятся к могучему хору славословия».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628D6-50D9-7D41-901C-CEB91B40EAC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2379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C1DC6-A3F2-7B40-A4D0-CE1EEAC3E8C4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FE15-B5E5-6C40-92EB-3D6CB14E9E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4375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C1DC6-A3F2-7B40-A4D0-CE1EEAC3E8C4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FE15-B5E5-6C40-92EB-3D6CB14E9E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7510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C1DC6-A3F2-7B40-A4D0-CE1EEAC3E8C4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FE15-B5E5-6C40-92EB-3D6CB14E9E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817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C1DC6-A3F2-7B40-A4D0-CE1EEAC3E8C4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FE15-B5E5-6C40-92EB-3D6CB14E9E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0239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C1DC6-A3F2-7B40-A4D0-CE1EEAC3E8C4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FE15-B5E5-6C40-92EB-3D6CB14E9E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666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C1DC6-A3F2-7B40-A4D0-CE1EEAC3E8C4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FE15-B5E5-6C40-92EB-3D6CB14E9E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2129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C1DC6-A3F2-7B40-A4D0-CE1EEAC3E8C4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FE15-B5E5-6C40-92EB-3D6CB14E9E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2756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C1DC6-A3F2-7B40-A4D0-CE1EEAC3E8C4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FE15-B5E5-6C40-92EB-3D6CB14E9E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5214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C1DC6-A3F2-7B40-A4D0-CE1EEAC3E8C4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FE15-B5E5-6C40-92EB-3D6CB14E9E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2994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C1DC6-A3F2-7B40-A4D0-CE1EEAC3E8C4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FE15-B5E5-6C40-92EB-3D6CB14E9E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5137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C1DC6-A3F2-7B40-A4D0-CE1EEAC3E8C4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FE15-B5E5-6C40-92EB-3D6CB14E9E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104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C1DC6-A3F2-7B40-A4D0-CE1EEAC3E8C4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2FE15-B5E5-6C40-92EB-3D6CB14E9E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073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99432"/>
            <a:ext cx="7772400" cy="23876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  <a:latin typeface="+mn-lt"/>
              </a:rPr>
              <a:t>Женщины </a:t>
            </a:r>
            <a:r>
              <a:rPr lang="ru-RU" sz="4800" b="1" i="1" dirty="0" smtClean="0">
                <a:solidFill>
                  <a:srgbClr val="FFC000"/>
                </a:solidFill>
                <a:latin typeface="Palatino Linotype" charset="0"/>
                <a:ea typeface="Palatino Linotype" charset="0"/>
                <a:cs typeface="Palatino Linotype" charset="0"/>
              </a:rPr>
              <a:t>Открывают для себя </a:t>
            </a:r>
            <a:r>
              <a:rPr lang="ru-RU" sz="4800" b="1" dirty="0" smtClean="0">
                <a:solidFill>
                  <a:schemeClr val="bg1"/>
                </a:solidFill>
                <a:latin typeface="+mn-lt"/>
              </a:rPr>
              <a:t>Иисуса</a:t>
            </a:r>
            <a:endParaRPr lang="en-US" sz="4800" b="1" i="1" dirty="0">
              <a:solidFill>
                <a:schemeClr val="bg1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pic>
        <p:nvPicPr>
          <p:cNvPr id="5" name="Picture 7" descr="WMLOGO-small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463012" y="6355080"/>
            <a:ext cx="514350" cy="393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72301" y="6287032"/>
            <a:ext cx="24577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>
                <a:latin typeface="Palatino Linotype" charset="0"/>
                <a:ea typeface="Palatino Linotype" charset="0"/>
                <a:cs typeface="Palatino Linotype" charset="0"/>
              </a:rPr>
              <a:t>Генеральная Конференция</a:t>
            </a:r>
          </a:p>
          <a:p>
            <a:pPr algn="ctr"/>
            <a:r>
              <a:rPr lang="ru-RU" sz="1400" dirty="0" smtClean="0">
                <a:latin typeface="Palatino Linotype" charset="0"/>
                <a:ea typeface="Palatino Linotype" charset="0"/>
                <a:cs typeface="Palatino Linotype" charset="0"/>
              </a:rPr>
              <a:t>Отдел Женского Служения</a:t>
            </a:r>
            <a:endParaRPr lang="en-US" sz="1400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581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932881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97575"/>
            <a:ext cx="7886700" cy="3690272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sz="4600" dirty="0" smtClean="0">
                <a:solidFill>
                  <a:schemeClr val="bg1"/>
                </a:solidFill>
              </a:rPr>
              <a:t>Вы</a:t>
            </a:r>
            <a:r>
              <a:rPr lang="ru-RU" sz="4600" dirty="0" smtClean="0">
                <a:solidFill>
                  <a:schemeClr val="bg1"/>
                </a:solidFill>
              </a:rPr>
              <a:t>, как женщина дороги своему Господу, желаете ли вы быть искупленной, спасённой Иисусом, вашим Другом, вашим Старшим Братом, вашим Утешителем, вашим Защитником и вашим Судьёй? </a:t>
            </a:r>
          </a:p>
          <a:p>
            <a:pPr algn="ctr">
              <a:buNone/>
            </a:pPr>
            <a:r>
              <a:rPr lang="ru-RU" sz="4600" dirty="0" smtClean="0">
                <a:solidFill>
                  <a:srgbClr val="FFC000"/>
                </a:solidFill>
              </a:rPr>
              <a:t> </a:t>
            </a:r>
          </a:p>
          <a:p>
            <a:pPr lvl="0" algn="ctr">
              <a:buNone/>
            </a:pPr>
            <a:r>
              <a:rPr lang="ru-RU" sz="4600" dirty="0" smtClean="0">
                <a:solidFill>
                  <a:srgbClr val="FFC000"/>
                </a:solidFill>
              </a:rPr>
              <a:t>Попросите ли вы Его войти в ваше сердце прямо сейчас? </a:t>
            </a:r>
          </a:p>
          <a:p>
            <a:pPr marL="0" lvl="0" indent="0" algn="ctr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rgbClr val="FFC000"/>
                </a:solidFill>
              </a:rPr>
              <a:t/>
            </a:r>
            <a:br>
              <a:rPr lang="en-US" dirty="0">
                <a:solidFill>
                  <a:srgbClr val="FFC000"/>
                </a:solidFill>
              </a:rPr>
            </a:b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319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183" y="0"/>
            <a:ext cx="4680769" cy="1808677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ИИСУС – МОЯ </a:t>
            </a:r>
            <a:r>
              <a:rPr lang="ru-RU" sz="3600" b="1" dirty="0" smtClean="0">
                <a:solidFill>
                  <a:schemeClr val="bg1"/>
                </a:solidFill>
              </a:rPr>
              <a:t>НАДЕЖДА </a:t>
            </a:r>
            <a:r>
              <a:rPr lang="ru-RU" sz="3600" b="1" dirty="0" smtClean="0">
                <a:solidFill>
                  <a:schemeClr val="bg1"/>
                </a:solidFill>
              </a:rPr>
              <a:t>НА БУДУЩЕ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34125"/>
            <a:ext cx="7886700" cy="382588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dirty="0" smtClean="0"/>
              <a:t>«И </a:t>
            </a:r>
            <a:r>
              <a:rPr lang="ru-RU" dirty="0" smtClean="0"/>
              <a:t>всякое создание, находящееся на небе и на земле, и под землею, и на море, </a:t>
            </a:r>
          </a:p>
          <a:p>
            <a:pPr algn="ctr">
              <a:buNone/>
            </a:pPr>
            <a:r>
              <a:rPr lang="ru-RU" dirty="0" smtClean="0"/>
              <a:t>и все, что в них, слышал я, говорило: </a:t>
            </a:r>
          </a:p>
          <a:p>
            <a:pPr algn="ctr">
              <a:buNone/>
            </a:pPr>
            <a:r>
              <a:rPr lang="ru-RU" dirty="0" smtClean="0"/>
              <a:t>Сидящему на престоле и Агнцу благословение и честь, </a:t>
            </a:r>
          </a:p>
          <a:p>
            <a:pPr algn="ctr">
              <a:buNone/>
            </a:pPr>
            <a:r>
              <a:rPr lang="ru-RU" dirty="0" smtClean="0"/>
              <a:t>и слава и держава во веки </a:t>
            </a:r>
            <a:r>
              <a:rPr lang="ru-RU" dirty="0" smtClean="0"/>
              <a:t>веков».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(</a:t>
            </a:r>
            <a:r>
              <a:rPr lang="ru-RU" dirty="0" smtClean="0"/>
              <a:t>Откровение Иоанна Богослова 5:13)</a:t>
            </a:r>
          </a:p>
          <a:p>
            <a:pPr marL="0" indent="0" algn="ctr">
              <a:buNone/>
            </a:pPr>
            <a:r>
              <a:rPr lang="en-US" dirty="0"/>
              <a:t> </a:t>
            </a:r>
          </a:p>
          <a:p>
            <a:pPr marL="0" indent="0" algn="ctr">
              <a:buNone/>
            </a:pP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187888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339698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FFC000"/>
                </a:solidFill>
                <a:latin typeface="+mn-lt"/>
              </a:rPr>
              <a:t>Урок Двенадцать</a:t>
            </a:r>
            <a:r>
              <a:rPr lang="en-US" sz="4800" b="1" dirty="0" smtClean="0">
                <a:solidFill>
                  <a:srgbClr val="FFC000"/>
                </a:solidFill>
                <a:latin typeface="+mn-lt"/>
              </a:rPr>
              <a:t/>
            </a:r>
            <a:br>
              <a:rPr lang="en-US" sz="4800" b="1" dirty="0" smtClean="0">
                <a:solidFill>
                  <a:srgbClr val="FFC000"/>
                </a:solidFill>
                <a:latin typeface="+mn-lt"/>
              </a:rPr>
            </a:br>
            <a:r>
              <a:rPr lang="ru-RU" sz="4000" b="1" dirty="0" smtClean="0">
                <a:solidFill>
                  <a:schemeClr val="bg1"/>
                </a:solidFill>
                <a:latin typeface="+mn-lt"/>
              </a:rPr>
              <a:t>Иисус – </a:t>
            </a:r>
            <a:r>
              <a:rPr lang="ru-RU" sz="4000" b="1" i="1" dirty="0" smtClean="0">
                <a:solidFill>
                  <a:schemeClr val="bg1"/>
                </a:solidFill>
                <a:latin typeface="Palatino Linotype" charset="0"/>
                <a:ea typeface="Palatino Linotype" charset="0"/>
                <a:cs typeface="Palatino Linotype" charset="0"/>
              </a:rPr>
              <a:t>Моя Надежда на Будущее</a:t>
            </a:r>
            <a:r>
              <a:rPr lang="en-US" sz="4800" b="1" dirty="0">
                <a:solidFill>
                  <a:schemeClr val="bg1"/>
                </a:solidFill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US" sz="4800" b="1" dirty="0">
                <a:solidFill>
                  <a:schemeClr val="bg1"/>
                </a:solidFill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US" sz="4800" b="1" i="1" dirty="0" smtClean="0">
                <a:solidFill>
                  <a:schemeClr val="bg1"/>
                </a:solidFill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endParaRPr lang="en-US" sz="4800" b="1" i="1" dirty="0">
              <a:solidFill>
                <a:schemeClr val="bg1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669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197" y="571605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 </a:t>
            </a:r>
            <a:br>
              <a:rPr lang="en-US" b="1" dirty="0">
                <a:solidFill>
                  <a:schemeClr val="bg1"/>
                </a:solidFill>
                <a:latin typeface="+mn-lt"/>
              </a:rPr>
            </a:br>
            <a:r>
              <a:rPr lang="ru-RU" b="1" dirty="0" smtClean="0">
                <a:solidFill>
                  <a:schemeClr val="bg1"/>
                </a:solidFill>
              </a:rPr>
              <a:t>ОБЕТОВАНИЕ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935705"/>
            <a:ext cx="7886700" cy="2478506"/>
          </a:xfrm>
        </p:spPr>
        <p:txBody>
          <a:bodyPr>
            <a:noAutofit/>
          </a:bodyPr>
          <a:lstStyle/>
          <a:p>
            <a:pPr marL="514350" indent="-514350" algn="ctr">
              <a:buAutoNum type="arabicPeriod"/>
            </a:pPr>
            <a:r>
              <a:rPr lang="ru-RU" dirty="0" smtClean="0"/>
              <a:t>Какое </a:t>
            </a:r>
            <a:r>
              <a:rPr lang="ru-RU" dirty="0" smtClean="0"/>
              <a:t>ценное обетование Иисус дал </a:t>
            </a:r>
            <a:endParaRPr lang="ru-RU" dirty="0" smtClean="0"/>
          </a:p>
          <a:p>
            <a:pPr marL="514350" indent="-514350" algn="ctr">
              <a:buNone/>
            </a:pPr>
            <a:r>
              <a:rPr lang="ru-RU" dirty="0" smtClean="0"/>
              <a:t>апостолам </a:t>
            </a:r>
            <a:r>
              <a:rPr lang="ru-RU" dirty="0" smtClean="0"/>
              <a:t>в то время?  </a:t>
            </a:r>
            <a:endParaRPr lang="ru-RU" dirty="0" smtClean="0"/>
          </a:p>
          <a:p>
            <a:pPr marL="514350" indent="-514350" algn="ctr">
              <a:buNone/>
            </a:pPr>
            <a:r>
              <a:rPr lang="en-US" dirty="0" smtClean="0"/>
              <a:t>(</a:t>
            </a:r>
            <a:r>
              <a:rPr lang="ru-RU" dirty="0" smtClean="0"/>
              <a:t>Иоанна</a:t>
            </a:r>
            <a:r>
              <a:rPr lang="en-US" dirty="0" smtClean="0"/>
              <a:t> 14:1-3).</a:t>
            </a:r>
            <a:endParaRPr lang="ru-RU" dirty="0" smtClean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81457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4" y="1"/>
            <a:ext cx="7886700" cy="15601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en-US" b="1" dirty="0" smtClean="0">
                <a:solidFill>
                  <a:schemeClr val="bg1"/>
                </a:solidFill>
                <a:latin typeface="+mn-lt"/>
              </a:rPr>
            </a:br>
            <a:r>
              <a:rPr lang="ru-RU" b="1" dirty="0" smtClean="0">
                <a:solidFill>
                  <a:schemeClr val="bg1"/>
                </a:solidFill>
                <a:latin typeface="+mn-lt"/>
              </a:rPr>
              <a:t>Указания Иисуса</a:t>
            </a:r>
            <a:r>
              <a:rPr lang="en-US" b="1" dirty="0" smtClean="0">
                <a:solidFill>
                  <a:schemeClr val="bg1"/>
                </a:solidFill>
                <a:latin typeface="+mn-lt"/>
              </a:rPr>
              <a:t> 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60151"/>
            <a:ext cx="7886700" cy="548957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 algn="ctr">
              <a:buNone/>
            </a:pPr>
            <a:r>
              <a:rPr lang="ru-RU" dirty="0" smtClean="0"/>
              <a:t>2. Куда Иисус ушёл</a:t>
            </a:r>
            <a:r>
              <a:rPr lang="en-US" dirty="0" smtClean="0"/>
              <a:t>? (</a:t>
            </a:r>
            <a:r>
              <a:rPr lang="ru-RU" dirty="0" smtClean="0"/>
              <a:t>Иоанна</a:t>
            </a:r>
            <a:r>
              <a:rPr lang="en-US" dirty="0" smtClean="0"/>
              <a:t> 16:16)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3</a:t>
            </a:r>
            <a:r>
              <a:rPr lang="ru-RU" dirty="0" smtClean="0"/>
              <a:t>. Почему</a:t>
            </a:r>
            <a:r>
              <a:rPr lang="en-US" dirty="0" smtClean="0"/>
              <a:t>?  (</a:t>
            </a:r>
            <a:r>
              <a:rPr lang="ru-RU" dirty="0" smtClean="0"/>
              <a:t>Иоанны</a:t>
            </a:r>
            <a:r>
              <a:rPr lang="en-US" dirty="0" smtClean="0"/>
              <a:t> 14:3)</a:t>
            </a:r>
            <a:endParaRPr lang="ru-RU" dirty="0" smtClean="0"/>
          </a:p>
          <a:p>
            <a:pPr algn="ctr">
              <a:buNone/>
            </a:pPr>
            <a:r>
              <a:rPr lang="en-US" dirty="0" smtClean="0"/>
              <a:t>  </a:t>
            </a:r>
            <a:r>
              <a:rPr lang="ru-RU" dirty="0" smtClean="0"/>
              <a:t>4</a:t>
            </a:r>
            <a:r>
              <a:rPr lang="ru-RU" dirty="0" smtClean="0"/>
              <a:t>. Какое задание Иисус оставил ученикам?  </a:t>
            </a:r>
            <a:r>
              <a:rPr lang="en-US" dirty="0" smtClean="0"/>
              <a:t>(</a:t>
            </a:r>
            <a:r>
              <a:rPr lang="ru-RU" dirty="0" smtClean="0"/>
              <a:t>Иоанна</a:t>
            </a:r>
            <a:r>
              <a:rPr lang="en-US" dirty="0" smtClean="0"/>
              <a:t> 13:34, 35; </a:t>
            </a:r>
            <a:r>
              <a:rPr lang="ru-RU" dirty="0" smtClean="0"/>
              <a:t>Иоанна</a:t>
            </a:r>
            <a:r>
              <a:rPr lang="en-US" dirty="0" smtClean="0"/>
              <a:t> 14:15; </a:t>
            </a:r>
            <a:r>
              <a:rPr lang="ru-RU" dirty="0" smtClean="0"/>
              <a:t>Иоанна</a:t>
            </a:r>
            <a:r>
              <a:rPr lang="en-US" dirty="0" smtClean="0"/>
              <a:t> 15:12; </a:t>
            </a:r>
            <a:r>
              <a:rPr lang="ru-RU" dirty="0" smtClean="0"/>
              <a:t>Матфея</a:t>
            </a:r>
            <a:r>
              <a:rPr lang="en-US" dirty="0" smtClean="0"/>
              <a:t> 28:19, 20)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5</a:t>
            </a:r>
            <a:r>
              <a:rPr lang="ru-RU" dirty="0" smtClean="0"/>
              <a:t>. Как мы поняли, что Иисус желал пригласить всех любить друг друга и следовать за Ним?  </a:t>
            </a:r>
            <a:r>
              <a:rPr lang="en-US" dirty="0" smtClean="0"/>
              <a:t>(</a:t>
            </a:r>
            <a:r>
              <a:rPr lang="ru-RU" dirty="0" smtClean="0"/>
              <a:t>Иоанна</a:t>
            </a:r>
            <a:r>
              <a:rPr lang="en-US" dirty="0" smtClean="0"/>
              <a:t> 17:20-23; </a:t>
            </a:r>
            <a:r>
              <a:rPr lang="ru-RU" dirty="0" smtClean="0"/>
              <a:t>Титу</a:t>
            </a:r>
            <a:r>
              <a:rPr lang="en-US" dirty="0" smtClean="0"/>
              <a:t> 2:11, 12)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904955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79588"/>
            <a:ext cx="7886700" cy="435133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« Все могут найти себе служение по душе. «Ибо нищих всегда имеете с собою»  (Иоанна 12:8), сказал Иисус, и для всех найдётся дело, которым они смогут послужить Ему.  Многие миллионы человеческих душ погибают, скованные цепью равнодушия и греха, они никогда не слышали о любви Христа к ним.  Если бы  с ними поменялись местами, каких бы мы ожидали действий  от них?  У нас есть обязательство перед ними.  Правило жизни от Христа гласит: каждый из нас либо выстоит, либо падёт на суде. Посему поступайте с другими так, как хотели бы, чтобы поступали с вами» (Матфея 7:12, </a:t>
            </a:r>
            <a:r>
              <a:rPr lang="ru-RU" dirty="0" err="1" smtClean="0"/>
              <a:t>Эллен</a:t>
            </a:r>
            <a:r>
              <a:rPr lang="ru-RU" dirty="0" smtClean="0"/>
              <a:t> Уайт,  </a:t>
            </a:r>
            <a:r>
              <a:rPr lang="ru-RU" i="1" dirty="0" smtClean="0"/>
              <a:t>Желание веков</a:t>
            </a:r>
            <a:r>
              <a:rPr lang="ru-RU" dirty="0" smtClean="0"/>
              <a:t>, стр. 639).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12251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950" y="2120594"/>
            <a:ext cx="8190885" cy="473740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6. Какие </a:t>
            </a:r>
            <a:r>
              <a:rPr lang="ru-RU" dirty="0" smtClean="0"/>
              <a:t>свидетельства мы имеем о том, что апостолы выполнили свою миссию, и ждали возвращения Христа? Павел </a:t>
            </a:r>
            <a:r>
              <a:rPr lang="en-US" dirty="0" smtClean="0"/>
              <a:t>(II </a:t>
            </a:r>
            <a:r>
              <a:rPr lang="ru-RU" dirty="0" smtClean="0"/>
              <a:t>Тимофею</a:t>
            </a:r>
            <a:r>
              <a:rPr lang="en-US" dirty="0" smtClean="0"/>
              <a:t> 4:6-8):  </a:t>
            </a:r>
            <a:r>
              <a:rPr lang="ru-RU" dirty="0" smtClean="0"/>
              <a:t>Иоанн </a:t>
            </a:r>
            <a:r>
              <a:rPr lang="en-US" dirty="0" smtClean="0"/>
              <a:t>(</a:t>
            </a:r>
            <a:r>
              <a:rPr lang="ru-RU" dirty="0" smtClean="0"/>
              <a:t>Откровение</a:t>
            </a:r>
            <a:r>
              <a:rPr lang="en-US" dirty="0" smtClean="0"/>
              <a:t> 22:20)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7. Какую </a:t>
            </a:r>
            <a:r>
              <a:rPr lang="ru-RU" dirty="0" smtClean="0"/>
              <a:t>надежду мы можем разделить с Павлом? </a:t>
            </a:r>
            <a:r>
              <a:rPr lang="en-US" dirty="0" smtClean="0"/>
              <a:t>(</a:t>
            </a:r>
            <a:r>
              <a:rPr lang="ru-RU" dirty="0" smtClean="0"/>
              <a:t>Титу</a:t>
            </a:r>
            <a:r>
              <a:rPr lang="en-US" dirty="0" smtClean="0"/>
              <a:t> 1:2, </a:t>
            </a:r>
            <a:r>
              <a:rPr lang="ru-RU" dirty="0" smtClean="0"/>
              <a:t>Титу</a:t>
            </a:r>
            <a:r>
              <a:rPr lang="en-US" dirty="0" smtClean="0"/>
              <a:t> 2:13,14)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8. На </a:t>
            </a:r>
            <a:r>
              <a:rPr lang="ru-RU" dirty="0" smtClean="0"/>
              <a:t>какую помощь мы можем рассчитывать?  </a:t>
            </a:r>
            <a:r>
              <a:rPr lang="en-US" dirty="0" smtClean="0"/>
              <a:t>(</a:t>
            </a:r>
            <a:r>
              <a:rPr lang="ru-RU" dirty="0" smtClean="0"/>
              <a:t>Иоанна</a:t>
            </a:r>
            <a:r>
              <a:rPr lang="en-US" dirty="0" smtClean="0"/>
              <a:t> 14:16; </a:t>
            </a:r>
            <a:r>
              <a:rPr lang="ru-RU" dirty="0" smtClean="0"/>
              <a:t>Титу</a:t>
            </a:r>
            <a:r>
              <a:rPr lang="en-US" dirty="0" smtClean="0"/>
              <a:t> 3:3-6)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58845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49116"/>
            <a:ext cx="7886700" cy="4596063"/>
          </a:xfrm>
        </p:spPr>
        <p:txBody>
          <a:bodyPr>
            <a:normAutofit fontScale="85000" lnSpcReduction="10000"/>
          </a:bodyPr>
          <a:lstStyle/>
          <a:p>
            <a:endParaRPr lang="ru-RU" sz="3200" dirty="0" smtClean="0">
              <a:solidFill>
                <a:schemeClr val="bg1"/>
              </a:solidFill>
            </a:endParaRPr>
          </a:p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«</a:t>
            </a:r>
            <a:r>
              <a:rPr lang="ru-RU" sz="3200" dirty="0" smtClean="0">
                <a:solidFill>
                  <a:schemeClr val="bg1"/>
                </a:solidFill>
              </a:rPr>
              <a:t>Когда мы поймём, что являемся соработниками Бога, мы не останемся равнодушными к Его обетованиям. Они будут гореть в наших сердцах, и мы будем пламенно возвещать о них. Когда Бог призвал Моисея служить невежественному, необузданному и непокорному народу, Он дал ему обетование: «Сам Я пойду и введу тебя в покой». И Бог сказал ещё: «Я буду с тобою» (Исх. 33:14; 3:12). Это обетование дано всем, кто трудиться от имени Христа для страдальцев» (</a:t>
            </a:r>
            <a:r>
              <a:rPr lang="ru-RU" sz="3200" dirty="0" err="1" smtClean="0">
                <a:solidFill>
                  <a:schemeClr val="bg1"/>
                </a:solidFill>
              </a:rPr>
              <a:t>Эллен</a:t>
            </a:r>
            <a:r>
              <a:rPr lang="ru-RU" sz="3200" dirty="0" smtClean="0">
                <a:solidFill>
                  <a:schemeClr val="bg1"/>
                </a:solidFill>
              </a:rPr>
              <a:t>  Уайт, </a:t>
            </a:r>
            <a:r>
              <a:rPr lang="ru-RU" sz="3200" i="1" dirty="0" smtClean="0">
                <a:solidFill>
                  <a:schemeClr val="bg1"/>
                </a:solidFill>
              </a:rPr>
              <a:t>Желание веков, </a:t>
            </a:r>
            <a:r>
              <a:rPr lang="ru-RU" sz="3200" dirty="0" smtClean="0">
                <a:solidFill>
                  <a:schemeClr val="bg1"/>
                </a:solidFill>
              </a:rPr>
              <a:t>стр. 641).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9234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27070"/>
            <a:ext cx="78867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9. </a:t>
            </a:r>
            <a:r>
              <a:rPr lang="ru-RU" dirty="0" smtClean="0"/>
              <a:t>Какова обещанная награда</a:t>
            </a:r>
            <a:r>
              <a:rPr lang="en-US" dirty="0" smtClean="0"/>
              <a:t>?  (</a:t>
            </a:r>
            <a:r>
              <a:rPr lang="ru-RU" dirty="0" smtClean="0"/>
              <a:t>Титу</a:t>
            </a:r>
            <a:r>
              <a:rPr lang="en-US" dirty="0" smtClean="0"/>
              <a:t> 3:7)</a:t>
            </a:r>
            <a:endParaRPr lang="ru-RU" dirty="0" smtClean="0"/>
          </a:p>
          <a:p>
            <a:pPr marL="0" indent="0" algn="ctr">
              <a:buNone/>
            </a:pPr>
            <a:r>
              <a:rPr lang="en-US" dirty="0"/>
              <a:t> </a:t>
            </a:r>
          </a:p>
          <a:p>
            <a:pPr algn="ctr">
              <a:buNone/>
            </a:pPr>
            <a:r>
              <a:rPr lang="ru-RU" dirty="0" err="1" smtClean="0">
                <a:solidFill>
                  <a:srgbClr val="7030A0"/>
                </a:solidFill>
              </a:rPr>
              <a:t>Эллен</a:t>
            </a:r>
            <a:r>
              <a:rPr lang="ru-RU" dirty="0" smtClean="0">
                <a:solidFill>
                  <a:srgbClr val="7030A0"/>
                </a:solidFill>
              </a:rPr>
              <a:t> Уайт описывает подробно, какая радость будет царить на небесах, мы можем найти эти слова в книге </a:t>
            </a:r>
            <a:r>
              <a:rPr lang="ru-RU" i="1" dirty="0" smtClean="0">
                <a:solidFill>
                  <a:srgbClr val="7030A0"/>
                </a:solidFill>
              </a:rPr>
              <a:t>Великая Борьба</a:t>
            </a:r>
            <a:r>
              <a:rPr lang="ru-RU" dirty="0" smtClean="0">
                <a:solidFill>
                  <a:srgbClr val="7030A0"/>
                </a:solidFill>
              </a:rPr>
              <a:t>, стр. 676-678: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55634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32881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97575"/>
            <a:ext cx="7886700" cy="404423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dirty="0" smtClean="0">
                <a:solidFill>
                  <a:schemeClr val="bg1"/>
                </a:solidFill>
              </a:rPr>
              <a:t>«Перед искупленным народом Божьим откроются для изучения все сокровища Вселенной. Освобождённые от уз смерти, они направят полёт неутомимой мысли к  далёким мирам, которые глубоко скорбели при виде человеческого горя и радостными гимнами приветствовали спасение каждой души. С невыразимым восторгом дети Земли приобщаться к радости и мудрости непавших существ.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4071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1084</Words>
  <Application>Microsoft Macintosh PowerPoint</Application>
  <PresentationFormat>Экран (4:3)</PresentationFormat>
  <Paragraphs>133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Женщины Открывают для себя Иисуса</vt:lpstr>
      <vt:lpstr>Урок Двенадцать Иисус – Моя Надежда на Будущее  </vt:lpstr>
      <vt:lpstr>  ОБЕТОВАНИЕ </vt:lpstr>
      <vt:lpstr> Указания Иисуса </vt:lpstr>
      <vt:lpstr>Слайд 5</vt:lpstr>
      <vt:lpstr>Слайд 6</vt:lpstr>
      <vt:lpstr>Слайд 7</vt:lpstr>
      <vt:lpstr>Слайд 8</vt:lpstr>
      <vt:lpstr>Слайд 9</vt:lpstr>
      <vt:lpstr>Слайд 10</vt:lpstr>
      <vt:lpstr>ИИСУС – МОЯ НАДЕЖДА НА БУДУЩЕ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 Discovering Jesus</dc:title>
  <dc:creator>Arrais, Raquel</dc:creator>
  <cp:lastModifiedBy>Stas</cp:lastModifiedBy>
  <cp:revision>23</cp:revision>
  <dcterms:created xsi:type="dcterms:W3CDTF">2016-02-22T16:42:08Z</dcterms:created>
  <dcterms:modified xsi:type="dcterms:W3CDTF">2016-05-26T12:20:14Z</dcterms:modified>
</cp:coreProperties>
</file>