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3"/>
    <p:restoredTop sz="44957" autoAdjust="0"/>
  </p:normalViewPr>
  <p:slideViewPr>
    <p:cSldViewPr snapToGrid="0" snapToObjects="1">
      <p:cViewPr varScale="1">
        <p:scale>
          <a:sx n="47" d="100"/>
          <a:sy n="47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DC412-49F0-D349-84A1-71AE544EF289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C8098-AC68-F044-9D45-6DB3E839A4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2016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706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Христос не успокоится, пока победа не будет полной, и «на подвиг души Своей Он будет смотреть с довольствием» Исайя 53:11.  Все народы нашей Земли услышат Евангелие Его благодати. Не все примут Его благодать, «но потомство моё будет служить Ему и будет называться Господним вовек»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Пс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21:31)».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Легко представить себе, чем завершилась история о Роне и Поле, которые впоследствии влюбились друг в друга, создали семью и прожили наполненную и счастливую жизнь.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Можно провести духовную параллель. Иисус спас нас от вечной смерти, когда умер за нас на кресте Голгофы. Он искупил нас от князя мира сего  - сатаны. Искупил – значит, в прямом смысле, вернул обратно Себе. Сатана посредством греха обрёл над нами власть, но Иисус вернул нас Себе. Теперь он желает, чтобы мы стали Его Невестой-Церковью и жили с Ним вечно. Душа моя, вознеси хвалу Господу за это!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C8098-AC68-F044-9D45-6DB3E839A45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33784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C8098-AC68-F044-9D45-6DB3E839A45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8896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565150"/>
            <a:ext cx="2554288" cy="1916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2517963"/>
            <a:ext cx="5486400" cy="3600450"/>
          </a:xfrm>
        </p:spPr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ВВЕДЕНИЕ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Напуганное лицо Роны вновь появилось над водой прежде, чем сильное течение не потянуло её вниз, казалось, это происходит уже в сотый раз.  Она была слишком слаба, чтобы сопротивляться и дальше. Она сначала погружаться в темноту. Перед тем, как совсем потерять сознание, она почувствовала, как чьи-то сильные руки вытащили её на поверхность. Она была без сознания, когда её принесли на берег.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Когда Рона открыла глаза, она лежала на животе. И чувствовала, как кто-то нажимал на её спину, затем вода начала выплёскиваться из её рта.  Она стала откашливаться. Она услышала довольный смех и почувствовала, как перестали давить на её спину. Поворачиваясь, Рона, увидела перед собой молодого парня, который улыбался, глядя на неё.  «Вот и отлично! Теперь с тобой будет всё в порядке!», сказал он.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Оглядевшись, Рона поняла, что находится в незнакомом месте. Внезапная паника охватила её, она попыталась подняться, но её удерживали. «Пустите меня», всхлипывала она. «Они отправили меня с запиской, и я упала в реку!» Она судорожно принялась искать свою одежду. «О, я потеряла записку!», закричала она.  Затем она побежала в направлении вверх по течению реки.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Её спаситель бежал за ней, постепенно начав понимать, в чём дело. Оказывается Рона – была рабыней. Она была напугана, что не справилась с заданием, и теперь её ожидали тяжёлые последствия. Постепенно, он успокоил её и предложил пойти вместе с ней к её владельцам.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«Но, кто ты?», спросила она, «И как ты сможешь помочь мне?»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«Меня зовут Пол», ответил он.  «Меня освободил мой бывший владелец. Я поговорю с твоим хозяином и возможно, он послушает». 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9533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Хозяин Роны был готов уже побить её плетьми за такое беспечное поведение, но когда Пол предложил ему доставить сообщение до адресата вместо неё, чтобы Рона не отрывалась от работы и не тратила время, её хозяин согласился.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Недели шли за неделями и Пол не мог часто видеться с Роной, но, не смотря на это их дружба росла и крепла.  Большой печалью было услышать новость, что Рону должны были продать с несколькими другими рабами.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 был на рынке и наблюдал Рону, которая была в унизительном положении, охваченная отчаянием, пока ждала своей очереди на аукцион.  Наконец пришла её очередь, она встала перед всеми покупателями, смущённая, с карими глазами полными слёз. Пол прикусил губу и ждал, пока сыпались предложения от соискателей. Наконец один из покупателей сдался. Другой с усмешкой триумфатора продолжил аукцион.  Аукционщик  интонировал: «Давайте, давайте, продолжаем…»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тут Пол возвысил свой голос, предложив сумму больше. «Продано!», закричал аукционщик, «Новому участнику торгов». Он направил Пола к казначею, чтобы заплатить и покинул аукцион.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Изумление Роны отражалось в глазах большинства покупателей. Где бывший раб достал столько денег? Только для Роны Пол дал объяснения по этому поводу. Он экономил деньги, как только стал свободным, а на аукционе он ждал, когда будет установлена крайняя цена, торги будут идти к завершению, и тогда он вступит со своим предложением, к удивлению всех присутствующих, чтобы выкупить Рону. Его план сработал, и теперь Рона была его.  Его, только для того, чтобы сделать её свободной. Он спас её в реке, он выкупил её жизнь у работорговцев, и теперь он освободил её.  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C8098-AC68-F044-9D45-6DB3E839A45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3829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Какое пророчество Бог дал народу через пророка Иеремию в Ветхом Завете?  (Иеремия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23:5,6).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Что в дальнейшем добавил к этому пророчеству пророк Михей?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Михея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5:2).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Королю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Ахазу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так же дано было пророчество от Бога. Что ему было сказано?  (Исайя 7:13, 14).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«План нашего искупления созрел гораздо раньше грехопадения Адама. Он был откровением «тайны, о которой от вечных времён было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умолчано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(Рим. 14:24). В нём раскрывались принципы, которые от века были основанием престола Божьего.  От начала Бог и Христос знали об отступничестве сатаны и о грехопадении человека, поддавшегося обольщающей силе отступника. Бог не предопределил существование греха, но он предвидел его возникновение и предусмотрел план избавления от страшной катастрофы. Его любовь  к миру была так велика, что Он решил отдать Своего Единородного Сына, «чтобы всякий верующий в Него, не погиб,  но имел жизнь вечную» (Ин.3:16,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Уайт,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Желание веков,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стр.22).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C8098-AC68-F044-9D45-6DB3E839A45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378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Спустя годы, свершилось предсказанное рождение Сына Божьего. Вы можете прочесть об этом в Евангелии от Матфея 1:18-25.  Что сказал ангел Иосифу во сне и почему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Матфея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1:20-23).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Какие слова Иисуса показали, что Он знал, зачем пришёл на Землю?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Матфея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18:11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В молитве о всех Своих последователях, что сказал Иисус о Своём служении?   (Иоанна 17:4).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«Уничижившись, Христос принял на Себя человеческое естество и явил характер, противоположный сатане.  Но само воплощение ещё не было пределом уничижения. «По виду став, как человек; смирил Себя, быв послушным даже до смерти и смерти крестной»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Флп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2:8). Подобно тому, как первосвященник снимает с себя пышные первосвященнические облачения и надевает белую льняную одежду рядового священника, так и Христос принял образ простого служителя и принёс Себя в жертву, будучи одновременно и священником и жертвой. «Он изъязвлен был за грехи наши, мучим за беззакония наши; наказание мира нашего было на Нём»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Ис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53:5).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C8098-AC68-F044-9D45-6DB3E839A45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1427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«Со Христом поступили так, как того заслуживаем мы, - чтобы с нами поступали так, как заслуживает того Он. Осуждённый за наши грехи, к которым он не был причастен, Христос пострадал, чтобы мы были оправданы Его праведностью, к которой мы не причастны. Он принял нашу смерть, чтобы мы приняли Его жизнь. «Ранами Его мы исцелились»».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Желание веков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стр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25).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C8098-AC68-F044-9D45-6DB3E839A45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4276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ПОДТВЕРЖДЕНИЕ ПРОРОЧЕСТВА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Какое доказательство приводит Иоанн, любимый ученик Христа, в 1Иоанна 4:14?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 Павел так же свидетельствует о спасительной и искупительной силе Иисуса. Что он говорит в послании 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Галатам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3:13?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9.В послании 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Галатам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4:4,5, когда Павел говорит, что Бог послал Иисуса на землю?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Когда мы изучаем историю, мы находим, что время, когда родился Иисус, было подходящим с точки зрения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политического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строя на тот момент.  Народы были объединены и находились под управлением одного правительства, люди говорили на одном языке и иудеи собирались в Иерусалиме на ежегодных праздниках, откуда они могли распространять весть о Мессии у себя дома.   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C8098-AC68-F044-9D45-6DB3E839A45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36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Время было подходящим и с точки зрения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духовного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состояния людей, так как многие отходили от язычества в поисках знаний о живом Боге.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Время было подходящим для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людей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так как Еврейский народ потерял всякую надежду и блуждал далеко от Бога. Как всегда Бог не ошибся с выбором времени.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10. В следующей выдержке из книги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Желание веков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страницы 827-828, подчеркните слова или фразы, которые говорят вам, что Иисус желает сделать для вас прямо сейчас.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C8098-AC68-F044-9D45-6DB3E839A45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5895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«Спаситель стремится проявить Свою благодать и запечатлеть свой образ в каждом человеке. Он искупил этот мир Своей кровью, и Он хочет сделать людей чистыми, праведными и свободными. Хотя сатана пытается помешать достижению этой цели, но ценою крови, пролитой за мир, победа будет достигнута и она прославит Бога и Агнца. 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C8098-AC68-F044-9D45-6DB3E839A45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8911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143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8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068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464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5425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72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367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46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0871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1549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02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87468-F264-7344-BA57-B1C0EF0DDB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1240B-3180-3040-BEEF-67A9475E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118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99432"/>
            <a:ext cx="7772400" cy="23876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Женщины </a:t>
            </a:r>
            <a:r>
              <a:rPr lang="ru-RU" sz="4800" b="1" i="1" dirty="0" smtClean="0">
                <a:solidFill>
                  <a:srgbClr val="FFC000"/>
                </a:solidFill>
                <a:latin typeface="Palatino Linotype" charset="0"/>
                <a:ea typeface="Palatino Linotype" charset="0"/>
                <a:cs typeface="Palatino Linotype" charset="0"/>
              </a:rPr>
              <a:t>Открывают для себя </a:t>
            </a:r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Иисуса</a:t>
            </a:r>
            <a:endParaRPr lang="en-US" sz="4800" b="1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pic>
        <p:nvPicPr>
          <p:cNvPr id="5" name="Picture 7" descr="WMLOGO-small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463012" y="6355080"/>
            <a:ext cx="514350" cy="393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72301" y="6287032"/>
            <a:ext cx="2457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Генеральная Конференция</a:t>
            </a:r>
          </a:p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Отдел Женского Служения</a:t>
            </a: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472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130" y="2377440"/>
            <a:ext cx="7886700" cy="4439603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Христос не успокоится, пока победа не будет полной, и «на подвиг души Своей Он будет смотреть с довольствием» Исайя 53:11.  Все народы нашей Земли услышат Евангелие Его благодати. Не все примут Его благодать, «но потомство моё будет служить Ему и будет называться Господним вовек» (</a:t>
            </a:r>
            <a:r>
              <a:rPr lang="ru-RU" dirty="0" err="1" smtClean="0">
                <a:solidFill>
                  <a:schemeClr val="bg1"/>
                </a:solidFill>
              </a:rPr>
              <a:t>Пс</a:t>
            </a:r>
            <a:r>
              <a:rPr lang="ru-RU" dirty="0" smtClean="0">
                <a:solidFill>
                  <a:schemeClr val="bg1"/>
                </a:solidFill>
              </a:rPr>
              <a:t>. 21:31)».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i="1" dirty="0" smtClean="0">
                <a:solidFill>
                  <a:schemeClr val="bg1"/>
                </a:solidFill>
              </a:rPr>
              <a:t>Желание веков </a:t>
            </a:r>
            <a:r>
              <a:rPr lang="ru-RU" i="1" dirty="0" smtClean="0">
                <a:solidFill>
                  <a:schemeClr val="bg1"/>
                </a:solidFill>
              </a:rPr>
              <a:t>, стр.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827-828</a:t>
            </a:r>
          </a:p>
        </p:txBody>
      </p:sp>
    </p:spTree>
    <p:extLst>
      <p:ext uri="{BB962C8B-B14F-4D97-AF65-F5344CB8AC3E}">
        <p14:creationId xmlns:p14="http://schemas.microsoft.com/office/powerpoint/2010/main" xmlns="" val="440898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48585"/>
            <a:ext cx="7886700" cy="167957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400" b="1" dirty="0" smtClean="0">
                <a:solidFill>
                  <a:schemeClr val="bg1"/>
                </a:solidFill>
              </a:rPr>
              <a:t>ИИСУС – МОЙ </a:t>
            </a:r>
            <a:r>
              <a:rPr lang="ru-RU" sz="4400" b="1" dirty="0" smtClean="0">
                <a:solidFill>
                  <a:srgbClr val="FFC000"/>
                </a:solidFill>
              </a:rPr>
              <a:t>СПАСИТЕЛЬ/ИСКУПИТЕЛЬ,</a:t>
            </a:r>
            <a:r>
              <a:rPr lang="ru-RU" sz="4400" b="1" dirty="0" smtClean="0">
                <a:solidFill>
                  <a:schemeClr val="bg1"/>
                </a:solidFill>
              </a:rPr>
              <a:t> Я ПРИНАДЛЕЖУ ЕМУ. 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6005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48585"/>
            <a:ext cx="7886700" cy="350837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dirty="0" smtClean="0"/>
              <a:t>«Ибо </a:t>
            </a:r>
            <a:r>
              <a:rPr lang="ru-RU" sz="3600" dirty="0" smtClean="0"/>
              <a:t>не послал Бог Сына Своего в мир, </a:t>
            </a: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чтобы </a:t>
            </a:r>
            <a:r>
              <a:rPr lang="ru-RU" sz="3600" dirty="0" smtClean="0"/>
              <a:t>судить мир, </a:t>
            </a: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но </a:t>
            </a:r>
            <a:r>
              <a:rPr lang="ru-RU" sz="3600" dirty="0" smtClean="0"/>
              <a:t>чтобы мир спасен был </a:t>
            </a:r>
            <a:r>
              <a:rPr lang="ru-RU" sz="3600" smtClean="0"/>
              <a:t>чрез </a:t>
            </a:r>
            <a:r>
              <a:rPr lang="ru-RU" sz="3600" smtClean="0"/>
              <a:t>Него». </a:t>
            </a:r>
            <a:endParaRPr lang="ru-RU" sz="3600" dirty="0" smtClean="0"/>
          </a:p>
          <a:p>
            <a:pPr algn="ctr">
              <a:buNone/>
            </a:pP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(Евангелие от Иоанна 3:17)</a:t>
            </a:r>
          </a:p>
          <a:p>
            <a:pPr>
              <a:buNone/>
            </a:pPr>
            <a:endParaRPr lang="ru-RU" sz="3600" dirty="0" smtClean="0"/>
          </a:p>
          <a:p>
            <a:pPr marL="0" indent="0" algn="ctr">
              <a:buNone/>
            </a:pPr>
            <a:endParaRPr lang="en-US" sz="3600" i="1" dirty="0"/>
          </a:p>
          <a:p>
            <a:pPr marL="0" indent="0" algn="ctr">
              <a:buNone/>
            </a:pPr>
            <a:r>
              <a:rPr lang="en-US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35553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99432"/>
            <a:ext cx="7772400" cy="23876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C000"/>
                </a:solidFill>
                <a:latin typeface="+mn-lt"/>
              </a:rPr>
              <a:t>Урок Одиннадцать</a:t>
            </a:r>
            <a:r>
              <a:rPr lang="en-US" sz="4800" b="1" dirty="0" smtClean="0">
                <a:solidFill>
                  <a:srgbClr val="FFC000"/>
                </a:solidFill>
                <a:latin typeface="+mn-lt"/>
              </a:rPr>
              <a:t/>
            </a:r>
            <a:br>
              <a:rPr lang="en-US" sz="4800" b="1" dirty="0" smtClean="0">
                <a:solidFill>
                  <a:srgbClr val="FFC000"/>
                </a:solidFill>
                <a:latin typeface="+mn-lt"/>
              </a:rPr>
            </a:br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Иисус – </a:t>
            </a:r>
            <a:r>
              <a:rPr lang="ru-RU" sz="4800" b="1" i="1" dirty="0" smtClean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rPr>
              <a:t>Мой Искупитель</a:t>
            </a:r>
            <a:endParaRPr lang="en-US" sz="4800" b="1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624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" y="365126"/>
            <a:ext cx="5638800" cy="1325563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ПРОРОЧЕСТВО</a:t>
            </a:r>
            <a:r>
              <a:rPr lang="en-US" sz="4000" b="1" dirty="0" smtClean="0">
                <a:solidFill>
                  <a:schemeClr val="bg1"/>
                </a:solidFill>
              </a:rPr>
              <a:t>: </a:t>
            </a:r>
            <a:r>
              <a:rPr lang="ru-RU" sz="4000" b="1" dirty="0" smtClean="0">
                <a:solidFill>
                  <a:schemeClr val="bg1"/>
                </a:solidFill>
              </a:rPr>
              <a:t>СПРАВЕДЛИВЫЙ КОРОЛЬ</a:t>
            </a:r>
            <a:endParaRPr lang="ru-RU" sz="4000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659" y="2374265"/>
            <a:ext cx="6744493" cy="37976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27963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2320"/>
            <a:ext cx="7886700" cy="4926965"/>
          </a:xfrm>
        </p:spPr>
        <p:txBody>
          <a:bodyPr>
            <a:normAutofit/>
          </a:bodyPr>
          <a:lstStyle/>
          <a:p>
            <a:pPr marL="514350" lvl="0" indent="-514350" algn="ctr">
              <a:lnSpc>
                <a:spcPct val="110000"/>
              </a:lnSpc>
              <a:buAutoNum type="arabicPeriod"/>
            </a:pPr>
            <a:r>
              <a:rPr lang="ru-RU" dirty="0" smtClean="0"/>
              <a:t>Какое </a:t>
            </a:r>
            <a:r>
              <a:rPr lang="ru-RU" dirty="0" smtClean="0"/>
              <a:t>пророчество Бог дал народу через пророка Иеремию в Ветхом Завете?  </a:t>
            </a:r>
            <a:endParaRPr lang="ru-RU" dirty="0" smtClean="0"/>
          </a:p>
          <a:p>
            <a:pPr marL="514350" lvl="0" indent="-514350" algn="ctr">
              <a:lnSpc>
                <a:spcPct val="110000"/>
              </a:lnSpc>
              <a:buNone/>
            </a:pPr>
            <a:r>
              <a:rPr lang="ru-RU" dirty="0" smtClean="0"/>
              <a:t>(</a:t>
            </a:r>
            <a:r>
              <a:rPr lang="ru-RU" dirty="0" smtClean="0"/>
              <a:t>Иеремия</a:t>
            </a:r>
            <a:r>
              <a:rPr lang="en-US" dirty="0" smtClean="0"/>
              <a:t> 23:5,6).</a:t>
            </a:r>
            <a:endParaRPr lang="en-US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dirty="0"/>
              <a:t> </a:t>
            </a:r>
            <a:r>
              <a:rPr lang="en-US" dirty="0" smtClean="0"/>
              <a:t>2. </a:t>
            </a:r>
            <a:r>
              <a:rPr lang="ru-RU" dirty="0" smtClean="0"/>
              <a:t>Что в дальнейшем добавил к этому пророчеству пророк Михей? </a:t>
            </a:r>
            <a:endParaRPr lang="ru-RU" dirty="0" smtClean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dirty="0" smtClean="0"/>
              <a:t>(</a:t>
            </a:r>
            <a:r>
              <a:rPr lang="ru-RU" dirty="0" smtClean="0"/>
              <a:t>Михея</a:t>
            </a:r>
            <a:r>
              <a:rPr lang="en-US" dirty="0" smtClean="0"/>
              <a:t> 5:2).</a:t>
            </a:r>
            <a:endParaRPr lang="en-US" dirty="0"/>
          </a:p>
          <a:p>
            <a:pPr lvl="0" algn="ctr">
              <a:buNone/>
            </a:pPr>
            <a:r>
              <a:rPr lang="en-US" dirty="0" smtClean="0"/>
              <a:t>3</a:t>
            </a:r>
            <a:r>
              <a:rPr lang="en-US" dirty="0" smtClean="0"/>
              <a:t>. </a:t>
            </a:r>
            <a:r>
              <a:rPr lang="ru-RU" dirty="0" smtClean="0"/>
              <a:t>Королю </a:t>
            </a:r>
            <a:r>
              <a:rPr lang="ru-RU" dirty="0" err="1" smtClean="0"/>
              <a:t>Ахазу</a:t>
            </a:r>
            <a:r>
              <a:rPr lang="ru-RU" dirty="0" smtClean="0"/>
              <a:t> так же дано было пророчество от Бога. Что ему было сказано?  </a:t>
            </a:r>
            <a:endParaRPr lang="ru-RU" dirty="0" smtClean="0"/>
          </a:p>
          <a:p>
            <a:pPr lvl="0" algn="ctr">
              <a:buNone/>
            </a:pPr>
            <a:r>
              <a:rPr lang="ru-RU" dirty="0" smtClean="0"/>
              <a:t>(Исайя </a:t>
            </a:r>
            <a:r>
              <a:rPr lang="ru-RU" dirty="0" smtClean="0"/>
              <a:t>7:13, 14).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724257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0"/>
            <a:ext cx="7886700" cy="2178369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ИСПОЛНЕНИЕ </a:t>
            </a:r>
            <a:r>
              <a:rPr lang="ru-RU" sz="3200" b="1" dirty="0" smtClean="0">
                <a:solidFill>
                  <a:schemeClr val="bg1"/>
                </a:solidFill>
              </a:rPr>
              <a:t/>
            </a:r>
            <a:br>
              <a:rPr lang="ru-RU" sz="3200" b="1" dirty="0" smtClean="0">
                <a:solidFill>
                  <a:schemeClr val="bg1"/>
                </a:solidFill>
              </a:rPr>
            </a:br>
            <a:r>
              <a:rPr lang="ru-RU" sz="3200" b="1" dirty="0" smtClean="0">
                <a:solidFill>
                  <a:schemeClr val="bg1"/>
                </a:solidFill>
              </a:rPr>
              <a:t>ПРОРОЧЕСТВ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8369"/>
            <a:ext cx="7886700" cy="4984430"/>
          </a:xfrm>
        </p:spPr>
        <p:txBody>
          <a:bodyPr>
            <a:normAutofit fontScale="85000" lnSpcReduction="20000"/>
          </a:bodyPr>
          <a:lstStyle/>
          <a:p>
            <a:pPr lvl="0" algn="ctr">
              <a:buNone/>
            </a:pPr>
            <a:r>
              <a:rPr lang="en-US" dirty="0" smtClean="0"/>
              <a:t>4. </a:t>
            </a:r>
            <a:r>
              <a:rPr lang="ru-RU" dirty="0" smtClean="0"/>
              <a:t>Спустя годы, свершилось предсказанное рождение Сына Божьего. Вы можете прочесть об этом в Евангелии от Матфея 1:18-25.  Что сказал ангел Иосифу во сне и почему</a:t>
            </a:r>
            <a:r>
              <a:rPr lang="en-US" dirty="0" smtClean="0"/>
              <a:t>?</a:t>
            </a:r>
            <a:endParaRPr lang="ru-RU" dirty="0" smtClean="0"/>
          </a:p>
          <a:p>
            <a:pPr lvl="0" algn="ctr">
              <a:buNone/>
            </a:pP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ru-RU" dirty="0" smtClean="0"/>
              <a:t>Матфея</a:t>
            </a:r>
            <a:r>
              <a:rPr lang="en-US" dirty="0" smtClean="0"/>
              <a:t> 1:20-23).</a:t>
            </a:r>
            <a:endParaRPr lang="ru-RU" dirty="0" smtClean="0"/>
          </a:p>
          <a:p>
            <a:pPr lvl="0" algn="ctr">
              <a:buNone/>
            </a:pPr>
            <a:r>
              <a:rPr lang="ru-RU" dirty="0" smtClean="0"/>
              <a:t>5</a:t>
            </a:r>
            <a:r>
              <a:rPr lang="ru-RU" dirty="0" smtClean="0"/>
              <a:t>. Какие слова Иисуса показали, что Он знал, зачем пришёл на Землю? </a:t>
            </a:r>
            <a:endParaRPr lang="ru-RU" dirty="0" smtClean="0"/>
          </a:p>
          <a:p>
            <a:pPr lvl="0" algn="ctr">
              <a:buNone/>
            </a:pPr>
            <a:r>
              <a:rPr lang="en-US" dirty="0" smtClean="0"/>
              <a:t>(</a:t>
            </a:r>
            <a:r>
              <a:rPr lang="ru-RU" dirty="0" smtClean="0"/>
              <a:t>Матфея</a:t>
            </a:r>
            <a:r>
              <a:rPr lang="en-US" dirty="0" smtClean="0"/>
              <a:t> 18:11</a:t>
            </a:r>
            <a:r>
              <a:rPr lang="ru-RU" dirty="0" smtClean="0"/>
              <a:t>)</a:t>
            </a:r>
          </a:p>
          <a:p>
            <a:pPr lvl="0" algn="ctr">
              <a:buNone/>
            </a:pPr>
            <a:endParaRPr lang="ru-RU" dirty="0" smtClean="0"/>
          </a:p>
          <a:p>
            <a:pPr lvl="0" algn="ctr">
              <a:buNone/>
            </a:pPr>
            <a:r>
              <a:rPr lang="ru-RU" dirty="0" smtClean="0"/>
              <a:t>6</a:t>
            </a:r>
            <a:r>
              <a:rPr lang="ru-RU" dirty="0" smtClean="0"/>
              <a:t>. В молитве о всех Своих последователях, что сказал Иисус о Своём служении?   </a:t>
            </a:r>
            <a:endParaRPr lang="ru-RU" dirty="0" smtClean="0"/>
          </a:p>
          <a:p>
            <a:pPr lvl="0" algn="ctr">
              <a:buNone/>
            </a:pPr>
            <a:r>
              <a:rPr lang="ru-RU" dirty="0" smtClean="0"/>
              <a:t>(</a:t>
            </a:r>
            <a:r>
              <a:rPr lang="ru-RU" dirty="0" smtClean="0"/>
              <a:t>Иоанна 17:4).</a:t>
            </a:r>
          </a:p>
          <a:p>
            <a:endParaRPr lang="ru-RU" dirty="0" smtClean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2545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pPr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«Со Христом поступили так, как того заслуживаем мы, - чтобы с нами поступали так, как заслуживает того Он. Осуждённый за наши грехи, к которым он не был причастен, Христос пострадал, чтобы мы были оправданы Его праведностью, к которой мы не причастны. Он принял нашу смерть, чтобы мы приняли Его жизнь. «Ранами Его мы исцелились»». </a:t>
            </a:r>
            <a:r>
              <a:rPr lang="en-US" dirty="0" smtClean="0">
                <a:solidFill>
                  <a:schemeClr val="bg1"/>
                </a:solidFill>
              </a:rPr>
              <a:t>(</a:t>
            </a:r>
            <a:r>
              <a:rPr lang="ru-RU" dirty="0" err="1" smtClean="0">
                <a:solidFill>
                  <a:schemeClr val="bg1"/>
                </a:solidFill>
              </a:rPr>
              <a:t>Эллен</a:t>
            </a:r>
            <a:r>
              <a:rPr lang="ru-RU" dirty="0" smtClean="0">
                <a:solidFill>
                  <a:schemeClr val="bg1"/>
                </a:solidFill>
              </a:rPr>
              <a:t> Уайт</a:t>
            </a:r>
            <a:r>
              <a:rPr lang="en-US" dirty="0" smtClean="0">
                <a:solidFill>
                  <a:schemeClr val="bg1"/>
                </a:solidFill>
              </a:rPr>
              <a:t>,  </a:t>
            </a:r>
            <a:r>
              <a:rPr lang="ru-RU" i="1" dirty="0" smtClean="0">
                <a:solidFill>
                  <a:schemeClr val="bg1"/>
                </a:solidFill>
              </a:rPr>
              <a:t>Желание веков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стр</a:t>
            </a:r>
            <a:r>
              <a:rPr lang="en-US" dirty="0" smtClean="0">
                <a:solidFill>
                  <a:schemeClr val="bg1"/>
                </a:solidFill>
              </a:rPr>
              <a:t>. 25).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2750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9920"/>
            <a:ext cx="8515350" cy="106076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ПОДТВЕРЖДЕНИЕ ПРОРОЧЕСТВА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18079"/>
            <a:ext cx="7886700" cy="4063683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en-US" dirty="0"/>
              <a:t>7. </a:t>
            </a:r>
            <a:r>
              <a:rPr lang="ru-RU" dirty="0" smtClean="0"/>
              <a:t>Какое доказательство приводит Иоанн, любимый ученик Христа, в 1Иоанна 4:14? </a:t>
            </a:r>
          </a:p>
          <a:p>
            <a:pPr algn="ctr">
              <a:buNone/>
            </a:pPr>
            <a:endParaRPr lang="ru-RU" dirty="0" smtClean="0"/>
          </a:p>
          <a:p>
            <a:pPr lvl="0" algn="ctr">
              <a:buNone/>
            </a:pPr>
            <a:r>
              <a:rPr lang="ru-RU" dirty="0" smtClean="0"/>
              <a:t>8. Павел так же свидетельствует о спасительной и искупительной силе Иисуса. Что он говорит в послании к </a:t>
            </a:r>
            <a:r>
              <a:rPr lang="ru-RU" dirty="0" err="1" smtClean="0"/>
              <a:t>Галатам</a:t>
            </a:r>
            <a:r>
              <a:rPr lang="en-US" dirty="0" smtClean="0"/>
              <a:t>  3:13</a:t>
            </a:r>
            <a:r>
              <a:rPr lang="en-US" dirty="0" smtClean="0"/>
              <a:t>?</a:t>
            </a:r>
            <a:r>
              <a:rPr lang="en-US" dirty="0" smtClean="0"/>
              <a:t>  </a:t>
            </a:r>
            <a:endParaRPr lang="ru-RU" dirty="0" smtClean="0"/>
          </a:p>
          <a:p>
            <a:pPr lvl="0" algn="ctr">
              <a:buNone/>
            </a:pPr>
            <a:r>
              <a:rPr lang="ru-RU" dirty="0" smtClean="0"/>
              <a:t>9.В послании к </a:t>
            </a:r>
            <a:r>
              <a:rPr lang="ru-RU" dirty="0" err="1" smtClean="0"/>
              <a:t>Галатам</a:t>
            </a:r>
            <a:r>
              <a:rPr lang="ru-RU" dirty="0" smtClean="0"/>
              <a:t> 4:4,5, когда Павел говорит, что Бог послал Иисуса на землю?  </a:t>
            </a:r>
          </a:p>
          <a:p>
            <a:pPr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77022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50" y="2313305"/>
            <a:ext cx="7886700" cy="4351338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Время было подходящим и с точки зрения </a:t>
            </a:r>
            <a:r>
              <a:rPr lang="ru-RU" i="1" dirty="0" smtClean="0">
                <a:solidFill>
                  <a:srgbClr val="FFC000"/>
                </a:solidFill>
              </a:rPr>
              <a:t>духовного</a:t>
            </a:r>
            <a:r>
              <a:rPr lang="ru-RU" dirty="0" smtClean="0">
                <a:solidFill>
                  <a:schemeClr val="bg1"/>
                </a:solidFill>
              </a:rPr>
              <a:t> состояния людей, так как многие отходили от язычества в поисках знаний о живом Боге. </a:t>
            </a:r>
          </a:p>
          <a:p>
            <a:pPr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Время было подходящим для </a:t>
            </a:r>
            <a:r>
              <a:rPr lang="ru-RU" i="1" dirty="0" smtClean="0">
                <a:solidFill>
                  <a:srgbClr val="FFC000"/>
                </a:solidFill>
              </a:rPr>
              <a:t>людей</a:t>
            </a:r>
            <a:r>
              <a:rPr lang="ru-RU" dirty="0" smtClean="0">
                <a:solidFill>
                  <a:schemeClr val="bg1"/>
                </a:solidFill>
              </a:rPr>
              <a:t>, так как Еврейский народ потерял всякую надежду и блуждал далеко от Бога. Как всегда Бог не ошибся с выбором времени. </a:t>
            </a:r>
            <a:endParaRPr lang="ru-RU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8142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26665"/>
            <a:ext cx="7886700" cy="350837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chemeClr val="bg1"/>
                </a:solidFill>
              </a:rPr>
              <a:t>«Спаситель стремится проявить Свою благодать и запечатлеть свой образ в каждом человеке. Он искупил этот мир Своей кровью, и Он хочет сделать людей чистыми, праведными и свободными. Хотя сатана пытается помешать достижению этой цели, но ценою крови, пролитой за мир, победа будет достигнута и она прославит Бога и Агнца.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2895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635</Words>
  <Application>Microsoft Macintosh PowerPoint</Application>
  <PresentationFormat>Экран (4:3)</PresentationFormat>
  <Paragraphs>123</Paragraphs>
  <Slides>12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Женщины Открывают для себя Иисуса</vt:lpstr>
      <vt:lpstr>Урок Одиннадцать Иисус – Мой Искупитель</vt:lpstr>
      <vt:lpstr>ПРОРОЧЕСТВО: СПРАВЕДЛИВЫЙ КОРОЛЬ</vt:lpstr>
      <vt:lpstr>Слайд 4</vt:lpstr>
      <vt:lpstr>ИСПОЛНЕНИЕ  ПРОРОЧЕСТВ</vt:lpstr>
      <vt:lpstr>Слайд 6</vt:lpstr>
      <vt:lpstr>ПОДТВЕРЖДЕНИЕ ПРОРОЧЕСТВА  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Arrais, Raquel</dc:creator>
  <cp:lastModifiedBy>Stas</cp:lastModifiedBy>
  <cp:revision>28</cp:revision>
  <dcterms:created xsi:type="dcterms:W3CDTF">2016-02-22T16:29:52Z</dcterms:created>
  <dcterms:modified xsi:type="dcterms:W3CDTF">2016-05-25T14:59:54Z</dcterms:modified>
</cp:coreProperties>
</file>