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3"/>
  </p:notesMasterIdLst>
  <p:sldIdLst>
    <p:sldId id="257" r:id="rId2"/>
    <p:sldId id="258" r:id="rId3"/>
    <p:sldId id="259" r:id="rId4"/>
    <p:sldId id="260" r:id="rId5"/>
    <p:sldId id="261" r:id="rId6"/>
    <p:sldId id="262" r:id="rId7"/>
    <p:sldId id="263" r:id="rId8"/>
    <p:sldId id="264" r:id="rId9"/>
    <p:sldId id="265" r:id="rId10"/>
    <p:sldId id="266" r:id="rId11"/>
    <p:sldId id="267"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 uri="{2D200454-40CA-4A62-9FC3-DE9A4176ACB9}">
      <p15:notes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740"/>
    <p:restoredTop sz="46173" autoAdjust="0"/>
  </p:normalViewPr>
  <p:slideViewPr>
    <p:cSldViewPr snapToGrid="0" snapToObjects="1">
      <p:cViewPr varScale="1">
        <p:scale>
          <a:sx n="31" d="100"/>
          <a:sy n="31" d="100"/>
        </p:scale>
        <p:origin x="-1632" y="-102"/>
      </p:cViewPr>
      <p:guideLst>
        <p:guide orient="horz" pos="2160"/>
        <p:guide pos="2880"/>
      </p:guideLst>
    </p:cSldViewPr>
  </p:slideViewPr>
  <p:notesTextViewPr>
    <p:cViewPr>
      <p:scale>
        <a:sx n="1" d="1"/>
        <a:sy n="1" d="1"/>
      </p:scale>
      <p:origin x="0" y="1254"/>
    </p:cViewPr>
  </p:notesTextViewPr>
  <p:notesViewPr>
    <p:cSldViewPr snapToGrid="0" snapToObjects="1">
      <p:cViewPr varScale="1">
        <p:scale>
          <a:sx n="48" d="100"/>
          <a:sy n="48" d="100"/>
        </p:scale>
        <p:origin x="3384" y="200"/>
      </p:cViewPr>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2BFA654-4AC9-B049-A658-13D5409968EA}" type="datetimeFigureOut">
              <a:rPr lang="en-US" smtClean="0"/>
              <a:pPr/>
              <a:t>6/4/2016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860C58C-956F-8640-B70E-16847925C7F4}" type="slidenum">
              <a:rPr lang="en-US" smtClean="0"/>
              <a:pPr/>
              <a:t>‹#›</a:t>
            </a:fld>
            <a:endParaRPr lang="en-US"/>
          </a:p>
        </p:txBody>
      </p:sp>
    </p:spTree>
    <p:extLst>
      <p:ext uri="{BB962C8B-B14F-4D97-AF65-F5344CB8AC3E}">
        <p14:creationId xmlns="" xmlns:p14="http://schemas.microsoft.com/office/powerpoint/2010/main" val="1859186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877CCF4-35CA-A948-9720-D4A31E565536}" type="slidenum">
              <a:rPr lang="en-US" smtClean="0"/>
              <a:pPr/>
              <a:t>1</a:t>
            </a:fld>
            <a:endParaRPr lang="en-US"/>
          </a:p>
        </p:txBody>
      </p:sp>
    </p:spTree>
    <p:extLst>
      <p:ext uri="{BB962C8B-B14F-4D97-AF65-F5344CB8AC3E}">
        <p14:creationId xmlns="" xmlns:p14="http://schemas.microsoft.com/office/powerpoint/2010/main" val="213459750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sz="1200" b="1" kern="1200" dirty="0" smtClean="0">
                <a:solidFill>
                  <a:schemeClr val="tx1"/>
                </a:solidFill>
                <a:latin typeface="+mn-lt"/>
                <a:ea typeface="+mn-ea"/>
                <a:cs typeface="+mn-cs"/>
              </a:rPr>
              <a:t>Я МОГУ ДОВЕРЯТЬ ИИСУСУ - МОЕМУ СУДЬЕ, ТВОРИТЬ СПРАВЕДЛИВЫЙ СУД НАДО МНОЙ.</a:t>
            </a:r>
            <a:endParaRPr lang="ru-RU"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0860C58C-956F-8640-B70E-16847925C7F4}" type="slidenum">
              <a:rPr lang="en-US" smtClean="0"/>
              <a:pPr/>
              <a:t>10</a:t>
            </a:fld>
            <a:endParaRPr lang="en-US"/>
          </a:p>
        </p:txBody>
      </p:sp>
    </p:spTree>
    <p:extLst>
      <p:ext uri="{BB962C8B-B14F-4D97-AF65-F5344CB8AC3E}">
        <p14:creationId xmlns="" xmlns:p14="http://schemas.microsoft.com/office/powerpoint/2010/main" val="60145956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sz="1200" kern="1200" dirty="0" smtClean="0">
                <a:solidFill>
                  <a:schemeClr val="tx1"/>
                </a:solidFill>
                <a:latin typeface="+mn-lt"/>
                <a:ea typeface="+mn-ea"/>
                <a:cs typeface="+mn-cs"/>
              </a:rPr>
              <a:t>«Ибо всякий, делающий злое, ненавидит свет и не идет к свету, чтобы не </a:t>
            </a:r>
            <a:r>
              <a:rPr lang="ru-RU" sz="1200" kern="1200" dirty="0" err="1" smtClean="0">
                <a:solidFill>
                  <a:schemeClr val="tx1"/>
                </a:solidFill>
                <a:latin typeface="+mn-lt"/>
                <a:ea typeface="+mn-ea"/>
                <a:cs typeface="+mn-cs"/>
              </a:rPr>
              <a:t>обличились</a:t>
            </a:r>
            <a:r>
              <a:rPr lang="ru-RU" sz="1200" kern="1200" dirty="0" smtClean="0">
                <a:solidFill>
                  <a:schemeClr val="tx1"/>
                </a:solidFill>
                <a:latin typeface="+mn-lt"/>
                <a:ea typeface="+mn-ea"/>
                <a:cs typeface="+mn-cs"/>
              </a:rPr>
              <a:t> дела его, потому что они злы, </a:t>
            </a:r>
          </a:p>
          <a:p>
            <a:r>
              <a:rPr lang="ru-RU" sz="1200" kern="1200" dirty="0" smtClean="0">
                <a:solidFill>
                  <a:schemeClr val="tx1"/>
                </a:solidFill>
                <a:latin typeface="+mn-lt"/>
                <a:ea typeface="+mn-ea"/>
                <a:cs typeface="+mn-cs"/>
              </a:rPr>
              <a:t> </a:t>
            </a:r>
          </a:p>
          <a:p>
            <a:r>
              <a:rPr lang="ru-RU" sz="1200" b="1" kern="1200" dirty="0" smtClean="0">
                <a:solidFill>
                  <a:schemeClr val="tx1"/>
                </a:solidFill>
                <a:latin typeface="+mn-lt"/>
                <a:ea typeface="+mn-ea"/>
                <a:cs typeface="+mn-cs"/>
              </a:rPr>
              <a:t> а поступающий по правде идет к свету, дабы явны были дела его, потому что они в Боге </a:t>
            </a:r>
            <a:r>
              <a:rPr lang="ru-RU" sz="1200" b="1" kern="1200" dirty="0" err="1" smtClean="0">
                <a:solidFill>
                  <a:schemeClr val="tx1"/>
                </a:solidFill>
                <a:latin typeface="+mn-lt"/>
                <a:ea typeface="+mn-ea"/>
                <a:cs typeface="+mn-cs"/>
              </a:rPr>
              <a:t>соделаны</a:t>
            </a:r>
            <a:r>
              <a:rPr lang="ru-RU" sz="1200" kern="1200" dirty="0" smtClean="0">
                <a:solidFill>
                  <a:schemeClr val="tx1"/>
                </a:solidFill>
                <a:latin typeface="+mn-lt"/>
                <a:ea typeface="+mn-ea"/>
                <a:cs typeface="+mn-cs"/>
              </a:rPr>
              <a:t>».</a:t>
            </a:r>
            <a:r>
              <a:rPr lang="ru-RU" sz="1200" b="1" kern="1200" dirty="0" smtClean="0">
                <a:solidFill>
                  <a:schemeClr val="tx1"/>
                </a:solidFill>
                <a:latin typeface="+mn-lt"/>
                <a:ea typeface="+mn-ea"/>
                <a:cs typeface="+mn-cs"/>
              </a:rPr>
              <a:t> </a:t>
            </a:r>
            <a:endParaRPr lang="ru-RU" sz="1200" kern="1200" dirty="0" smtClean="0">
              <a:solidFill>
                <a:schemeClr val="tx1"/>
              </a:solidFill>
              <a:latin typeface="+mn-lt"/>
              <a:ea typeface="+mn-ea"/>
              <a:cs typeface="+mn-cs"/>
            </a:endParaRPr>
          </a:p>
          <a:p>
            <a:r>
              <a:rPr lang="ru-RU" sz="1200" b="1" kern="1200" dirty="0" smtClean="0">
                <a:solidFill>
                  <a:schemeClr val="tx1"/>
                </a:solidFill>
                <a:latin typeface="+mn-lt"/>
                <a:ea typeface="+mn-ea"/>
                <a:cs typeface="+mn-cs"/>
              </a:rPr>
              <a:t> </a:t>
            </a:r>
            <a:endParaRPr lang="ru-RU"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a:t>
            </a:r>
            <a:r>
              <a:rPr lang="en-US" sz="1200" b="1" kern="1200" dirty="0" err="1" smtClean="0">
                <a:solidFill>
                  <a:schemeClr val="tx1"/>
                </a:solidFill>
                <a:latin typeface="+mn-lt"/>
                <a:ea typeface="+mn-ea"/>
                <a:cs typeface="+mn-cs"/>
              </a:rPr>
              <a:t>Евангелие</a:t>
            </a:r>
            <a:r>
              <a:rPr lang="en-US" sz="1200" b="1" kern="1200" dirty="0" smtClean="0">
                <a:solidFill>
                  <a:schemeClr val="tx1"/>
                </a:solidFill>
                <a:latin typeface="+mn-lt"/>
                <a:ea typeface="+mn-ea"/>
                <a:cs typeface="+mn-cs"/>
              </a:rPr>
              <a:t> </a:t>
            </a:r>
            <a:r>
              <a:rPr lang="en-US" sz="1200" b="1" kern="1200" dirty="0" err="1" smtClean="0">
                <a:solidFill>
                  <a:schemeClr val="tx1"/>
                </a:solidFill>
                <a:latin typeface="+mn-lt"/>
                <a:ea typeface="+mn-ea"/>
                <a:cs typeface="+mn-cs"/>
              </a:rPr>
              <a:t>от</a:t>
            </a:r>
            <a:r>
              <a:rPr lang="en-US" sz="1200" b="1" kern="1200" dirty="0" smtClean="0">
                <a:solidFill>
                  <a:schemeClr val="tx1"/>
                </a:solidFill>
                <a:latin typeface="+mn-lt"/>
                <a:ea typeface="+mn-ea"/>
                <a:cs typeface="+mn-cs"/>
              </a:rPr>
              <a:t> </a:t>
            </a:r>
            <a:r>
              <a:rPr lang="en-US" sz="1200" b="1" kern="1200" dirty="0" err="1" smtClean="0">
                <a:solidFill>
                  <a:schemeClr val="tx1"/>
                </a:solidFill>
                <a:latin typeface="+mn-lt"/>
                <a:ea typeface="+mn-ea"/>
                <a:cs typeface="+mn-cs"/>
              </a:rPr>
              <a:t>Иоанна</a:t>
            </a:r>
            <a:r>
              <a:rPr lang="en-US" sz="1200" b="1" kern="1200" dirty="0" smtClean="0">
                <a:solidFill>
                  <a:schemeClr val="tx1"/>
                </a:solidFill>
                <a:latin typeface="+mn-lt"/>
                <a:ea typeface="+mn-ea"/>
                <a:cs typeface="+mn-cs"/>
              </a:rPr>
              <a:t> 3:20,21)</a:t>
            </a:r>
            <a:endParaRPr lang="ru-RU"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 </a:t>
            </a:r>
            <a:endParaRPr lang="ru-RU" sz="1200" kern="1200" dirty="0" smtClean="0">
              <a:solidFill>
                <a:schemeClr val="tx1"/>
              </a:solidFill>
              <a:latin typeface="+mn-lt"/>
              <a:ea typeface="+mn-ea"/>
              <a:cs typeface="+mn-cs"/>
            </a:endParaRPr>
          </a:p>
          <a:p>
            <a:r>
              <a:rPr lang="en-US" sz="1200" kern="1200" dirty="0" smtClean="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860C58C-956F-8640-B70E-16847925C7F4}" type="slidenum">
              <a:rPr lang="en-US" smtClean="0"/>
              <a:pPr/>
              <a:t>11</a:t>
            </a:fld>
            <a:endParaRPr lang="en-US"/>
          </a:p>
        </p:txBody>
      </p:sp>
    </p:spTree>
    <p:extLst>
      <p:ext uri="{BB962C8B-B14F-4D97-AF65-F5344CB8AC3E}">
        <p14:creationId xmlns="" xmlns:p14="http://schemas.microsoft.com/office/powerpoint/2010/main" val="9297133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565150"/>
            <a:ext cx="2554288" cy="1916113"/>
          </a:xfrm>
        </p:spPr>
      </p:sp>
      <p:sp>
        <p:nvSpPr>
          <p:cNvPr id="3" name="Notes Placeholder 2"/>
          <p:cNvSpPr>
            <a:spLocks noGrp="1"/>
          </p:cNvSpPr>
          <p:nvPr>
            <p:ph type="body" idx="1"/>
          </p:nvPr>
        </p:nvSpPr>
        <p:spPr>
          <a:xfrm>
            <a:off x="685800" y="2517963"/>
            <a:ext cx="5486400" cy="3600450"/>
          </a:xfrm>
        </p:spPr>
        <p:txBody>
          <a:bodyPr/>
          <a:lstStyle/>
          <a:p>
            <a:r>
              <a:rPr lang="en-US" sz="1200" kern="1200" dirty="0" smtClean="0">
                <a:solidFill>
                  <a:schemeClr val="tx1"/>
                </a:solidFill>
                <a:effectLst/>
                <a:latin typeface="+mn-lt"/>
                <a:ea typeface="+mn-ea"/>
                <a:cs typeface="+mn-cs"/>
              </a:rPr>
              <a:t> </a:t>
            </a:r>
            <a:r>
              <a:rPr lang="ru-RU" sz="1200" b="1" kern="1200" dirty="0" smtClean="0">
                <a:solidFill>
                  <a:schemeClr val="tx1"/>
                </a:solidFill>
                <a:latin typeface="+mn-lt"/>
                <a:ea typeface="+mn-ea"/>
                <a:cs typeface="+mn-cs"/>
              </a:rPr>
              <a:t> </a:t>
            </a:r>
            <a:endParaRPr lang="ru-RU" sz="1200" kern="1200" dirty="0" smtClean="0">
              <a:solidFill>
                <a:schemeClr val="tx1"/>
              </a:solidFill>
              <a:latin typeface="+mn-lt"/>
              <a:ea typeface="+mn-ea"/>
              <a:cs typeface="+mn-cs"/>
            </a:endParaRPr>
          </a:p>
          <a:p>
            <a:r>
              <a:rPr lang="ru-RU" sz="1200" b="1" kern="1200" dirty="0" smtClean="0">
                <a:solidFill>
                  <a:schemeClr val="tx1"/>
                </a:solidFill>
                <a:latin typeface="+mn-lt"/>
                <a:ea typeface="+mn-ea"/>
                <a:cs typeface="+mn-cs"/>
              </a:rPr>
              <a:t>ВВЕДЕНИЕ</a:t>
            </a:r>
          </a:p>
          <a:p>
            <a:r>
              <a:rPr lang="ru-RU" sz="1200" b="1" kern="1200" dirty="0" smtClean="0">
                <a:solidFill>
                  <a:schemeClr val="tx1"/>
                </a:solidFill>
                <a:latin typeface="+mn-lt"/>
                <a:ea typeface="+mn-ea"/>
                <a:cs typeface="+mn-cs"/>
              </a:rPr>
              <a:t> </a:t>
            </a:r>
            <a:endParaRPr lang="ru-RU" sz="1200" kern="1200" dirty="0" smtClean="0">
              <a:solidFill>
                <a:schemeClr val="tx1"/>
              </a:solidFill>
              <a:latin typeface="+mn-lt"/>
              <a:ea typeface="+mn-ea"/>
              <a:cs typeface="+mn-cs"/>
            </a:endParaRPr>
          </a:p>
          <a:p>
            <a:r>
              <a:rPr lang="ru-RU" sz="1200" kern="1200" dirty="0" smtClean="0">
                <a:solidFill>
                  <a:schemeClr val="tx1"/>
                </a:solidFill>
                <a:latin typeface="+mn-lt"/>
                <a:ea typeface="+mn-ea"/>
                <a:cs typeface="+mn-cs"/>
              </a:rPr>
              <a:t>Рита </a:t>
            </a:r>
            <a:r>
              <a:rPr lang="ru-RU" sz="1200" kern="1200" dirty="0" smtClean="0">
                <a:solidFill>
                  <a:schemeClr val="tx1"/>
                </a:solidFill>
                <a:latin typeface="+mn-lt"/>
                <a:ea typeface="+mn-ea"/>
                <a:cs typeface="+mn-cs"/>
              </a:rPr>
              <a:t>не могла поверить своим глазам! Из мусорного бака возле пекарни виднелась целая буханка хлеба! Быстро перейдя на ту сторону улицы, она вытащила хлеб и спрятала его под одеждой и поспешила домой. Вот её дети удивятся! </a:t>
            </a:r>
          </a:p>
          <a:p>
            <a:r>
              <a:rPr lang="ru-RU" sz="1200" kern="1200" dirty="0" smtClean="0">
                <a:solidFill>
                  <a:schemeClr val="tx1"/>
                </a:solidFill>
                <a:latin typeface="+mn-lt"/>
                <a:ea typeface="+mn-ea"/>
                <a:cs typeface="+mn-cs"/>
              </a:rPr>
              <a:t> </a:t>
            </a:r>
          </a:p>
          <a:p>
            <a:r>
              <a:rPr lang="ru-RU" sz="1200" kern="1200" dirty="0" smtClean="0">
                <a:solidFill>
                  <a:schemeClr val="tx1"/>
                </a:solidFill>
                <a:latin typeface="+mn-lt"/>
                <a:ea typeface="+mn-ea"/>
                <a:cs typeface="+mn-cs"/>
              </a:rPr>
              <a:t>Только </a:t>
            </a:r>
            <a:r>
              <a:rPr lang="ru-RU" sz="1200" kern="1200" dirty="0" smtClean="0">
                <a:solidFill>
                  <a:schemeClr val="tx1"/>
                </a:solidFill>
                <a:latin typeface="+mn-lt"/>
                <a:ea typeface="+mn-ea"/>
                <a:cs typeface="+mn-cs"/>
              </a:rPr>
              <a:t>Рита </a:t>
            </a:r>
            <a:r>
              <a:rPr lang="ru-RU" sz="1200" kern="1200" dirty="0" smtClean="0">
                <a:solidFill>
                  <a:schemeClr val="tx1"/>
                </a:solidFill>
                <a:latin typeface="+mn-lt"/>
                <a:ea typeface="+mn-ea"/>
                <a:cs typeface="+mn-cs"/>
              </a:rPr>
              <a:t>дошла до дороги, она услышала позади разгневанные голоса. Вдруг, чьи-то грубые руки схватили её за плечи.  </a:t>
            </a:r>
          </a:p>
          <a:p>
            <a:r>
              <a:rPr lang="ru-RU" sz="1200" kern="1200" dirty="0" smtClean="0">
                <a:solidFill>
                  <a:schemeClr val="tx1"/>
                </a:solidFill>
                <a:latin typeface="+mn-lt"/>
                <a:ea typeface="+mn-ea"/>
                <a:cs typeface="+mn-cs"/>
              </a:rPr>
              <a:t> </a:t>
            </a:r>
          </a:p>
          <a:p>
            <a:r>
              <a:rPr lang="ru-RU" sz="1200" kern="1200" dirty="0" smtClean="0">
                <a:solidFill>
                  <a:schemeClr val="tx1"/>
                </a:solidFill>
                <a:latin typeface="+mn-lt"/>
                <a:ea typeface="+mn-ea"/>
                <a:cs typeface="+mn-cs"/>
              </a:rPr>
              <a:t>«Воровка!», закричал её обвинитель. «Ты украла ту буханку хлеба из моей пекарни!»  </a:t>
            </a:r>
          </a:p>
          <a:p>
            <a:r>
              <a:rPr lang="ru-RU" sz="1200" kern="1200" dirty="0" smtClean="0">
                <a:solidFill>
                  <a:schemeClr val="tx1"/>
                </a:solidFill>
                <a:latin typeface="+mn-lt"/>
                <a:ea typeface="+mn-ea"/>
                <a:cs typeface="+mn-cs"/>
              </a:rPr>
              <a:t>«Нет, нет», запротестовала </a:t>
            </a:r>
            <a:r>
              <a:rPr lang="ru-RU" sz="1200" kern="1200" dirty="0" smtClean="0">
                <a:solidFill>
                  <a:schemeClr val="tx1"/>
                </a:solidFill>
                <a:latin typeface="+mn-lt"/>
                <a:ea typeface="+mn-ea"/>
                <a:cs typeface="+mn-cs"/>
              </a:rPr>
              <a:t>Рита. </a:t>
            </a:r>
            <a:r>
              <a:rPr lang="ru-RU" sz="1200" kern="1200" dirty="0" smtClean="0">
                <a:solidFill>
                  <a:schemeClr val="tx1"/>
                </a:solidFill>
                <a:latin typeface="+mn-lt"/>
                <a:ea typeface="+mn-ea"/>
                <a:cs typeface="+mn-cs"/>
              </a:rPr>
              <a:t>«Я ничего не украла. Пожалуйста, сэр, отпустите меня!» Но тучный полицейский потащил её по улице, а раздражённый пекарь ругал её всю дорогу.  </a:t>
            </a:r>
          </a:p>
          <a:p>
            <a:r>
              <a:rPr lang="ru-RU" sz="1200" kern="1200" dirty="0" smtClean="0">
                <a:solidFill>
                  <a:schemeClr val="tx1"/>
                </a:solidFill>
                <a:latin typeface="+mn-lt"/>
                <a:ea typeface="+mn-ea"/>
                <a:cs typeface="+mn-cs"/>
              </a:rPr>
              <a:t>Спустя некоторое время спустя, стоя напротив строгого судьи, </a:t>
            </a:r>
            <a:r>
              <a:rPr lang="ru-RU" sz="1200" kern="1200" dirty="0" smtClean="0">
                <a:solidFill>
                  <a:schemeClr val="tx1"/>
                </a:solidFill>
                <a:latin typeface="+mn-lt"/>
                <a:ea typeface="+mn-ea"/>
                <a:cs typeface="+mn-cs"/>
              </a:rPr>
              <a:t>Рита </a:t>
            </a:r>
            <a:r>
              <a:rPr lang="ru-RU" sz="1200" kern="1200" dirty="0" smtClean="0">
                <a:solidFill>
                  <a:schemeClr val="tx1"/>
                </a:solidFill>
                <a:latin typeface="+mn-lt"/>
                <a:ea typeface="+mn-ea"/>
                <a:cs typeface="+mn-cs"/>
              </a:rPr>
              <a:t>дрожала, выслушивая обвинения пекаря. Затем она почувствовала, как взгляд судьи обратился на неё, и он спросил: «А что вы можете сказать в своё оправдание?» </a:t>
            </a:r>
          </a:p>
          <a:p>
            <a:r>
              <a:rPr lang="ru-RU" sz="1200" kern="1200" dirty="0" smtClean="0">
                <a:solidFill>
                  <a:schemeClr val="tx1"/>
                </a:solidFill>
                <a:latin typeface="+mn-lt"/>
                <a:ea typeface="+mn-ea"/>
                <a:cs typeface="+mn-cs"/>
              </a:rPr>
              <a:t> </a:t>
            </a:r>
          </a:p>
          <a:p>
            <a:r>
              <a:rPr lang="ru-RU" sz="1200" kern="1200" dirty="0" smtClean="0">
                <a:solidFill>
                  <a:schemeClr val="tx1"/>
                </a:solidFill>
                <a:latin typeface="+mn-lt"/>
                <a:ea typeface="+mn-ea"/>
                <a:cs typeface="+mn-cs"/>
              </a:rPr>
              <a:t>Рита </a:t>
            </a:r>
            <a:r>
              <a:rPr lang="ru-RU" sz="1200" kern="1200" dirty="0" smtClean="0">
                <a:solidFill>
                  <a:schemeClr val="tx1"/>
                </a:solidFill>
                <a:latin typeface="+mn-lt"/>
                <a:ea typeface="+mn-ea"/>
                <a:cs typeface="+mn-cs"/>
              </a:rPr>
              <a:t>озвучила свою историю: отсутствие работы, голодные дети и буханка хлеба из мусорного бака. Повернувшись снова к пекарю, судья спросил его: «Может ли история этой женщины оказаться правдой?» </a:t>
            </a:r>
          </a:p>
          <a:p>
            <a:r>
              <a:rPr lang="ru-RU" sz="1200" kern="1200" dirty="0" smtClean="0">
                <a:solidFill>
                  <a:schemeClr val="tx1"/>
                </a:solidFill>
                <a:latin typeface="+mn-lt"/>
                <a:ea typeface="+mn-ea"/>
                <a:cs typeface="+mn-cs"/>
              </a:rPr>
              <a:t>Пристыженный пекарь признал, что вероятно рассказ женщины правдив. </a:t>
            </a:r>
          </a:p>
          <a:p>
            <a:r>
              <a:rPr lang="ru-RU" sz="1200" kern="1200" dirty="0" smtClean="0">
                <a:solidFill>
                  <a:schemeClr val="tx1"/>
                </a:solidFill>
                <a:latin typeface="+mn-lt"/>
                <a:ea typeface="+mn-ea"/>
                <a:cs typeface="+mn-cs"/>
              </a:rPr>
              <a:t> </a:t>
            </a:r>
          </a:p>
          <a:p>
            <a:r>
              <a:rPr lang="ru-RU" sz="1200" kern="1200" dirty="0" smtClean="0">
                <a:solidFill>
                  <a:schemeClr val="tx1"/>
                </a:solidFill>
                <a:latin typeface="+mn-lt"/>
                <a:ea typeface="+mn-ea"/>
                <a:cs typeface="+mn-cs"/>
              </a:rPr>
              <a:t>«Тогда я оглашаю приговор», сказал судья. «Вы, </a:t>
            </a:r>
            <a:r>
              <a:rPr lang="ru-RU" sz="1200" kern="1200" dirty="0" smtClean="0">
                <a:solidFill>
                  <a:schemeClr val="tx1"/>
                </a:solidFill>
                <a:latin typeface="+mn-lt"/>
                <a:ea typeface="+mn-ea"/>
                <a:cs typeface="+mn-cs"/>
              </a:rPr>
              <a:t>Рита </a:t>
            </a:r>
            <a:r>
              <a:rPr lang="ru-RU" sz="1200" kern="1200" dirty="0" smtClean="0">
                <a:solidFill>
                  <a:schemeClr val="tx1"/>
                </a:solidFill>
                <a:latin typeface="+mn-lt"/>
                <a:ea typeface="+mn-ea"/>
                <a:cs typeface="+mn-cs"/>
              </a:rPr>
              <a:t>– невиновны. А вы господин пекарь должны предоставить этой женщине работу, чтобы она могла обеспечивать семью пищей». </a:t>
            </a:r>
          </a:p>
          <a:p>
            <a:r>
              <a:rPr lang="ru-RU" sz="1200" kern="1200" dirty="0" smtClean="0">
                <a:solidFill>
                  <a:schemeClr val="tx1"/>
                </a:solidFill>
                <a:latin typeface="+mn-lt"/>
                <a:ea typeface="+mn-ea"/>
                <a:cs typeface="+mn-cs"/>
              </a:rPr>
              <a:t>Трудно сказать, для кого этот приговор был более удивительным </a:t>
            </a:r>
            <a:r>
              <a:rPr lang="ru-RU" sz="1200" kern="1200" smtClean="0">
                <a:solidFill>
                  <a:schemeClr val="tx1"/>
                </a:solidFill>
                <a:latin typeface="+mn-lt"/>
                <a:ea typeface="+mn-ea"/>
                <a:cs typeface="+mn-cs"/>
              </a:rPr>
              <a:t>для </a:t>
            </a:r>
            <a:r>
              <a:rPr lang="ru-RU" sz="1200" kern="1200" smtClean="0">
                <a:solidFill>
                  <a:schemeClr val="tx1"/>
                </a:solidFill>
                <a:latin typeface="+mn-lt"/>
                <a:ea typeface="+mn-ea"/>
                <a:cs typeface="+mn-cs"/>
              </a:rPr>
              <a:t>Риты </a:t>
            </a:r>
            <a:r>
              <a:rPr lang="ru-RU" sz="1200" kern="1200" dirty="0" smtClean="0">
                <a:solidFill>
                  <a:schemeClr val="tx1"/>
                </a:solidFill>
                <a:latin typeface="+mn-lt"/>
                <a:ea typeface="+mn-ea"/>
                <a:cs typeface="+mn-cs"/>
              </a:rPr>
              <a:t>или для пекаря. Но пока трудные времена не завершились, </a:t>
            </a:r>
            <a:r>
              <a:rPr lang="ru-RU" sz="1200" kern="1200" dirty="0" smtClean="0">
                <a:solidFill>
                  <a:schemeClr val="tx1"/>
                </a:solidFill>
                <a:latin typeface="+mn-lt"/>
                <a:ea typeface="+mn-ea"/>
                <a:cs typeface="+mn-cs"/>
              </a:rPr>
              <a:t>Рита </a:t>
            </a:r>
            <a:r>
              <a:rPr lang="ru-RU" sz="1200" kern="1200" dirty="0" smtClean="0">
                <a:solidFill>
                  <a:schemeClr val="tx1"/>
                </a:solidFill>
                <a:latin typeface="+mn-lt"/>
                <a:ea typeface="+mn-ea"/>
                <a:cs typeface="+mn-cs"/>
              </a:rPr>
              <a:t>трудилась в пекарне, а её семья была обеспечена пищей</a:t>
            </a:r>
          </a:p>
          <a:p>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3877CCF4-35CA-A948-9720-D4A31E565536}" type="slidenum">
              <a:rPr lang="en-US" smtClean="0"/>
              <a:pPr/>
              <a:t>2</a:t>
            </a:fld>
            <a:endParaRPr lang="en-US"/>
          </a:p>
        </p:txBody>
      </p:sp>
    </p:spTree>
    <p:extLst>
      <p:ext uri="{BB962C8B-B14F-4D97-AF65-F5344CB8AC3E}">
        <p14:creationId xmlns="" xmlns:p14="http://schemas.microsoft.com/office/powerpoint/2010/main" val="16712460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sz="1200" b="1" kern="1200" dirty="0" smtClean="0">
                <a:solidFill>
                  <a:schemeClr val="tx1"/>
                </a:solidFill>
                <a:latin typeface="+mn-lt"/>
                <a:ea typeface="+mn-ea"/>
                <a:cs typeface="+mn-cs"/>
              </a:rPr>
              <a:t>БИБЛЕЙСКИЕ СУДЬИ </a:t>
            </a:r>
          </a:p>
          <a:p>
            <a:r>
              <a:rPr lang="ru-RU" sz="1200" b="1" kern="1200" dirty="0" smtClean="0">
                <a:solidFill>
                  <a:schemeClr val="tx1"/>
                </a:solidFill>
                <a:latin typeface="+mn-lt"/>
                <a:ea typeface="+mn-ea"/>
                <a:cs typeface="+mn-cs"/>
              </a:rPr>
              <a:t> </a:t>
            </a:r>
            <a:endParaRPr lang="ru-RU" sz="1200" kern="1200" dirty="0" smtClean="0">
              <a:solidFill>
                <a:schemeClr val="tx1"/>
              </a:solidFill>
              <a:latin typeface="+mn-lt"/>
              <a:ea typeface="+mn-ea"/>
              <a:cs typeface="+mn-cs"/>
            </a:endParaRPr>
          </a:p>
          <a:p>
            <a:r>
              <a:rPr lang="ru-RU" sz="1200" kern="1200" dirty="0" smtClean="0">
                <a:solidFill>
                  <a:schemeClr val="tx1"/>
                </a:solidFill>
                <a:latin typeface="+mn-lt"/>
                <a:ea typeface="+mn-ea"/>
                <a:cs typeface="+mn-cs"/>
              </a:rPr>
              <a:t>В Библии говорится о судьях, которые жили во времена до рождения Христа и после.  Иногда судьи были справедливы и добры</a:t>
            </a:r>
            <a:r>
              <a:rPr lang="en-US" sz="1200" kern="1200" dirty="0" smtClean="0">
                <a:solidFill>
                  <a:schemeClr val="tx1"/>
                </a:solidFill>
                <a:latin typeface="+mn-lt"/>
                <a:ea typeface="+mn-ea"/>
                <a:cs typeface="+mn-cs"/>
              </a:rPr>
              <a:t>; </a:t>
            </a:r>
            <a:r>
              <a:rPr lang="ru-RU" sz="1200" kern="1200" dirty="0" smtClean="0">
                <a:solidFill>
                  <a:schemeClr val="tx1"/>
                </a:solidFill>
                <a:latin typeface="+mn-lt"/>
                <a:ea typeface="+mn-ea"/>
                <a:cs typeface="+mn-cs"/>
              </a:rPr>
              <a:t>а иногда</a:t>
            </a:r>
            <a:r>
              <a:rPr lang="en-US" sz="1200" kern="1200" dirty="0" smtClean="0">
                <a:solidFill>
                  <a:schemeClr val="tx1"/>
                </a:solidFill>
                <a:latin typeface="+mn-lt"/>
                <a:ea typeface="+mn-ea"/>
                <a:cs typeface="+mn-cs"/>
              </a:rPr>
              <a:t> – </a:t>
            </a:r>
            <a:r>
              <a:rPr lang="ru-RU" sz="1200" kern="1200" dirty="0" smtClean="0">
                <a:solidFill>
                  <a:schemeClr val="tx1"/>
                </a:solidFill>
                <a:latin typeface="+mn-lt"/>
                <a:ea typeface="+mn-ea"/>
                <a:cs typeface="+mn-cs"/>
              </a:rPr>
              <a:t>нет</a:t>
            </a:r>
            <a:r>
              <a:rPr lang="en-US" sz="1200" kern="1200" dirty="0" smtClean="0">
                <a:solidFill>
                  <a:schemeClr val="tx1"/>
                </a:solidFill>
                <a:latin typeface="+mn-lt"/>
                <a:ea typeface="+mn-ea"/>
                <a:cs typeface="+mn-cs"/>
              </a:rPr>
              <a:t>. </a:t>
            </a:r>
            <a:endParaRPr lang="ru-RU"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 </a:t>
            </a:r>
            <a:endParaRPr lang="ru-RU" sz="1200" kern="1200" dirty="0" smtClean="0">
              <a:solidFill>
                <a:schemeClr val="tx1"/>
              </a:solidFill>
              <a:latin typeface="+mn-lt"/>
              <a:ea typeface="+mn-ea"/>
              <a:cs typeface="+mn-cs"/>
            </a:endParaRPr>
          </a:p>
          <a:p>
            <a:r>
              <a:rPr lang="ru-RU" sz="1200" kern="1200" dirty="0" smtClean="0">
                <a:solidFill>
                  <a:schemeClr val="tx1"/>
                </a:solidFill>
                <a:latin typeface="+mn-lt"/>
                <a:ea typeface="+mn-ea"/>
                <a:cs typeface="+mn-cs"/>
              </a:rPr>
              <a:t>1. В книге Деяния 16:16-19 описана история о служанке, одержимой прорицательным духом, она зарабатывала пророчествами деньги для своих господ.  Павел и Сила были в том городе, и девушка следовала за ними. Наконец, Павел приказал злому духу выйти из неё, и дух покинул эту девушку. Её господа обозлились, т.к. она стала для них бесполезна.  Каковы были действия этих господ потом</a:t>
            </a:r>
            <a:r>
              <a:rPr lang="en-US" sz="1200" kern="1200" dirty="0" smtClean="0">
                <a:solidFill>
                  <a:schemeClr val="tx1"/>
                </a:solidFill>
                <a:latin typeface="+mn-lt"/>
                <a:ea typeface="+mn-ea"/>
                <a:cs typeface="+mn-cs"/>
              </a:rPr>
              <a:t>?  </a:t>
            </a:r>
            <a:r>
              <a:rPr lang="en-US" sz="1200" i="1" kern="1200" dirty="0" smtClean="0">
                <a:solidFill>
                  <a:schemeClr val="tx1"/>
                </a:solidFill>
                <a:latin typeface="+mn-lt"/>
                <a:ea typeface="+mn-ea"/>
                <a:cs typeface="+mn-cs"/>
              </a:rPr>
              <a:t>(</a:t>
            </a:r>
            <a:r>
              <a:rPr lang="ru-RU" sz="1200" kern="1200" dirty="0" smtClean="0">
                <a:solidFill>
                  <a:schemeClr val="tx1"/>
                </a:solidFill>
                <a:latin typeface="+mn-lt"/>
                <a:ea typeface="+mn-ea"/>
                <a:cs typeface="+mn-cs"/>
              </a:rPr>
              <a:t>Деяния</a:t>
            </a:r>
            <a:r>
              <a:rPr lang="en-US" sz="1200" kern="1200" dirty="0" smtClean="0">
                <a:solidFill>
                  <a:schemeClr val="tx1"/>
                </a:solidFill>
                <a:latin typeface="+mn-lt"/>
                <a:ea typeface="+mn-ea"/>
                <a:cs typeface="+mn-cs"/>
              </a:rPr>
              <a:t> 16:20-21</a:t>
            </a:r>
            <a:r>
              <a:rPr lang="en-US" sz="1200" i="1" kern="1200" dirty="0" smtClean="0">
                <a:solidFill>
                  <a:schemeClr val="tx1"/>
                </a:solidFill>
                <a:latin typeface="+mn-lt"/>
                <a:ea typeface="+mn-ea"/>
                <a:cs typeface="+mn-cs"/>
              </a:rPr>
              <a:t>).</a:t>
            </a:r>
            <a:endParaRPr lang="ru-RU" sz="1200" kern="1200" dirty="0" smtClean="0">
              <a:solidFill>
                <a:schemeClr val="tx1"/>
              </a:solidFill>
              <a:latin typeface="+mn-lt"/>
              <a:ea typeface="+mn-ea"/>
              <a:cs typeface="+mn-cs"/>
            </a:endParaRP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2</a:t>
            </a:r>
            <a:r>
              <a:rPr lang="ru-RU" sz="1200" kern="1200" dirty="0" smtClean="0">
                <a:solidFill>
                  <a:schemeClr val="tx1"/>
                </a:solidFill>
                <a:effectLst/>
                <a:latin typeface="+mn-lt"/>
                <a:ea typeface="+mn-ea"/>
                <a:cs typeface="+mn-cs"/>
              </a:rPr>
              <a:t>. </a:t>
            </a:r>
            <a:r>
              <a:rPr lang="ru-RU" sz="1200" kern="1200" dirty="0" smtClean="0">
                <a:solidFill>
                  <a:schemeClr val="tx1"/>
                </a:solidFill>
                <a:latin typeface="+mn-lt"/>
                <a:ea typeface="+mn-ea"/>
                <a:cs typeface="+mn-cs"/>
              </a:rPr>
              <a:t>В стихах 22-24 сказано, что судья сделал с Павлом и Силой. Действовал ли он, как справедливый судья или возможно он боялся влиятельных людей, которые обвинили Павла и Силу?   </a:t>
            </a:r>
          </a:p>
          <a:p>
            <a:r>
              <a:rPr lang="ru-RU" sz="1200" kern="1200" dirty="0" smtClean="0">
                <a:solidFill>
                  <a:schemeClr val="tx1"/>
                </a:solidFill>
                <a:latin typeface="+mn-lt"/>
                <a:ea typeface="+mn-ea"/>
                <a:cs typeface="+mn-cs"/>
              </a:rPr>
              <a:t> </a:t>
            </a:r>
          </a:p>
          <a:p>
            <a:r>
              <a:rPr lang="ru-RU" sz="1200" kern="1200" dirty="0" smtClean="0">
                <a:solidFill>
                  <a:schemeClr val="tx1"/>
                </a:solidFill>
                <a:latin typeface="+mn-lt"/>
                <a:ea typeface="+mn-ea"/>
                <a:cs typeface="+mn-cs"/>
              </a:rPr>
              <a:t>3. В остальной главе говорится о том, как Бог освободил этих узников чудным образом. Прочитайте о перемене, которая произошла в судье и о причинах этой перемены в стихах 38 и 39.</a:t>
            </a:r>
          </a:p>
          <a:p>
            <a:r>
              <a:rPr lang="ru-RU" sz="1200" kern="1200" dirty="0" smtClean="0">
                <a:solidFill>
                  <a:schemeClr val="tx1"/>
                </a:solidFill>
                <a:latin typeface="+mn-lt"/>
                <a:ea typeface="+mn-ea"/>
                <a:cs typeface="+mn-cs"/>
              </a:rPr>
              <a:t>   </a:t>
            </a:r>
          </a:p>
          <a:p>
            <a:r>
              <a:rPr lang="ru-RU" sz="1200" kern="1200" dirty="0" smtClean="0">
                <a:solidFill>
                  <a:schemeClr val="tx1"/>
                </a:solidFill>
                <a:latin typeface="+mn-lt"/>
                <a:ea typeface="+mn-ea"/>
                <a:cs typeface="+mn-cs"/>
              </a:rPr>
              <a:t>4. Иисус рассказал Своим ученикам притчу (историю) о судье и вдове. Найдите эту историю в Евангелии от Луки 18:1-5.  Почему этот судья удовлетворил запрос вдовы?  </a:t>
            </a:r>
          </a:p>
          <a:p>
            <a:r>
              <a:rPr lang="en-US" sz="1200" kern="1200" dirty="0" smtClean="0">
                <a:solidFill>
                  <a:schemeClr val="tx1"/>
                </a:solidFill>
                <a:effectLst/>
                <a:latin typeface="+mn-lt"/>
                <a:ea typeface="+mn-ea"/>
                <a:cs typeface="+mn-cs"/>
              </a:rPr>
              <a:t> </a:t>
            </a:r>
          </a:p>
          <a:p>
            <a:endParaRPr lang="en-US" dirty="0"/>
          </a:p>
        </p:txBody>
      </p:sp>
      <p:sp>
        <p:nvSpPr>
          <p:cNvPr id="4" name="Slide Number Placeholder 3"/>
          <p:cNvSpPr>
            <a:spLocks noGrp="1"/>
          </p:cNvSpPr>
          <p:nvPr>
            <p:ph type="sldNum" sz="quarter" idx="10"/>
          </p:nvPr>
        </p:nvSpPr>
        <p:spPr/>
        <p:txBody>
          <a:bodyPr/>
          <a:lstStyle/>
          <a:p>
            <a:fld id="{0860C58C-956F-8640-B70E-16847925C7F4}" type="slidenum">
              <a:rPr lang="en-US" smtClean="0"/>
              <a:pPr/>
              <a:t>3</a:t>
            </a:fld>
            <a:endParaRPr lang="en-US"/>
          </a:p>
        </p:txBody>
      </p:sp>
    </p:spTree>
    <p:extLst>
      <p:ext uri="{BB962C8B-B14F-4D97-AF65-F5344CB8AC3E}">
        <p14:creationId xmlns="" xmlns:p14="http://schemas.microsoft.com/office/powerpoint/2010/main" val="2296827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sz="1200" kern="1200" dirty="0" smtClean="0">
                <a:solidFill>
                  <a:schemeClr val="tx1"/>
                </a:solidFill>
                <a:latin typeface="+mn-lt"/>
                <a:ea typeface="+mn-ea"/>
                <a:cs typeface="+mn-cs"/>
              </a:rPr>
              <a:t>5. Иисус рассказал эту историю, чтобы показать, как Его Отец отвечает на молитвы: не потому, что человек много молится, а потому что Он желает помочь молящемуся.  Что Иисус сказал о том, что сделает Бог?  </a:t>
            </a:r>
            <a:r>
              <a:rPr lang="en-US" sz="1200" kern="1200" dirty="0" smtClean="0">
                <a:solidFill>
                  <a:schemeClr val="tx1"/>
                </a:solidFill>
                <a:latin typeface="+mn-lt"/>
                <a:ea typeface="+mn-ea"/>
                <a:cs typeface="+mn-cs"/>
              </a:rPr>
              <a:t>(</a:t>
            </a:r>
            <a:r>
              <a:rPr lang="ru-RU" sz="1200" kern="1200" dirty="0" smtClean="0">
                <a:solidFill>
                  <a:schemeClr val="tx1"/>
                </a:solidFill>
                <a:latin typeface="+mn-lt"/>
                <a:ea typeface="+mn-ea"/>
                <a:cs typeface="+mn-cs"/>
              </a:rPr>
              <a:t>Луки</a:t>
            </a:r>
            <a:r>
              <a:rPr lang="en-US" sz="1200" kern="1200" dirty="0" smtClean="0">
                <a:solidFill>
                  <a:schemeClr val="tx1"/>
                </a:solidFill>
                <a:latin typeface="+mn-lt"/>
                <a:ea typeface="+mn-ea"/>
                <a:cs typeface="+mn-cs"/>
              </a:rPr>
              <a:t> 18:8).</a:t>
            </a:r>
            <a:endParaRPr lang="ru-RU"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 </a:t>
            </a:r>
            <a:endParaRPr lang="ru-RU"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0860C58C-956F-8640-B70E-16847925C7F4}" type="slidenum">
              <a:rPr lang="en-US" smtClean="0"/>
              <a:pPr/>
              <a:t>4</a:t>
            </a:fld>
            <a:endParaRPr lang="en-US"/>
          </a:p>
        </p:txBody>
      </p:sp>
    </p:spTree>
    <p:extLst>
      <p:ext uri="{BB962C8B-B14F-4D97-AF65-F5344CB8AC3E}">
        <p14:creationId xmlns="" xmlns:p14="http://schemas.microsoft.com/office/powerpoint/2010/main" val="7881243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sz="1200" kern="1200" dirty="0" smtClean="0">
                <a:solidFill>
                  <a:schemeClr val="tx1"/>
                </a:solidFill>
                <a:latin typeface="+mn-lt"/>
                <a:ea typeface="+mn-ea"/>
                <a:cs typeface="+mn-cs"/>
              </a:rPr>
              <a:t>6.</a:t>
            </a:r>
            <a:r>
              <a:rPr lang="ru-RU" sz="1200" kern="1200" baseline="0" dirty="0" smtClean="0">
                <a:solidFill>
                  <a:schemeClr val="tx1"/>
                </a:solidFill>
                <a:latin typeface="+mn-lt"/>
                <a:ea typeface="+mn-ea"/>
                <a:cs typeface="+mn-cs"/>
              </a:rPr>
              <a:t> </a:t>
            </a:r>
            <a:r>
              <a:rPr lang="ru-RU" sz="1200" kern="1200" dirty="0" smtClean="0">
                <a:solidFill>
                  <a:schemeClr val="tx1"/>
                </a:solidFill>
                <a:latin typeface="+mn-lt"/>
                <a:ea typeface="+mn-ea"/>
                <a:cs typeface="+mn-cs"/>
              </a:rPr>
              <a:t>В послании к Евреям, кто по словам Павла будет судить народ Свой?  </a:t>
            </a:r>
            <a:r>
              <a:rPr lang="en-US" sz="1200" kern="1200" dirty="0" smtClean="0">
                <a:solidFill>
                  <a:schemeClr val="tx1"/>
                </a:solidFill>
                <a:latin typeface="+mn-lt"/>
                <a:ea typeface="+mn-ea"/>
                <a:cs typeface="+mn-cs"/>
              </a:rPr>
              <a:t>(</a:t>
            </a:r>
            <a:r>
              <a:rPr lang="ru-RU" sz="1200" kern="1200" dirty="0" smtClean="0">
                <a:solidFill>
                  <a:schemeClr val="tx1"/>
                </a:solidFill>
                <a:latin typeface="+mn-lt"/>
                <a:ea typeface="+mn-ea"/>
                <a:cs typeface="+mn-cs"/>
              </a:rPr>
              <a:t>Евреям</a:t>
            </a:r>
            <a:r>
              <a:rPr lang="en-US" sz="1200" kern="1200" dirty="0" smtClean="0">
                <a:solidFill>
                  <a:schemeClr val="tx1"/>
                </a:solidFill>
                <a:latin typeface="+mn-lt"/>
                <a:ea typeface="+mn-ea"/>
                <a:cs typeface="+mn-cs"/>
              </a:rPr>
              <a:t> 10:30).</a:t>
            </a:r>
            <a:endParaRPr lang="ru-RU"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 </a:t>
            </a:r>
            <a:endParaRPr lang="ru-RU"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  </a:t>
            </a:r>
            <a:endParaRPr lang="ru-RU" sz="1200" kern="1200" dirty="0" smtClean="0">
              <a:solidFill>
                <a:schemeClr val="tx1"/>
              </a:solidFill>
              <a:latin typeface="+mn-lt"/>
              <a:ea typeface="+mn-ea"/>
              <a:cs typeface="+mn-cs"/>
            </a:endParaRPr>
          </a:p>
          <a:p>
            <a:r>
              <a:rPr lang="ru-RU" sz="1200" kern="1200" dirty="0" smtClean="0">
                <a:solidFill>
                  <a:schemeClr val="tx1"/>
                </a:solidFill>
                <a:latin typeface="+mn-lt"/>
                <a:ea typeface="+mn-ea"/>
                <a:cs typeface="+mn-cs"/>
              </a:rPr>
              <a:t>7. Какой совет даётся в послании Иакова 5:7-9, и почему?</a:t>
            </a:r>
          </a:p>
          <a:p>
            <a:r>
              <a:rPr lang="ru-RU" sz="1200" kern="1200" dirty="0" smtClean="0">
                <a:solidFill>
                  <a:schemeClr val="tx1"/>
                </a:solidFill>
                <a:latin typeface="+mn-lt"/>
                <a:ea typeface="+mn-ea"/>
                <a:cs typeface="+mn-cs"/>
              </a:rPr>
              <a:t> </a:t>
            </a:r>
          </a:p>
          <a:p>
            <a:r>
              <a:rPr lang="ru-RU" sz="1200" kern="1200" dirty="0" smtClean="0">
                <a:solidFill>
                  <a:schemeClr val="tx1"/>
                </a:solidFill>
                <a:latin typeface="+mn-lt"/>
                <a:ea typeface="+mn-ea"/>
                <a:cs typeface="+mn-cs"/>
              </a:rPr>
              <a:t>  </a:t>
            </a:r>
          </a:p>
          <a:p>
            <a:r>
              <a:rPr lang="ru-RU" sz="1200" kern="1200" dirty="0" smtClean="0">
                <a:solidFill>
                  <a:schemeClr val="tx1"/>
                </a:solidFill>
                <a:latin typeface="+mn-lt"/>
                <a:ea typeface="+mn-ea"/>
                <a:cs typeface="+mn-cs"/>
              </a:rPr>
              <a:t>8.</a:t>
            </a:r>
            <a:r>
              <a:rPr lang="ru-RU" sz="1200" kern="1200" baseline="0" dirty="0" smtClean="0">
                <a:solidFill>
                  <a:schemeClr val="tx1"/>
                </a:solidFill>
                <a:latin typeface="+mn-lt"/>
                <a:ea typeface="+mn-ea"/>
                <a:cs typeface="+mn-cs"/>
              </a:rPr>
              <a:t> </a:t>
            </a:r>
            <a:r>
              <a:rPr lang="ru-RU" sz="1200" kern="1200" dirty="0" smtClean="0">
                <a:solidFill>
                  <a:schemeClr val="tx1"/>
                </a:solidFill>
                <a:latin typeface="+mn-lt"/>
                <a:ea typeface="+mn-ea"/>
                <a:cs typeface="+mn-cs"/>
              </a:rPr>
              <a:t>Одна из проповедей Павла подробно изложена в Библии. Какую он приводит причину для покаяния в грехах? </a:t>
            </a:r>
            <a:r>
              <a:rPr lang="en-US" sz="1200" kern="1200" dirty="0" smtClean="0">
                <a:solidFill>
                  <a:schemeClr val="tx1"/>
                </a:solidFill>
                <a:latin typeface="+mn-lt"/>
                <a:ea typeface="+mn-ea"/>
                <a:cs typeface="+mn-cs"/>
              </a:rPr>
              <a:t>(</a:t>
            </a:r>
            <a:r>
              <a:rPr lang="ru-RU" sz="1200" kern="1200" dirty="0" smtClean="0">
                <a:solidFill>
                  <a:schemeClr val="tx1"/>
                </a:solidFill>
                <a:latin typeface="+mn-lt"/>
                <a:ea typeface="+mn-ea"/>
                <a:cs typeface="+mn-cs"/>
              </a:rPr>
              <a:t>Деяния</a:t>
            </a:r>
            <a:r>
              <a:rPr lang="en-US" sz="1200" kern="1200" dirty="0" smtClean="0">
                <a:solidFill>
                  <a:schemeClr val="tx1"/>
                </a:solidFill>
                <a:latin typeface="+mn-lt"/>
                <a:ea typeface="+mn-ea"/>
                <a:cs typeface="+mn-cs"/>
              </a:rPr>
              <a:t> 17:31).</a:t>
            </a:r>
            <a:endParaRPr lang="ru-RU"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 </a:t>
            </a:r>
            <a:endParaRPr lang="ru-RU"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  </a:t>
            </a:r>
            <a:endParaRPr lang="ru-RU" sz="1200" kern="1200" dirty="0" smtClean="0">
              <a:solidFill>
                <a:schemeClr val="tx1"/>
              </a:solidFill>
              <a:latin typeface="+mn-lt"/>
              <a:ea typeface="+mn-ea"/>
              <a:cs typeface="+mn-cs"/>
            </a:endParaRPr>
          </a:p>
          <a:p>
            <a:r>
              <a:rPr lang="ru-RU" sz="1200" kern="1200" dirty="0" smtClean="0">
                <a:solidFill>
                  <a:schemeClr val="tx1"/>
                </a:solidFill>
                <a:latin typeface="+mn-lt"/>
                <a:ea typeface="+mn-ea"/>
                <a:cs typeface="+mn-cs"/>
              </a:rPr>
              <a:t>Некоторые люди боятся суда Божьего. Иисус не желает, чтобы мы боялись Отца, так как все три личности Божества любят нас. Он желает, чтобы мы понимали, что все люди пройдут через суд прежде, чем Иисус придёт и заберёт Свой народ на небо, как описано во многих стихах Библии, чтобы даровать нам утешение. Мы обсудим некоторые из таких стихов</a:t>
            </a:r>
            <a:r>
              <a:rPr lang="en-US" sz="1200" kern="1200" dirty="0" smtClean="0">
                <a:solidFill>
                  <a:schemeClr val="tx1"/>
                </a:solidFill>
                <a:latin typeface="+mn-lt"/>
                <a:ea typeface="+mn-ea"/>
                <a:cs typeface="+mn-cs"/>
              </a:rPr>
              <a:t>.  </a:t>
            </a:r>
            <a:endParaRPr lang="ru-RU" sz="1200" kern="1200" dirty="0" smtClean="0">
              <a:solidFill>
                <a:schemeClr val="tx1"/>
              </a:solidFill>
              <a:latin typeface="+mn-lt"/>
              <a:ea typeface="+mn-ea"/>
              <a:cs typeface="+mn-cs"/>
            </a:endParaRP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860C58C-956F-8640-B70E-16847925C7F4}" type="slidenum">
              <a:rPr lang="en-US" smtClean="0"/>
              <a:pPr/>
              <a:t>5</a:t>
            </a:fld>
            <a:endParaRPr lang="en-US"/>
          </a:p>
        </p:txBody>
      </p:sp>
    </p:spTree>
    <p:extLst>
      <p:ext uri="{BB962C8B-B14F-4D97-AF65-F5344CB8AC3E}">
        <p14:creationId xmlns="" xmlns:p14="http://schemas.microsoft.com/office/powerpoint/2010/main" val="17098208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sz="1200" kern="1200" dirty="0" smtClean="0">
                <a:solidFill>
                  <a:schemeClr val="tx1"/>
                </a:solidFill>
                <a:latin typeface="+mn-lt"/>
                <a:ea typeface="+mn-ea"/>
                <a:cs typeface="+mn-cs"/>
              </a:rPr>
              <a:t>9.  В Деяниях 17:31, Павел говорит, что Муж, который будет судить мир справедливо, Он был поставлен на это и воскрес из мёртвых.  Апостол Пётр говорит о тех же самых событиях в книге Деяния 10:36-42.  Кто, по словам Петра, будет судить и живых и мёртвых?  </a:t>
            </a:r>
          </a:p>
          <a:p>
            <a:r>
              <a:rPr lang="ru-RU" sz="1200" kern="1200" dirty="0" smtClean="0">
                <a:solidFill>
                  <a:schemeClr val="tx1"/>
                </a:solidFill>
                <a:latin typeface="+mn-lt"/>
                <a:ea typeface="+mn-ea"/>
                <a:cs typeface="+mn-cs"/>
              </a:rPr>
              <a:t> </a:t>
            </a:r>
          </a:p>
          <a:p>
            <a:r>
              <a:rPr lang="ru-RU" sz="1200" kern="1200" dirty="0" smtClean="0">
                <a:solidFill>
                  <a:schemeClr val="tx1"/>
                </a:solidFill>
                <a:latin typeface="+mn-lt"/>
                <a:ea typeface="+mn-ea"/>
                <a:cs typeface="+mn-cs"/>
              </a:rPr>
              <a:t> 10. Какие ещё причины существуют для конфликта и надежды, согласно тексту 43?  </a:t>
            </a:r>
            <a:endParaRPr lang="ru-RU"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0860C58C-956F-8640-B70E-16847925C7F4}" type="slidenum">
              <a:rPr lang="en-US" smtClean="0"/>
              <a:pPr/>
              <a:t>6</a:t>
            </a:fld>
            <a:endParaRPr lang="en-US"/>
          </a:p>
        </p:txBody>
      </p:sp>
    </p:spTree>
    <p:extLst>
      <p:ext uri="{BB962C8B-B14F-4D97-AF65-F5344CB8AC3E}">
        <p14:creationId xmlns="" xmlns:p14="http://schemas.microsoft.com/office/powerpoint/2010/main" val="52715766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sz="1200" kern="1200" dirty="0" smtClean="0">
                <a:solidFill>
                  <a:schemeClr val="tx1"/>
                </a:solidFill>
                <a:latin typeface="+mn-lt"/>
                <a:ea typeface="+mn-ea"/>
                <a:cs typeface="+mn-cs"/>
              </a:rPr>
              <a:t>«</a:t>
            </a:r>
            <a:r>
              <a:rPr lang="ru-RU" sz="1200" b="1" kern="1200" dirty="0" smtClean="0">
                <a:solidFill>
                  <a:schemeClr val="tx1"/>
                </a:solidFill>
                <a:latin typeface="+mn-lt"/>
                <a:ea typeface="+mn-ea"/>
                <a:cs typeface="+mn-cs"/>
              </a:rPr>
              <a:t>Смиренный Назарянин является в Своём истинном величии. Он поднимается над человечеством, обличая грех и позор, и предстаёт открыто, как почитаемый Повелитель небесных ангелов, как Сын Божий, единый с Творцом Вселенной. И слушатели Его потрясены. Ни один человек не произносил подобных слов. И никто не являл Себя с таким царственным величием. Его высказывания просты и понятны; в них полностью раскрывается Его миссия и долг по отношению  к этому миру. </a:t>
            </a:r>
            <a:r>
              <a:rPr lang="ru-RU" sz="1200" kern="1200" dirty="0" smtClean="0">
                <a:solidFill>
                  <a:schemeClr val="tx1"/>
                </a:solidFill>
                <a:latin typeface="+mn-lt"/>
                <a:ea typeface="+mn-ea"/>
                <a:cs typeface="+mn-cs"/>
              </a:rPr>
              <a:t> «Ибо Отец и не судит никого, но весь суд отдал Сыну, дабы все чтили Сына, как чтут Отца. Кто не чтит Сына, тот не чтит и Отца, пославшего Его…Ибо как Отец имеет жизнь в Самом Себе, так и Сыну дал иметь жизнь в Самом Себе; и дал Ему власть производить и суд, потому что Он есть Сын Человеческий» (</a:t>
            </a:r>
            <a:r>
              <a:rPr lang="ru-RU" sz="1200" kern="1200" dirty="0" err="1" smtClean="0">
                <a:solidFill>
                  <a:schemeClr val="tx1"/>
                </a:solidFill>
                <a:latin typeface="+mn-lt"/>
                <a:ea typeface="+mn-ea"/>
                <a:cs typeface="+mn-cs"/>
              </a:rPr>
              <a:t>Эллен</a:t>
            </a:r>
            <a:r>
              <a:rPr lang="ru-RU" sz="1200" kern="1200" dirty="0" smtClean="0">
                <a:solidFill>
                  <a:schemeClr val="tx1"/>
                </a:solidFill>
                <a:latin typeface="+mn-lt"/>
                <a:ea typeface="+mn-ea"/>
                <a:cs typeface="+mn-cs"/>
              </a:rPr>
              <a:t> Уайт, </a:t>
            </a:r>
            <a:r>
              <a:rPr lang="ru-RU" sz="1200" i="1" kern="1200" dirty="0" smtClean="0">
                <a:solidFill>
                  <a:schemeClr val="tx1"/>
                </a:solidFill>
                <a:latin typeface="+mn-lt"/>
                <a:ea typeface="+mn-ea"/>
                <a:cs typeface="+mn-cs"/>
              </a:rPr>
              <a:t>Желание веков,</a:t>
            </a:r>
            <a:r>
              <a:rPr lang="ru-RU" sz="1200" kern="1200" dirty="0" smtClean="0">
                <a:solidFill>
                  <a:schemeClr val="tx1"/>
                </a:solidFill>
                <a:latin typeface="+mn-lt"/>
                <a:ea typeface="+mn-ea"/>
                <a:cs typeface="+mn-cs"/>
              </a:rPr>
              <a:t> стр. 210; Иоанна 5:22, 23, 26, 27).</a:t>
            </a:r>
            <a:endParaRPr lang="ru-RU"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0860C58C-956F-8640-B70E-16847925C7F4}" type="slidenum">
              <a:rPr lang="en-US" smtClean="0"/>
              <a:pPr/>
              <a:t>7</a:t>
            </a:fld>
            <a:endParaRPr lang="en-US"/>
          </a:p>
        </p:txBody>
      </p:sp>
    </p:spTree>
    <p:extLst>
      <p:ext uri="{BB962C8B-B14F-4D97-AF65-F5344CB8AC3E}">
        <p14:creationId xmlns="" xmlns:p14="http://schemas.microsoft.com/office/powerpoint/2010/main" val="9483171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sz="1200" kern="1200" dirty="0" smtClean="0">
                <a:solidFill>
                  <a:schemeClr val="tx1"/>
                </a:solidFill>
                <a:latin typeface="+mn-lt"/>
                <a:ea typeface="+mn-ea"/>
                <a:cs typeface="+mn-cs"/>
              </a:rPr>
              <a:t>11. Что Иисус говорит о суде? (Иоанна 5:30).</a:t>
            </a:r>
          </a:p>
          <a:p>
            <a:r>
              <a:rPr lang="ru-RU" sz="1200" kern="1200" dirty="0" smtClean="0">
                <a:solidFill>
                  <a:schemeClr val="tx1"/>
                </a:solidFill>
                <a:latin typeface="+mn-lt"/>
                <a:ea typeface="+mn-ea"/>
                <a:cs typeface="+mn-cs"/>
              </a:rPr>
              <a:t> </a:t>
            </a:r>
          </a:p>
          <a:p>
            <a:r>
              <a:rPr lang="ru-RU" sz="1200" kern="1200" dirty="0" smtClean="0">
                <a:solidFill>
                  <a:schemeClr val="tx1"/>
                </a:solidFill>
                <a:latin typeface="+mn-lt"/>
                <a:ea typeface="+mn-ea"/>
                <a:cs typeface="+mn-cs"/>
              </a:rPr>
              <a:t> </a:t>
            </a:r>
          </a:p>
          <a:p>
            <a:r>
              <a:rPr lang="ru-RU" sz="1200" kern="1200" dirty="0" smtClean="0">
                <a:solidFill>
                  <a:schemeClr val="tx1"/>
                </a:solidFill>
                <a:latin typeface="+mn-lt"/>
                <a:ea typeface="+mn-ea"/>
                <a:cs typeface="+mn-cs"/>
              </a:rPr>
              <a:t> </a:t>
            </a:r>
          </a:p>
          <a:p>
            <a:r>
              <a:rPr lang="ru-RU" sz="1200" kern="1200" dirty="0" smtClean="0">
                <a:solidFill>
                  <a:schemeClr val="tx1"/>
                </a:solidFill>
                <a:latin typeface="+mn-lt"/>
                <a:ea typeface="+mn-ea"/>
                <a:cs typeface="+mn-cs"/>
              </a:rPr>
              <a:t>12. В своём втором письме Тимофею, Павел пишет о чудесном событии, которого он ожидает.  Какое событие ждёт Павел и почему</a:t>
            </a:r>
            <a:r>
              <a:rPr lang="en-US" sz="1200" kern="1200" dirty="0" smtClean="0">
                <a:solidFill>
                  <a:schemeClr val="tx1"/>
                </a:solidFill>
                <a:latin typeface="+mn-lt"/>
                <a:ea typeface="+mn-ea"/>
                <a:cs typeface="+mn-cs"/>
              </a:rPr>
              <a:t>?  (II </a:t>
            </a:r>
            <a:r>
              <a:rPr lang="ru-RU" sz="1200" kern="1200" dirty="0" smtClean="0">
                <a:solidFill>
                  <a:schemeClr val="tx1"/>
                </a:solidFill>
                <a:latin typeface="+mn-lt"/>
                <a:ea typeface="+mn-ea"/>
                <a:cs typeface="+mn-cs"/>
              </a:rPr>
              <a:t>Тимофею</a:t>
            </a:r>
            <a:r>
              <a:rPr lang="en-US" sz="1200" kern="1200" dirty="0" smtClean="0">
                <a:solidFill>
                  <a:schemeClr val="tx1"/>
                </a:solidFill>
                <a:latin typeface="+mn-lt"/>
                <a:ea typeface="+mn-ea"/>
                <a:cs typeface="+mn-cs"/>
              </a:rPr>
              <a:t> 4:8).</a:t>
            </a:r>
            <a:endParaRPr lang="ru-RU" sz="1200" kern="1200" dirty="0" smtClean="0">
              <a:solidFill>
                <a:schemeClr val="tx1"/>
              </a:solidFill>
              <a:latin typeface="+mn-lt"/>
              <a:ea typeface="+mn-ea"/>
              <a:cs typeface="+mn-cs"/>
            </a:endParaRPr>
          </a:p>
          <a:p>
            <a:r>
              <a:rPr lang="en-US" sz="1200" kern="1200" dirty="0" smtClean="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860C58C-956F-8640-B70E-16847925C7F4}" type="slidenum">
              <a:rPr lang="en-US" smtClean="0"/>
              <a:pPr/>
              <a:t>8</a:t>
            </a:fld>
            <a:endParaRPr lang="en-US"/>
          </a:p>
        </p:txBody>
      </p:sp>
    </p:spTree>
    <p:extLst>
      <p:ext uri="{BB962C8B-B14F-4D97-AF65-F5344CB8AC3E}">
        <p14:creationId xmlns="" xmlns:p14="http://schemas.microsoft.com/office/powerpoint/2010/main" val="12512185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sz="1200" kern="1200" dirty="0" smtClean="0">
                <a:solidFill>
                  <a:schemeClr val="tx1"/>
                </a:solidFill>
                <a:latin typeface="+mn-lt"/>
                <a:ea typeface="+mn-ea"/>
                <a:cs typeface="+mn-cs"/>
              </a:rPr>
              <a:t>В мире много греха и страданий. Вокруг мы видим войны, и как результат, эгоизм и жадность. Сатана пытается лишить нас мужества. Он пытается отвлечь наши умы от обетования, которое оставил нам Иисус о том, что Он вернётся и возьмёт с Собой Своих истинных последователей, которые будут жить с Ним в вечности. Сатана желает, чтобы мы боялись пришествия Иисуса из-за страха перед судом. Нам всегда следует помнить, что не следует бояться Того, Кого мы принимаем, как своего Друга, Старшего Брата, Защитника и Судью. </a:t>
            </a:r>
          </a:p>
          <a:p>
            <a:r>
              <a:rPr lang="en-US" sz="1200" kern="1200" dirty="0" smtClean="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860C58C-956F-8640-B70E-16847925C7F4}" type="slidenum">
              <a:rPr lang="en-US" smtClean="0"/>
              <a:pPr/>
              <a:t>9</a:t>
            </a:fld>
            <a:endParaRPr lang="en-US"/>
          </a:p>
        </p:txBody>
      </p:sp>
    </p:spTree>
    <p:extLst>
      <p:ext uri="{BB962C8B-B14F-4D97-AF65-F5344CB8AC3E}">
        <p14:creationId xmlns="" xmlns:p14="http://schemas.microsoft.com/office/powerpoint/2010/main" val="11171668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9B8D25C-3005-744D-A5C8-74B7D33985B6}" type="datetimeFigureOut">
              <a:rPr lang="en-US" smtClean="0"/>
              <a:pPr/>
              <a:t>6/4/2016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A74D7C-9FDB-5946-8713-98FC016BC28C}" type="slidenum">
              <a:rPr lang="en-US" smtClean="0"/>
              <a:pPr/>
              <a:t>‹#›</a:t>
            </a:fld>
            <a:endParaRPr lang="en-US"/>
          </a:p>
        </p:txBody>
      </p:sp>
    </p:spTree>
    <p:extLst>
      <p:ext uri="{BB962C8B-B14F-4D97-AF65-F5344CB8AC3E}">
        <p14:creationId xmlns="" xmlns:p14="http://schemas.microsoft.com/office/powerpoint/2010/main" val="12390530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9B8D25C-3005-744D-A5C8-74B7D33985B6}" type="datetimeFigureOut">
              <a:rPr lang="en-US" smtClean="0"/>
              <a:pPr/>
              <a:t>6/4/2016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A74D7C-9FDB-5946-8713-98FC016BC28C}" type="slidenum">
              <a:rPr lang="en-US" smtClean="0"/>
              <a:pPr/>
              <a:t>‹#›</a:t>
            </a:fld>
            <a:endParaRPr lang="en-US"/>
          </a:p>
        </p:txBody>
      </p:sp>
    </p:spTree>
    <p:extLst>
      <p:ext uri="{BB962C8B-B14F-4D97-AF65-F5344CB8AC3E}">
        <p14:creationId xmlns="" xmlns:p14="http://schemas.microsoft.com/office/powerpoint/2010/main" val="14118609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9B8D25C-3005-744D-A5C8-74B7D33985B6}" type="datetimeFigureOut">
              <a:rPr lang="en-US" smtClean="0"/>
              <a:pPr/>
              <a:t>6/4/2016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A74D7C-9FDB-5946-8713-98FC016BC28C}" type="slidenum">
              <a:rPr lang="en-US" smtClean="0"/>
              <a:pPr/>
              <a:t>‹#›</a:t>
            </a:fld>
            <a:endParaRPr lang="en-US"/>
          </a:p>
        </p:txBody>
      </p:sp>
    </p:spTree>
    <p:extLst>
      <p:ext uri="{BB962C8B-B14F-4D97-AF65-F5344CB8AC3E}">
        <p14:creationId xmlns="" xmlns:p14="http://schemas.microsoft.com/office/powerpoint/2010/main" val="16001541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9B8D25C-3005-744D-A5C8-74B7D33985B6}" type="datetimeFigureOut">
              <a:rPr lang="en-US" smtClean="0"/>
              <a:pPr/>
              <a:t>6/4/2016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A74D7C-9FDB-5946-8713-98FC016BC28C}" type="slidenum">
              <a:rPr lang="en-US" smtClean="0"/>
              <a:pPr/>
              <a:t>‹#›</a:t>
            </a:fld>
            <a:endParaRPr lang="en-US"/>
          </a:p>
        </p:txBody>
      </p:sp>
    </p:spTree>
    <p:extLst>
      <p:ext uri="{BB962C8B-B14F-4D97-AF65-F5344CB8AC3E}">
        <p14:creationId xmlns="" xmlns:p14="http://schemas.microsoft.com/office/powerpoint/2010/main" val="6158880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9B8D25C-3005-744D-A5C8-74B7D33985B6}" type="datetimeFigureOut">
              <a:rPr lang="en-US" smtClean="0"/>
              <a:pPr/>
              <a:t>6/4/2016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A74D7C-9FDB-5946-8713-98FC016BC28C}" type="slidenum">
              <a:rPr lang="en-US" smtClean="0"/>
              <a:pPr/>
              <a:t>‹#›</a:t>
            </a:fld>
            <a:endParaRPr lang="en-US"/>
          </a:p>
        </p:txBody>
      </p:sp>
    </p:spTree>
    <p:extLst>
      <p:ext uri="{BB962C8B-B14F-4D97-AF65-F5344CB8AC3E}">
        <p14:creationId xmlns="" xmlns:p14="http://schemas.microsoft.com/office/powerpoint/2010/main" val="3596979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9B8D25C-3005-744D-A5C8-74B7D33985B6}" type="datetimeFigureOut">
              <a:rPr lang="en-US" smtClean="0"/>
              <a:pPr/>
              <a:t>6/4/2016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CA74D7C-9FDB-5946-8713-98FC016BC28C}" type="slidenum">
              <a:rPr lang="en-US" smtClean="0"/>
              <a:pPr/>
              <a:t>‹#›</a:t>
            </a:fld>
            <a:endParaRPr lang="en-US"/>
          </a:p>
        </p:txBody>
      </p:sp>
    </p:spTree>
    <p:extLst>
      <p:ext uri="{BB962C8B-B14F-4D97-AF65-F5344CB8AC3E}">
        <p14:creationId xmlns="" xmlns:p14="http://schemas.microsoft.com/office/powerpoint/2010/main" val="2775675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9B8D25C-3005-744D-A5C8-74B7D33985B6}" type="datetimeFigureOut">
              <a:rPr lang="en-US" smtClean="0"/>
              <a:pPr/>
              <a:t>6/4/2016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CA74D7C-9FDB-5946-8713-98FC016BC28C}" type="slidenum">
              <a:rPr lang="en-US" smtClean="0"/>
              <a:pPr/>
              <a:t>‹#›</a:t>
            </a:fld>
            <a:endParaRPr lang="en-US"/>
          </a:p>
        </p:txBody>
      </p:sp>
    </p:spTree>
    <p:extLst>
      <p:ext uri="{BB962C8B-B14F-4D97-AF65-F5344CB8AC3E}">
        <p14:creationId xmlns="" xmlns:p14="http://schemas.microsoft.com/office/powerpoint/2010/main" val="7440038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59B8D25C-3005-744D-A5C8-74B7D33985B6}" type="datetimeFigureOut">
              <a:rPr lang="en-US" smtClean="0"/>
              <a:pPr/>
              <a:t>6/4/2016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CA74D7C-9FDB-5946-8713-98FC016BC28C}" type="slidenum">
              <a:rPr lang="en-US" smtClean="0"/>
              <a:pPr/>
              <a:t>‹#›</a:t>
            </a:fld>
            <a:endParaRPr lang="en-US"/>
          </a:p>
        </p:txBody>
      </p:sp>
    </p:spTree>
    <p:extLst>
      <p:ext uri="{BB962C8B-B14F-4D97-AF65-F5344CB8AC3E}">
        <p14:creationId xmlns="" xmlns:p14="http://schemas.microsoft.com/office/powerpoint/2010/main" val="18228468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9B8D25C-3005-744D-A5C8-74B7D33985B6}" type="datetimeFigureOut">
              <a:rPr lang="en-US" smtClean="0"/>
              <a:pPr/>
              <a:t>6/4/2016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CA74D7C-9FDB-5946-8713-98FC016BC28C}" type="slidenum">
              <a:rPr lang="en-US" smtClean="0"/>
              <a:pPr/>
              <a:t>‹#›</a:t>
            </a:fld>
            <a:endParaRPr lang="en-US"/>
          </a:p>
        </p:txBody>
      </p:sp>
    </p:spTree>
    <p:extLst>
      <p:ext uri="{BB962C8B-B14F-4D97-AF65-F5344CB8AC3E}">
        <p14:creationId xmlns="" xmlns:p14="http://schemas.microsoft.com/office/powerpoint/2010/main" val="5859385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9B8D25C-3005-744D-A5C8-74B7D33985B6}" type="datetimeFigureOut">
              <a:rPr lang="en-US" smtClean="0"/>
              <a:pPr/>
              <a:t>6/4/2016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CA74D7C-9FDB-5946-8713-98FC016BC28C}" type="slidenum">
              <a:rPr lang="en-US" smtClean="0"/>
              <a:pPr/>
              <a:t>‹#›</a:t>
            </a:fld>
            <a:endParaRPr lang="en-US"/>
          </a:p>
        </p:txBody>
      </p:sp>
    </p:spTree>
    <p:extLst>
      <p:ext uri="{BB962C8B-B14F-4D97-AF65-F5344CB8AC3E}">
        <p14:creationId xmlns="" xmlns:p14="http://schemas.microsoft.com/office/powerpoint/2010/main" val="16560833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9B8D25C-3005-744D-A5C8-74B7D33985B6}" type="datetimeFigureOut">
              <a:rPr lang="en-US" smtClean="0"/>
              <a:pPr/>
              <a:t>6/4/2016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CA74D7C-9FDB-5946-8713-98FC016BC28C}" type="slidenum">
              <a:rPr lang="en-US" smtClean="0"/>
              <a:pPr/>
              <a:t>‹#›</a:t>
            </a:fld>
            <a:endParaRPr lang="en-US"/>
          </a:p>
        </p:txBody>
      </p:sp>
    </p:spTree>
    <p:extLst>
      <p:ext uri="{BB962C8B-B14F-4D97-AF65-F5344CB8AC3E}">
        <p14:creationId xmlns="" xmlns:p14="http://schemas.microsoft.com/office/powerpoint/2010/main" val="2565247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9B8D25C-3005-744D-A5C8-74B7D33985B6}" type="datetimeFigureOut">
              <a:rPr lang="en-US" smtClean="0"/>
              <a:pPr/>
              <a:t>6/4/2016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CA74D7C-9FDB-5946-8713-98FC016BC28C}" type="slidenum">
              <a:rPr lang="en-US" smtClean="0"/>
              <a:pPr/>
              <a:t>‹#›</a:t>
            </a:fld>
            <a:endParaRPr lang="en-US"/>
          </a:p>
        </p:txBody>
      </p:sp>
    </p:spTree>
    <p:extLst>
      <p:ext uri="{BB962C8B-B14F-4D97-AF65-F5344CB8AC3E}">
        <p14:creationId xmlns="" xmlns:p14="http://schemas.microsoft.com/office/powerpoint/2010/main" val="203818353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 xmlns:a14="http://schemas.microsoft.com/office/drawing/2010/main" val="0"/>
              </a:ext>
            </a:extLst>
          </a:blip>
          <a:stretch>
            <a:fillRect/>
          </a:stretch>
        </p:blipFill>
        <p:spPr>
          <a:xfrm>
            <a:off x="0" y="-1"/>
            <a:ext cx="9309096" cy="6858001"/>
          </a:xfrm>
          <a:prstGeom prst="rect">
            <a:avLst/>
          </a:prstGeom>
        </p:spPr>
      </p:pic>
      <p:sp>
        <p:nvSpPr>
          <p:cNvPr id="2" name="Title 1"/>
          <p:cNvSpPr>
            <a:spLocks noGrp="1"/>
          </p:cNvSpPr>
          <p:nvPr>
            <p:ph type="ctrTitle"/>
          </p:nvPr>
        </p:nvSpPr>
        <p:spPr>
          <a:xfrm>
            <a:off x="685800" y="3899432"/>
            <a:ext cx="7772400" cy="2387600"/>
          </a:xfrm>
        </p:spPr>
        <p:txBody>
          <a:bodyPr>
            <a:normAutofit/>
          </a:bodyPr>
          <a:lstStyle/>
          <a:p>
            <a:r>
              <a:rPr lang="ru-RU" sz="4800" b="1" dirty="0" smtClean="0">
                <a:solidFill>
                  <a:schemeClr val="bg1"/>
                </a:solidFill>
                <a:latin typeface="+mn-lt"/>
              </a:rPr>
              <a:t>Женщины </a:t>
            </a:r>
            <a:r>
              <a:rPr lang="ru-RU" sz="4800" b="1" i="1" dirty="0" smtClean="0">
                <a:solidFill>
                  <a:srgbClr val="FFC000"/>
                </a:solidFill>
                <a:latin typeface="Palatino Linotype" charset="0"/>
                <a:ea typeface="Palatino Linotype" charset="0"/>
                <a:cs typeface="Palatino Linotype" charset="0"/>
              </a:rPr>
              <a:t>Открывают для себя </a:t>
            </a:r>
            <a:r>
              <a:rPr lang="ru-RU" sz="4800" b="1" dirty="0" smtClean="0">
                <a:solidFill>
                  <a:schemeClr val="bg1"/>
                </a:solidFill>
                <a:latin typeface="+mn-lt"/>
              </a:rPr>
              <a:t>Иисуса</a:t>
            </a:r>
            <a:endParaRPr lang="en-US" sz="4800" b="1" i="1" dirty="0">
              <a:solidFill>
                <a:schemeClr val="bg1"/>
              </a:solidFill>
              <a:latin typeface="Palatino Linotype" charset="0"/>
              <a:ea typeface="Palatino Linotype" charset="0"/>
              <a:cs typeface="Palatino Linotype" charset="0"/>
            </a:endParaRPr>
          </a:p>
        </p:txBody>
      </p:sp>
      <p:pic>
        <p:nvPicPr>
          <p:cNvPr id="5" name="Picture 7" descr="WMLOGO-small"/>
          <p:cNvPicPr>
            <a:picLocks noChangeAspect="1" noChangeArrowheads="1"/>
          </p:cNvPicPr>
          <p:nvPr/>
        </p:nvPicPr>
        <p:blipFill>
          <a:blip r:embed="rId4" cstate="email">
            <a:clrChange>
              <a:clrFrom>
                <a:srgbClr val="FFFFFF"/>
              </a:clrFrom>
              <a:clrTo>
                <a:srgbClr val="FFFFFF">
                  <a:alpha val="0"/>
                </a:srgbClr>
              </a:clrTo>
            </a:clrChange>
            <a:extLst>
              <a:ext uri="{28A0092B-C50C-407E-A947-70E740481C1C}">
                <a14:useLocalDpi xmlns="" xmlns:a14="http://schemas.microsoft.com/office/drawing/2010/main"/>
              </a:ext>
            </a:extLst>
          </a:blip>
          <a:srcRect/>
          <a:stretch>
            <a:fillRect/>
          </a:stretch>
        </p:blipFill>
        <p:spPr bwMode="auto">
          <a:xfrm>
            <a:off x="8463012" y="6355080"/>
            <a:ext cx="514350" cy="39355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6" name="TextBox 5"/>
          <p:cNvSpPr txBox="1"/>
          <p:nvPr/>
        </p:nvSpPr>
        <p:spPr>
          <a:xfrm>
            <a:off x="3172301" y="6287032"/>
            <a:ext cx="2457724" cy="523220"/>
          </a:xfrm>
          <a:prstGeom prst="rect">
            <a:avLst/>
          </a:prstGeom>
          <a:noFill/>
        </p:spPr>
        <p:txBody>
          <a:bodyPr wrap="none" rtlCol="0">
            <a:spAutoFit/>
          </a:bodyPr>
          <a:lstStyle/>
          <a:p>
            <a:pPr algn="ctr"/>
            <a:r>
              <a:rPr lang="ru-RU" sz="1400" dirty="0" smtClean="0">
                <a:latin typeface="Palatino Linotype" charset="0"/>
                <a:ea typeface="Palatino Linotype" charset="0"/>
                <a:cs typeface="Palatino Linotype" charset="0"/>
              </a:rPr>
              <a:t>Генеральная Конференция</a:t>
            </a:r>
          </a:p>
          <a:p>
            <a:pPr algn="ctr"/>
            <a:r>
              <a:rPr lang="ru-RU" sz="1400" dirty="0" smtClean="0">
                <a:latin typeface="Palatino Linotype" charset="0"/>
                <a:ea typeface="Palatino Linotype" charset="0"/>
                <a:cs typeface="Palatino Linotype" charset="0"/>
              </a:rPr>
              <a:t>Отдел Женского Служения</a:t>
            </a:r>
            <a:endParaRPr lang="en-US" sz="1400" dirty="0">
              <a:latin typeface="Palatino Linotype" charset="0"/>
              <a:ea typeface="Palatino Linotype" charset="0"/>
              <a:cs typeface="Palatino Linotype" charset="0"/>
            </a:endParaRPr>
          </a:p>
        </p:txBody>
      </p:sp>
    </p:spTree>
    <p:extLst>
      <p:ext uri="{BB962C8B-B14F-4D97-AF65-F5344CB8AC3E}">
        <p14:creationId xmlns="" xmlns:p14="http://schemas.microsoft.com/office/powerpoint/2010/main" val="14668283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 xmlns:a14="http://schemas.microsoft.com/office/drawing/2010/main" val="0"/>
              </a:ext>
            </a:extLst>
          </a:blip>
          <a:stretch>
            <a:fillRect/>
          </a:stretch>
        </p:blipFill>
        <p:spPr>
          <a:xfrm>
            <a:off x="-1" y="1"/>
            <a:ext cx="9328815" cy="6858000"/>
          </a:xfrm>
          <a:prstGeom prst="rect">
            <a:avLst/>
          </a:prstGeom>
        </p:spPr>
      </p:pic>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563336" y="2837995"/>
            <a:ext cx="7886700" cy="2387146"/>
          </a:xfrm>
        </p:spPr>
        <p:txBody>
          <a:bodyPr>
            <a:normAutofit lnSpcReduction="10000"/>
          </a:bodyPr>
          <a:lstStyle/>
          <a:p>
            <a:pPr algn="ctr">
              <a:buNone/>
            </a:pPr>
            <a:r>
              <a:rPr lang="ru-RU" sz="4400" b="1" dirty="0" smtClean="0">
                <a:solidFill>
                  <a:schemeClr val="bg1"/>
                </a:solidFill>
              </a:rPr>
              <a:t>Я МОГУ ДОВЕРЯТЬ </a:t>
            </a:r>
            <a:r>
              <a:rPr lang="ru-RU" sz="4400" b="1" dirty="0" smtClean="0">
                <a:solidFill>
                  <a:srgbClr val="FFC000"/>
                </a:solidFill>
              </a:rPr>
              <a:t>ИИСУСУ - МОЕМУ СУДЬЕ</a:t>
            </a:r>
            <a:r>
              <a:rPr lang="ru-RU" sz="4400" b="1" dirty="0" smtClean="0">
                <a:solidFill>
                  <a:schemeClr val="bg1"/>
                </a:solidFill>
              </a:rPr>
              <a:t>, ТВОРИТЬ СПРАВЕДЛИВЫЙ СУД НАДО МНОЙ.</a:t>
            </a:r>
            <a:endParaRPr lang="ru-RU" sz="4400" dirty="0">
              <a:solidFill>
                <a:schemeClr val="bg1"/>
              </a:solidFill>
            </a:endParaRPr>
          </a:p>
        </p:txBody>
      </p:sp>
    </p:spTree>
    <p:extLst>
      <p:ext uri="{BB962C8B-B14F-4D97-AF65-F5344CB8AC3E}">
        <p14:creationId xmlns="" xmlns:p14="http://schemas.microsoft.com/office/powerpoint/2010/main" val="16169551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Picture 3"/>
          <p:cNvPicPr>
            <a:picLocks noChangeAspect="1"/>
          </p:cNvPicPr>
          <p:nvPr/>
        </p:nvPicPr>
        <p:blipFill>
          <a:blip r:embed="rId3">
            <a:extLst>
              <a:ext uri="{28A0092B-C50C-407E-A947-70E740481C1C}">
                <a14:useLocalDpi xmlns="" xmlns:a14="http://schemas.microsoft.com/office/drawing/2010/main" val="0"/>
              </a:ext>
            </a:extLst>
          </a:blip>
          <a:stretch>
            <a:fillRect/>
          </a:stretch>
        </p:blipFill>
        <p:spPr>
          <a:xfrm>
            <a:off x="-1" y="1"/>
            <a:ext cx="9328815" cy="6858000"/>
          </a:xfrm>
          <a:prstGeom prst="rect">
            <a:avLst/>
          </a:prstGeom>
        </p:spPr>
      </p:pic>
      <p:sp>
        <p:nvSpPr>
          <p:cNvPr id="3" name="Content Placeholder 2"/>
          <p:cNvSpPr>
            <a:spLocks noGrp="1"/>
          </p:cNvSpPr>
          <p:nvPr>
            <p:ph idx="1"/>
          </p:nvPr>
        </p:nvSpPr>
        <p:spPr>
          <a:xfrm>
            <a:off x="628650" y="2250166"/>
            <a:ext cx="7886700" cy="4351338"/>
          </a:xfrm>
        </p:spPr>
        <p:txBody>
          <a:bodyPr>
            <a:noAutofit/>
          </a:bodyPr>
          <a:lstStyle/>
          <a:p>
            <a:pPr algn="ctr">
              <a:buNone/>
            </a:pPr>
            <a:r>
              <a:rPr lang="ru-RU" dirty="0" smtClean="0">
                <a:solidFill>
                  <a:schemeClr val="bg1"/>
                </a:solidFill>
              </a:rPr>
              <a:t>«Ибо всякий, делающий злое, ненавидит свет и не идет к свету, чтобы не </a:t>
            </a:r>
            <a:r>
              <a:rPr lang="ru-RU" dirty="0" err="1" smtClean="0">
                <a:solidFill>
                  <a:schemeClr val="bg1"/>
                </a:solidFill>
              </a:rPr>
              <a:t>обличились</a:t>
            </a:r>
            <a:r>
              <a:rPr lang="ru-RU" dirty="0" smtClean="0">
                <a:solidFill>
                  <a:schemeClr val="bg1"/>
                </a:solidFill>
              </a:rPr>
              <a:t> дела его, потому что они злы, </a:t>
            </a:r>
          </a:p>
          <a:p>
            <a:pPr algn="ctr">
              <a:buNone/>
            </a:pPr>
            <a:r>
              <a:rPr lang="ru-RU" b="1" dirty="0" smtClean="0">
                <a:solidFill>
                  <a:schemeClr val="bg1"/>
                </a:solidFill>
              </a:rPr>
              <a:t> а поступающий по правде идет к свету, дабы явны были дела его, потому что они в Боге </a:t>
            </a:r>
            <a:r>
              <a:rPr lang="ru-RU" b="1" dirty="0" err="1" smtClean="0">
                <a:solidFill>
                  <a:schemeClr val="bg1"/>
                </a:solidFill>
              </a:rPr>
              <a:t>соделаны</a:t>
            </a:r>
            <a:r>
              <a:rPr lang="ru-RU" dirty="0" smtClean="0">
                <a:solidFill>
                  <a:schemeClr val="bg1"/>
                </a:solidFill>
              </a:rPr>
              <a:t>».</a:t>
            </a:r>
            <a:r>
              <a:rPr lang="ru-RU" b="1" dirty="0" smtClean="0">
                <a:solidFill>
                  <a:schemeClr val="bg1"/>
                </a:solidFill>
              </a:rPr>
              <a:t> </a:t>
            </a:r>
            <a:endParaRPr lang="ru-RU" dirty="0" smtClean="0">
              <a:solidFill>
                <a:schemeClr val="bg1"/>
              </a:solidFill>
            </a:endParaRPr>
          </a:p>
          <a:p>
            <a:pPr algn="ctr">
              <a:buNone/>
            </a:pPr>
            <a:endParaRPr lang="ru-RU" dirty="0" smtClean="0">
              <a:solidFill>
                <a:schemeClr val="bg1"/>
              </a:solidFill>
            </a:endParaRPr>
          </a:p>
          <a:p>
            <a:pPr algn="ctr">
              <a:buNone/>
            </a:pPr>
            <a:r>
              <a:rPr lang="en-US" dirty="0" smtClean="0">
                <a:solidFill>
                  <a:schemeClr val="bg1"/>
                </a:solidFill>
              </a:rPr>
              <a:t>(</a:t>
            </a:r>
            <a:r>
              <a:rPr lang="en-US" b="1" dirty="0" err="1" smtClean="0">
                <a:solidFill>
                  <a:schemeClr val="bg1"/>
                </a:solidFill>
              </a:rPr>
              <a:t>Евангелие</a:t>
            </a:r>
            <a:r>
              <a:rPr lang="en-US" b="1" dirty="0" smtClean="0">
                <a:solidFill>
                  <a:schemeClr val="bg1"/>
                </a:solidFill>
              </a:rPr>
              <a:t> </a:t>
            </a:r>
            <a:r>
              <a:rPr lang="en-US" b="1" dirty="0" err="1" smtClean="0">
                <a:solidFill>
                  <a:schemeClr val="bg1"/>
                </a:solidFill>
              </a:rPr>
              <a:t>от</a:t>
            </a:r>
            <a:r>
              <a:rPr lang="en-US" b="1" dirty="0" smtClean="0">
                <a:solidFill>
                  <a:schemeClr val="bg1"/>
                </a:solidFill>
              </a:rPr>
              <a:t> </a:t>
            </a:r>
            <a:r>
              <a:rPr lang="en-US" b="1" dirty="0" err="1" smtClean="0">
                <a:solidFill>
                  <a:schemeClr val="bg1"/>
                </a:solidFill>
              </a:rPr>
              <a:t>Иоанна</a:t>
            </a:r>
            <a:r>
              <a:rPr lang="en-US" b="1" dirty="0" smtClean="0">
                <a:solidFill>
                  <a:schemeClr val="bg1"/>
                </a:solidFill>
              </a:rPr>
              <a:t> 3:20,21)</a:t>
            </a:r>
            <a:endParaRPr lang="ru-RU" dirty="0" smtClean="0">
              <a:solidFill>
                <a:schemeClr val="bg1"/>
              </a:solidFill>
            </a:endParaRPr>
          </a:p>
          <a:p>
            <a:pPr algn="ctr">
              <a:buNone/>
            </a:pPr>
            <a:endParaRPr lang="ru-RU" dirty="0" smtClean="0">
              <a:solidFill>
                <a:schemeClr val="bg1"/>
              </a:solidFill>
            </a:endParaRPr>
          </a:p>
          <a:p>
            <a:pPr marL="0" indent="0" algn="ctr">
              <a:lnSpc>
                <a:spcPct val="100000"/>
              </a:lnSpc>
              <a:buNone/>
            </a:pPr>
            <a:r>
              <a:rPr lang="en-US" dirty="0">
                <a:solidFill>
                  <a:schemeClr val="bg1"/>
                </a:solidFill>
              </a:rPr>
              <a:t> </a:t>
            </a:r>
          </a:p>
        </p:txBody>
      </p:sp>
    </p:spTree>
    <p:extLst>
      <p:ext uri="{BB962C8B-B14F-4D97-AF65-F5344CB8AC3E}">
        <p14:creationId xmlns="" xmlns:p14="http://schemas.microsoft.com/office/powerpoint/2010/main" val="9554796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 xmlns:a14="http://schemas.microsoft.com/office/drawing/2010/main" val="0"/>
              </a:ext>
            </a:extLst>
          </a:blip>
          <a:stretch>
            <a:fillRect/>
          </a:stretch>
        </p:blipFill>
        <p:spPr>
          <a:xfrm>
            <a:off x="0" y="-1"/>
            <a:ext cx="9309096" cy="6858001"/>
          </a:xfrm>
          <a:prstGeom prst="rect">
            <a:avLst/>
          </a:prstGeom>
        </p:spPr>
      </p:pic>
      <p:sp>
        <p:nvSpPr>
          <p:cNvPr id="2" name="Title 1"/>
          <p:cNvSpPr>
            <a:spLocks noGrp="1"/>
          </p:cNvSpPr>
          <p:nvPr>
            <p:ph type="ctrTitle"/>
          </p:nvPr>
        </p:nvSpPr>
        <p:spPr>
          <a:xfrm>
            <a:off x="685800" y="3899432"/>
            <a:ext cx="7772400" cy="2387600"/>
          </a:xfrm>
        </p:spPr>
        <p:txBody>
          <a:bodyPr>
            <a:normAutofit/>
          </a:bodyPr>
          <a:lstStyle/>
          <a:p>
            <a:r>
              <a:rPr lang="ru-RU" sz="4800" b="1" dirty="0" smtClean="0">
                <a:solidFill>
                  <a:srgbClr val="FFC000"/>
                </a:solidFill>
                <a:latin typeface="+mn-lt"/>
              </a:rPr>
              <a:t>Урок Десять</a:t>
            </a:r>
            <a:r>
              <a:rPr lang="en-US" sz="4800" b="1" dirty="0" smtClean="0">
                <a:solidFill>
                  <a:srgbClr val="FFC000"/>
                </a:solidFill>
                <a:latin typeface="+mn-lt"/>
              </a:rPr>
              <a:t/>
            </a:r>
            <a:br>
              <a:rPr lang="en-US" sz="4800" b="1" dirty="0" smtClean="0">
                <a:solidFill>
                  <a:srgbClr val="FFC000"/>
                </a:solidFill>
                <a:latin typeface="+mn-lt"/>
              </a:rPr>
            </a:br>
            <a:r>
              <a:rPr lang="ru-RU" sz="4800" b="1" dirty="0" smtClean="0">
                <a:solidFill>
                  <a:schemeClr val="bg1"/>
                </a:solidFill>
                <a:latin typeface="+mn-lt"/>
              </a:rPr>
              <a:t>Иисус – </a:t>
            </a:r>
            <a:r>
              <a:rPr lang="ru-RU" sz="4800" b="1" i="1" dirty="0" smtClean="0">
                <a:solidFill>
                  <a:schemeClr val="bg1"/>
                </a:solidFill>
                <a:latin typeface="Palatino Linotype" charset="0"/>
                <a:ea typeface="Palatino Linotype" charset="0"/>
                <a:cs typeface="Palatino Linotype" charset="0"/>
              </a:rPr>
              <a:t>Мой Судья</a:t>
            </a:r>
            <a:endParaRPr lang="en-US" sz="4800" b="1" i="1" dirty="0">
              <a:solidFill>
                <a:schemeClr val="bg1"/>
              </a:solidFill>
              <a:latin typeface="Palatino Linotype" charset="0"/>
              <a:ea typeface="Palatino Linotype" charset="0"/>
              <a:cs typeface="Palatino Linotype" charset="0"/>
            </a:endParaRPr>
          </a:p>
        </p:txBody>
      </p:sp>
    </p:spTree>
    <p:extLst>
      <p:ext uri="{BB962C8B-B14F-4D97-AF65-F5344CB8AC3E}">
        <p14:creationId xmlns="" xmlns:p14="http://schemas.microsoft.com/office/powerpoint/2010/main" val="31851017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 xmlns:a14="http://schemas.microsoft.com/office/drawing/2010/main" val="0"/>
              </a:ext>
            </a:extLst>
          </a:blip>
          <a:stretch>
            <a:fillRect/>
          </a:stretch>
        </p:blipFill>
        <p:spPr>
          <a:xfrm>
            <a:off x="-198023" y="0"/>
            <a:ext cx="9507119" cy="6858000"/>
          </a:xfrm>
          <a:prstGeom prst="rect">
            <a:avLst/>
          </a:prstGeom>
        </p:spPr>
      </p:pic>
      <p:sp>
        <p:nvSpPr>
          <p:cNvPr id="2" name="Title 1"/>
          <p:cNvSpPr>
            <a:spLocks noGrp="1"/>
          </p:cNvSpPr>
          <p:nvPr>
            <p:ph type="title"/>
          </p:nvPr>
        </p:nvSpPr>
        <p:spPr>
          <a:xfrm>
            <a:off x="0" y="365126"/>
            <a:ext cx="8515350" cy="1325563"/>
          </a:xfrm>
        </p:spPr>
        <p:txBody>
          <a:bodyPr/>
          <a:lstStyle/>
          <a:p>
            <a:r>
              <a:rPr lang="ru-RU" b="1" dirty="0" smtClean="0">
                <a:solidFill>
                  <a:schemeClr val="bg1"/>
                </a:solidFill>
              </a:rPr>
              <a:t>БИБЛЕЙСКИЕ </a:t>
            </a:r>
            <a:br>
              <a:rPr lang="ru-RU" b="1" dirty="0" smtClean="0">
                <a:solidFill>
                  <a:schemeClr val="bg1"/>
                </a:solidFill>
              </a:rPr>
            </a:br>
            <a:r>
              <a:rPr lang="ru-RU" b="1" dirty="0" smtClean="0">
                <a:solidFill>
                  <a:schemeClr val="bg1"/>
                </a:solidFill>
              </a:rPr>
              <a:t>СУДЬИ </a:t>
            </a:r>
            <a:endParaRPr lang="ru-RU" b="1" dirty="0">
              <a:solidFill>
                <a:schemeClr val="bg1"/>
              </a:solidFill>
            </a:endParaRPr>
          </a:p>
        </p:txBody>
      </p:sp>
      <p:sp>
        <p:nvSpPr>
          <p:cNvPr id="3" name="Content Placeholder 2"/>
          <p:cNvSpPr>
            <a:spLocks noGrp="1"/>
          </p:cNvSpPr>
          <p:nvPr>
            <p:ph idx="1"/>
          </p:nvPr>
        </p:nvSpPr>
        <p:spPr>
          <a:xfrm>
            <a:off x="628650" y="2119538"/>
            <a:ext cx="7886700" cy="4351338"/>
          </a:xfrm>
        </p:spPr>
        <p:txBody>
          <a:bodyPr>
            <a:normAutofit fontScale="92500" lnSpcReduction="10000"/>
          </a:bodyPr>
          <a:lstStyle/>
          <a:p>
            <a:pPr marL="0" indent="0" algn="ctr">
              <a:buNone/>
            </a:pPr>
            <a:r>
              <a:rPr lang="ru-RU" b="1" dirty="0" smtClean="0">
                <a:solidFill>
                  <a:srgbClr val="7030A0"/>
                </a:solidFill>
              </a:rPr>
              <a:t>В Библии говорится о судьях, которые жили во времена до рождения Христа и после.  Иногда судьи были справедливы и добры</a:t>
            </a:r>
            <a:r>
              <a:rPr lang="en-US" b="1" dirty="0" smtClean="0">
                <a:solidFill>
                  <a:srgbClr val="7030A0"/>
                </a:solidFill>
              </a:rPr>
              <a:t>; </a:t>
            </a:r>
            <a:r>
              <a:rPr lang="ru-RU" b="1" dirty="0" smtClean="0">
                <a:solidFill>
                  <a:srgbClr val="7030A0"/>
                </a:solidFill>
              </a:rPr>
              <a:t>а иногда</a:t>
            </a:r>
            <a:r>
              <a:rPr lang="en-US" b="1" dirty="0" smtClean="0">
                <a:solidFill>
                  <a:srgbClr val="7030A0"/>
                </a:solidFill>
              </a:rPr>
              <a:t> – </a:t>
            </a:r>
            <a:r>
              <a:rPr lang="ru-RU" b="1" dirty="0" smtClean="0">
                <a:solidFill>
                  <a:srgbClr val="7030A0"/>
                </a:solidFill>
              </a:rPr>
              <a:t>нет</a:t>
            </a:r>
            <a:r>
              <a:rPr lang="en-US" b="1" dirty="0" smtClean="0">
                <a:solidFill>
                  <a:srgbClr val="7030A0"/>
                </a:solidFill>
              </a:rPr>
              <a:t>. </a:t>
            </a:r>
            <a:endParaRPr lang="ru-RU" b="1" dirty="0" smtClean="0">
              <a:solidFill>
                <a:srgbClr val="7030A0"/>
              </a:solidFill>
            </a:endParaRPr>
          </a:p>
          <a:p>
            <a:pPr marL="0" indent="0" algn="ctr">
              <a:buNone/>
            </a:pPr>
            <a:r>
              <a:rPr lang="en-US" dirty="0" smtClean="0"/>
              <a:t>1. </a:t>
            </a:r>
            <a:r>
              <a:rPr lang="ru-RU" dirty="0" smtClean="0"/>
              <a:t>В книге Деяния 16:16-19 описана история о служанке, одержимой прорицательным духом, она зарабатывала пророчествами деньги для своих господ.  Павел и Сила были в том городе, и девушка следовала за ними. Наконец, Павел приказал злому духу выйти из неё, и дух покинул эту девушку. Её господа обозлились, т.к. она стала для них бесполезна.  Каковы были действия этих господ потом</a:t>
            </a:r>
            <a:r>
              <a:rPr lang="en-US" dirty="0" smtClean="0"/>
              <a:t>?  </a:t>
            </a:r>
            <a:r>
              <a:rPr lang="en-US" i="1" dirty="0" smtClean="0"/>
              <a:t>(</a:t>
            </a:r>
            <a:r>
              <a:rPr lang="ru-RU" dirty="0" smtClean="0"/>
              <a:t>Деяния</a:t>
            </a:r>
            <a:r>
              <a:rPr lang="en-US" dirty="0" smtClean="0"/>
              <a:t> 16:20-21</a:t>
            </a:r>
            <a:r>
              <a:rPr lang="en-US" i="1" dirty="0" smtClean="0"/>
              <a:t>).</a:t>
            </a:r>
            <a:endParaRPr lang="ru-RU" dirty="0" smtClean="0"/>
          </a:p>
          <a:p>
            <a:pPr marL="0" lvl="0" indent="0" algn="ctr">
              <a:buNone/>
            </a:pPr>
            <a:endParaRPr lang="en-US" dirty="0"/>
          </a:p>
        </p:txBody>
      </p:sp>
    </p:spTree>
    <p:extLst>
      <p:ext uri="{BB962C8B-B14F-4D97-AF65-F5344CB8AC3E}">
        <p14:creationId xmlns="" xmlns:p14="http://schemas.microsoft.com/office/powerpoint/2010/main" val="7236428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 xmlns:a14="http://schemas.microsoft.com/office/drawing/2010/main" val="0"/>
              </a:ext>
            </a:extLst>
          </a:blip>
          <a:stretch>
            <a:fillRect/>
          </a:stretch>
        </p:blipFill>
        <p:spPr>
          <a:xfrm>
            <a:off x="-1" y="1"/>
            <a:ext cx="9328815" cy="6858000"/>
          </a:xfrm>
          <a:prstGeom prst="rect">
            <a:avLst/>
          </a:prstGeom>
        </p:spPr>
      </p:pic>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693964" y="2564296"/>
            <a:ext cx="7886700" cy="3085387"/>
          </a:xfrm>
        </p:spPr>
        <p:txBody>
          <a:bodyPr>
            <a:normAutofit/>
          </a:bodyPr>
          <a:lstStyle/>
          <a:p>
            <a:pPr algn="ctr"/>
            <a:r>
              <a:rPr lang="en-US" sz="3200" dirty="0" smtClean="0">
                <a:solidFill>
                  <a:schemeClr val="bg1"/>
                </a:solidFill>
              </a:rPr>
              <a:t>5</a:t>
            </a:r>
            <a:r>
              <a:rPr lang="ru-RU" sz="3200" dirty="0" smtClean="0">
                <a:solidFill>
                  <a:schemeClr val="bg1"/>
                </a:solidFill>
              </a:rPr>
              <a:t>. Иисус рассказал эту историю, чтобы показать, как Его Отец отвечает на молитвы: не потому, что человек много молится, а потому что Он желает помочь молящемуся.  Что Иисус сказал о том, что сделает Бог?  </a:t>
            </a:r>
            <a:r>
              <a:rPr lang="en-US" sz="3200" dirty="0" smtClean="0">
                <a:solidFill>
                  <a:schemeClr val="bg1"/>
                </a:solidFill>
              </a:rPr>
              <a:t>(</a:t>
            </a:r>
            <a:r>
              <a:rPr lang="ru-RU" sz="3200" dirty="0" smtClean="0">
                <a:solidFill>
                  <a:schemeClr val="bg1"/>
                </a:solidFill>
              </a:rPr>
              <a:t>Луки</a:t>
            </a:r>
            <a:r>
              <a:rPr lang="en-US" sz="3200" dirty="0" smtClean="0">
                <a:solidFill>
                  <a:schemeClr val="bg1"/>
                </a:solidFill>
              </a:rPr>
              <a:t> 18:8).</a:t>
            </a:r>
            <a:endParaRPr lang="ru-RU" sz="3200" dirty="0" smtClean="0">
              <a:solidFill>
                <a:schemeClr val="bg1"/>
              </a:solidFill>
            </a:endParaRPr>
          </a:p>
          <a:p>
            <a:endParaRPr lang="ru-RU" sz="3200" dirty="0" smtClean="0">
              <a:solidFill>
                <a:schemeClr val="bg1"/>
              </a:solidFill>
            </a:endParaRPr>
          </a:p>
          <a:p>
            <a:pPr marL="0" lvl="0" indent="0" algn="ctr">
              <a:lnSpc>
                <a:spcPct val="100000"/>
              </a:lnSpc>
              <a:buNone/>
            </a:pPr>
            <a:endParaRPr lang="en-US" sz="3200" dirty="0">
              <a:solidFill>
                <a:schemeClr val="bg1"/>
              </a:solidFill>
            </a:endParaRPr>
          </a:p>
        </p:txBody>
      </p:sp>
    </p:spTree>
    <p:extLst>
      <p:ext uri="{BB962C8B-B14F-4D97-AF65-F5344CB8AC3E}">
        <p14:creationId xmlns="" xmlns:p14="http://schemas.microsoft.com/office/powerpoint/2010/main" val="11633132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 xmlns:a14="http://schemas.microsoft.com/office/drawing/2010/main" val="0"/>
              </a:ext>
            </a:extLst>
          </a:blip>
          <a:stretch>
            <a:fillRect/>
          </a:stretch>
        </p:blipFill>
        <p:spPr>
          <a:xfrm>
            <a:off x="-198023" y="0"/>
            <a:ext cx="9507119" cy="6858000"/>
          </a:xfrm>
          <a:prstGeom prst="rect">
            <a:avLst/>
          </a:prstGeom>
        </p:spPr>
      </p:pic>
      <p:sp>
        <p:nvSpPr>
          <p:cNvPr id="2" name="Title 1"/>
          <p:cNvSpPr>
            <a:spLocks noGrp="1"/>
          </p:cNvSpPr>
          <p:nvPr>
            <p:ph type="title"/>
          </p:nvPr>
        </p:nvSpPr>
        <p:spPr>
          <a:xfrm>
            <a:off x="106138" y="318052"/>
            <a:ext cx="7437664" cy="1699207"/>
          </a:xfrm>
        </p:spPr>
        <p:txBody>
          <a:bodyPr>
            <a:normAutofit/>
          </a:bodyPr>
          <a:lstStyle/>
          <a:p>
            <a:r>
              <a:rPr lang="ru-RU" sz="4000" b="1" dirty="0" smtClean="0">
                <a:solidFill>
                  <a:schemeClr val="bg1"/>
                </a:solidFill>
              </a:rPr>
              <a:t>СЕГОДНЯ И </a:t>
            </a:r>
            <a:br>
              <a:rPr lang="ru-RU" sz="4000" b="1" dirty="0" smtClean="0">
                <a:solidFill>
                  <a:schemeClr val="bg1"/>
                </a:solidFill>
              </a:rPr>
            </a:br>
            <a:r>
              <a:rPr lang="ru-RU" sz="4000" b="1" dirty="0" smtClean="0">
                <a:solidFill>
                  <a:schemeClr val="bg1"/>
                </a:solidFill>
              </a:rPr>
              <a:t>В БУДУЩЕМ </a:t>
            </a:r>
            <a:endParaRPr lang="ru-RU" sz="4000" b="1" dirty="0">
              <a:solidFill>
                <a:schemeClr val="bg1"/>
              </a:solidFill>
            </a:endParaRPr>
          </a:p>
        </p:txBody>
      </p:sp>
      <p:sp>
        <p:nvSpPr>
          <p:cNvPr id="3" name="Content Placeholder 2"/>
          <p:cNvSpPr>
            <a:spLocks noGrp="1"/>
          </p:cNvSpPr>
          <p:nvPr>
            <p:ph idx="1"/>
          </p:nvPr>
        </p:nvSpPr>
        <p:spPr>
          <a:xfrm>
            <a:off x="334737" y="2152195"/>
            <a:ext cx="8515350" cy="4351338"/>
          </a:xfrm>
        </p:spPr>
        <p:txBody>
          <a:bodyPr>
            <a:normAutofit/>
          </a:bodyPr>
          <a:lstStyle/>
          <a:p>
            <a:pPr algn="ctr">
              <a:buNone/>
            </a:pPr>
            <a:r>
              <a:rPr lang="en-US" dirty="0" smtClean="0"/>
              <a:t>6. </a:t>
            </a:r>
            <a:r>
              <a:rPr lang="ru-RU" dirty="0" smtClean="0"/>
              <a:t>В послании к Евреям, кто по словам Павла будет судить народ Свой?  </a:t>
            </a:r>
            <a:r>
              <a:rPr lang="en-US" dirty="0" smtClean="0"/>
              <a:t>(</a:t>
            </a:r>
            <a:r>
              <a:rPr lang="ru-RU" dirty="0" smtClean="0"/>
              <a:t>Евреям</a:t>
            </a:r>
            <a:r>
              <a:rPr lang="en-US" dirty="0" smtClean="0"/>
              <a:t> 10:30).</a:t>
            </a:r>
            <a:endParaRPr lang="ru-RU" dirty="0" smtClean="0"/>
          </a:p>
          <a:p>
            <a:pPr algn="ctr">
              <a:buNone/>
            </a:pPr>
            <a:r>
              <a:rPr lang="en-US" dirty="0" smtClean="0"/>
              <a:t> </a:t>
            </a:r>
            <a:endParaRPr lang="ru-RU" dirty="0" smtClean="0"/>
          </a:p>
          <a:p>
            <a:pPr algn="ctr">
              <a:buNone/>
            </a:pPr>
            <a:r>
              <a:rPr lang="ru-RU" dirty="0" smtClean="0"/>
              <a:t>7. Какой совет даётся в послании Иакова 5:7-9, и почему?</a:t>
            </a:r>
          </a:p>
          <a:p>
            <a:pPr algn="ctr">
              <a:buNone/>
            </a:pPr>
            <a:r>
              <a:rPr lang="ru-RU" dirty="0" smtClean="0"/>
              <a:t> 8. Одна из проповедей Павла подробно изложена в Библии. Какую он приводит причину для покаяния в грехах? </a:t>
            </a:r>
            <a:r>
              <a:rPr lang="en-US" dirty="0" smtClean="0"/>
              <a:t>(</a:t>
            </a:r>
            <a:r>
              <a:rPr lang="ru-RU" dirty="0" smtClean="0"/>
              <a:t>Деяния</a:t>
            </a:r>
            <a:r>
              <a:rPr lang="en-US" dirty="0" smtClean="0"/>
              <a:t> 17:31).</a:t>
            </a:r>
            <a:endParaRPr lang="ru-RU" dirty="0" smtClean="0"/>
          </a:p>
          <a:p>
            <a:pPr>
              <a:buNone/>
            </a:pPr>
            <a:endParaRPr lang="ru-RU" dirty="0" smtClean="0"/>
          </a:p>
          <a:p>
            <a:endParaRPr lang="ru-RU" dirty="0" smtClean="0"/>
          </a:p>
        </p:txBody>
      </p:sp>
    </p:spTree>
    <p:extLst>
      <p:ext uri="{BB962C8B-B14F-4D97-AF65-F5344CB8AC3E}">
        <p14:creationId xmlns="" xmlns:p14="http://schemas.microsoft.com/office/powerpoint/2010/main" val="4344727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 xmlns:a14="http://schemas.microsoft.com/office/drawing/2010/main" val="0"/>
              </a:ext>
            </a:extLst>
          </a:blip>
          <a:stretch>
            <a:fillRect/>
          </a:stretch>
        </p:blipFill>
        <p:spPr>
          <a:xfrm>
            <a:off x="-198023" y="0"/>
            <a:ext cx="9507119" cy="6858000"/>
          </a:xfrm>
          <a:prstGeom prst="rect">
            <a:avLst/>
          </a:prstGeom>
        </p:spPr>
      </p:pic>
      <p:sp>
        <p:nvSpPr>
          <p:cNvPr id="3" name="Content Placeholder 2"/>
          <p:cNvSpPr>
            <a:spLocks noGrp="1"/>
          </p:cNvSpPr>
          <p:nvPr>
            <p:ph idx="1"/>
          </p:nvPr>
        </p:nvSpPr>
        <p:spPr>
          <a:xfrm>
            <a:off x="628650" y="2152195"/>
            <a:ext cx="7886700" cy="4351338"/>
          </a:xfrm>
        </p:spPr>
        <p:txBody>
          <a:bodyPr>
            <a:normAutofit/>
          </a:bodyPr>
          <a:lstStyle/>
          <a:p>
            <a:pPr algn="ctr">
              <a:buNone/>
            </a:pPr>
            <a:r>
              <a:rPr lang="ru-RU" dirty="0" smtClean="0"/>
              <a:t>9. В Деяниях 17:31, Павел говорит, что Муж, который будет судить мир справедливо, Он был поставлен на это и воскрес из мёртвых.  Апостол Пётр говорит о тех же самых событиях в книге Деяния 10:36-42.  Кто, по словам Петра, будет судить и живых и мёртвых?  </a:t>
            </a:r>
          </a:p>
          <a:p>
            <a:pPr algn="ctr">
              <a:buNone/>
            </a:pPr>
            <a:r>
              <a:rPr lang="ru-RU" dirty="0" smtClean="0"/>
              <a:t> 10. Какие ещё причины существуют для конфликта и надежды, согласно тексту 43?  </a:t>
            </a:r>
          </a:p>
          <a:p>
            <a:pPr algn="ctr"/>
            <a:endParaRPr lang="en-US" dirty="0"/>
          </a:p>
        </p:txBody>
      </p:sp>
    </p:spTree>
    <p:extLst>
      <p:ext uri="{BB962C8B-B14F-4D97-AF65-F5344CB8AC3E}">
        <p14:creationId xmlns="" xmlns:p14="http://schemas.microsoft.com/office/powerpoint/2010/main" val="5779938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 xmlns:a14="http://schemas.microsoft.com/office/drawing/2010/main" val="0"/>
              </a:ext>
            </a:extLst>
          </a:blip>
          <a:stretch>
            <a:fillRect/>
          </a:stretch>
        </p:blipFill>
        <p:spPr>
          <a:xfrm>
            <a:off x="-1" y="1"/>
            <a:ext cx="9328815" cy="6858000"/>
          </a:xfrm>
          <a:prstGeom prst="rect">
            <a:avLst/>
          </a:prstGeom>
        </p:spPr>
      </p:pic>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563336" y="2305877"/>
            <a:ext cx="8123464" cy="4328283"/>
          </a:xfrm>
        </p:spPr>
        <p:txBody>
          <a:bodyPr>
            <a:normAutofit fontScale="85000" lnSpcReduction="20000"/>
          </a:bodyPr>
          <a:lstStyle/>
          <a:p>
            <a:pPr algn="ctr">
              <a:buNone/>
            </a:pPr>
            <a:r>
              <a:rPr lang="ru-RU" dirty="0" smtClean="0">
                <a:solidFill>
                  <a:schemeClr val="bg1"/>
                </a:solidFill>
              </a:rPr>
              <a:t>Смиренный Назарянин является в Своём истинном величии. Он поднимается над человечеством, обличая грех и позор, и предстаёт открыто, как почитаемый Повелитель небесных ангелов, как Сын Божий, единый с Творцом Вселенной. И слушатели Его потрясены. Ни один человек не произносил подобных слов. И никто не являл Себя с таким царственным величием. Его высказывания просты и понятны; в них полностью раскрывается Его миссия и долг по отношению  к этому миру.  «Ибо Отец и не судит никого, но весь суд отдал Сыну, дабы все чтили Сына, как чтут Отца. Кто не чтит Сына, тот не чтит и Отца, пославшего Его…Ибо как Отец имеет жизнь в Самом Себе, так и Сыну дал иметь жизнь в Самом Себе; и дал Ему власть производить и суд, потому что Он есть Сын Человеческий» (</a:t>
            </a:r>
            <a:r>
              <a:rPr lang="ru-RU" dirty="0" err="1" smtClean="0">
                <a:solidFill>
                  <a:schemeClr val="bg1"/>
                </a:solidFill>
              </a:rPr>
              <a:t>Эллен</a:t>
            </a:r>
            <a:r>
              <a:rPr lang="ru-RU" dirty="0" smtClean="0">
                <a:solidFill>
                  <a:schemeClr val="bg1"/>
                </a:solidFill>
              </a:rPr>
              <a:t> Уайт, </a:t>
            </a:r>
            <a:r>
              <a:rPr lang="ru-RU" i="1" dirty="0" smtClean="0">
                <a:solidFill>
                  <a:schemeClr val="bg1"/>
                </a:solidFill>
              </a:rPr>
              <a:t>Желание веков,</a:t>
            </a:r>
            <a:r>
              <a:rPr lang="ru-RU" dirty="0" smtClean="0">
                <a:solidFill>
                  <a:schemeClr val="bg1"/>
                </a:solidFill>
              </a:rPr>
              <a:t> стр. 210; Иоанна 5:22, 23, 26, 27).</a:t>
            </a:r>
            <a:endParaRPr lang="ru-RU" dirty="0">
              <a:solidFill>
                <a:schemeClr val="bg1"/>
              </a:solidFill>
            </a:endParaRPr>
          </a:p>
        </p:txBody>
      </p:sp>
    </p:spTree>
    <p:extLst>
      <p:ext uri="{BB962C8B-B14F-4D97-AF65-F5344CB8AC3E}">
        <p14:creationId xmlns="" xmlns:p14="http://schemas.microsoft.com/office/powerpoint/2010/main" val="12573034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 xmlns:a14="http://schemas.microsoft.com/office/drawing/2010/main" val="0"/>
              </a:ext>
            </a:extLst>
          </a:blip>
          <a:stretch>
            <a:fillRect/>
          </a:stretch>
        </p:blipFill>
        <p:spPr>
          <a:xfrm>
            <a:off x="-198023" y="0"/>
            <a:ext cx="9507119" cy="6858000"/>
          </a:xfrm>
          <a:prstGeom prst="rect">
            <a:avLst/>
          </a:prstGeom>
        </p:spPr>
      </p:pic>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628650" y="2250166"/>
            <a:ext cx="7886700" cy="4351338"/>
          </a:xfrm>
        </p:spPr>
        <p:txBody>
          <a:bodyPr/>
          <a:lstStyle/>
          <a:p>
            <a:pPr algn="ctr">
              <a:buNone/>
            </a:pPr>
            <a:r>
              <a:rPr lang="ru-RU" dirty="0" smtClean="0"/>
              <a:t>11. Что Иисус говорит о суде? (Иоанна 5:30).</a:t>
            </a:r>
          </a:p>
          <a:p>
            <a:pPr algn="ctr">
              <a:buNone/>
            </a:pPr>
            <a:endParaRPr lang="ru-RU" dirty="0" smtClean="0"/>
          </a:p>
          <a:p>
            <a:pPr algn="ctr">
              <a:buNone/>
            </a:pPr>
            <a:r>
              <a:rPr lang="ru-RU" dirty="0" smtClean="0"/>
              <a:t>12. В своём втором письме Тимофею, Павел пишет о чудесном событии, которого он ожидает.  Какое событие ждёт Павел и почему</a:t>
            </a:r>
            <a:r>
              <a:rPr lang="en-US" dirty="0" smtClean="0"/>
              <a:t>?  (II </a:t>
            </a:r>
            <a:r>
              <a:rPr lang="ru-RU" dirty="0" smtClean="0"/>
              <a:t>Тимофею</a:t>
            </a:r>
            <a:r>
              <a:rPr lang="en-US" dirty="0" smtClean="0"/>
              <a:t> 4:8).</a:t>
            </a:r>
            <a:endParaRPr lang="ru-RU" dirty="0"/>
          </a:p>
        </p:txBody>
      </p:sp>
    </p:spTree>
    <p:extLst>
      <p:ext uri="{BB962C8B-B14F-4D97-AF65-F5344CB8AC3E}">
        <p14:creationId xmlns="" xmlns:p14="http://schemas.microsoft.com/office/powerpoint/2010/main" val="13802769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 xmlns:a14="http://schemas.microsoft.com/office/drawing/2010/main" val="0"/>
              </a:ext>
            </a:extLst>
          </a:blip>
          <a:stretch>
            <a:fillRect/>
          </a:stretch>
        </p:blipFill>
        <p:spPr>
          <a:xfrm>
            <a:off x="-1" y="1"/>
            <a:ext cx="9328815" cy="6858000"/>
          </a:xfrm>
          <a:prstGeom prst="rect">
            <a:avLst/>
          </a:prstGeom>
        </p:spPr>
      </p:pic>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65365" y="1967949"/>
            <a:ext cx="8286750" cy="3126564"/>
          </a:xfrm>
        </p:spPr>
        <p:txBody>
          <a:bodyPr>
            <a:noAutofit/>
          </a:bodyPr>
          <a:lstStyle/>
          <a:p>
            <a:pPr algn="ctr">
              <a:buNone/>
            </a:pPr>
            <a:r>
              <a:rPr lang="ru-RU" dirty="0" smtClean="0">
                <a:solidFill>
                  <a:schemeClr val="bg1"/>
                </a:solidFill>
              </a:rPr>
              <a:t>В мире много греха и страданий. Вокруг мы видим войны, и как результат, эгоизм и жадность. Сатана пытается лишить нас мужества. Он пытается отвлечь наши умы от обетования, которое оставил нам Иисус о том, что Он вернётся и возьмёт с Собой Своих истинных последователей, которые будут жить с Ним в вечности. Сатана желает, чтобы мы боялись пришествия Иисуса из-за страха перед судом. Нам всегда следует помнить, что не следует бояться Того, Кого мы принимаем, как своего Друга, Старшего Брата, Защитника и Судью. </a:t>
            </a:r>
          </a:p>
          <a:p>
            <a:pPr marL="0" indent="0" algn="ctr">
              <a:lnSpc>
                <a:spcPct val="100000"/>
              </a:lnSpc>
              <a:buNone/>
            </a:pPr>
            <a:endParaRPr lang="en-US" sz="3200" dirty="0">
              <a:solidFill>
                <a:schemeClr val="bg1"/>
              </a:solidFill>
            </a:endParaRPr>
          </a:p>
        </p:txBody>
      </p:sp>
    </p:spTree>
    <p:extLst>
      <p:ext uri="{BB962C8B-B14F-4D97-AF65-F5344CB8AC3E}">
        <p14:creationId xmlns="" xmlns:p14="http://schemas.microsoft.com/office/powerpoint/2010/main" val="23259365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88</TotalTime>
  <Words>1073</Words>
  <Application>Microsoft Office PowerPoint</Application>
  <PresentationFormat>Экран (4:3)</PresentationFormat>
  <Paragraphs>98</Paragraphs>
  <Slides>11</Slides>
  <Notes>11</Notes>
  <HiddenSlides>0</HiddenSlides>
  <MMClips>0</MMClips>
  <ScaleCrop>false</ScaleCrop>
  <HeadingPairs>
    <vt:vector size="4" baseType="variant">
      <vt:variant>
        <vt:lpstr>Тема</vt:lpstr>
      </vt:variant>
      <vt:variant>
        <vt:i4>1</vt:i4>
      </vt:variant>
      <vt:variant>
        <vt:lpstr>Заголовки слайдов</vt:lpstr>
      </vt:variant>
      <vt:variant>
        <vt:i4>11</vt:i4>
      </vt:variant>
    </vt:vector>
  </HeadingPairs>
  <TitlesOfParts>
    <vt:vector size="12" baseType="lpstr">
      <vt:lpstr>Office Theme</vt:lpstr>
      <vt:lpstr>Женщины Открывают для себя Иисуса</vt:lpstr>
      <vt:lpstr>Урок Десять Иисус – Мой Судья</vt:lpstr>
      <vt:lpstr>БИБЛЕЙСКИЕ  СУДЬИ </vt:lpstr>
      <vt:lpstr>Слайд 4</vt:lpstr>
      <vt:lpstr>СЕГОДНЯ И  В БУДУЩЕМ </vt:lpstr>
      <vt:lpstr>Слайд 6</vt:lpstr>
      <vt:lpstr>Слайд 7</vt:lpstr>
      <vt:lpstr>Слайд 8</vt:lpstr>
      <vt:lpstr>Слайд 9</vt:lpstr>
      <vt:lpstr>Слайд 10</vt:lpstr>
      <vt:lpstr>Слайд 11</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Women Discovering Jesus</dc:title>
  <dc:creator>Arrais, Raquel</dc:creator>
  <cp:lastModifiedBy>raostrovskaya</cp:lastModifiedBy>
  <cp:revision>25</cp:revision>
  <dcterms:created xsi:type="dcterms:W3CDTF">2016-02-22T16:16:36Z</dcterms:created>
  <dcterms:modified xsi:type="dcterms:W3CDTF">2016-06-04T15:57:15Z</dcterms:modified>
</cp:coreProperties>
</file>