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5228"/>
    <p:restoredTop sz="49089" autoAdjust="0"/>
  </p:normalViewPr>
  <p:slideViewPr>
    <p:cSldViewPr snapToGrid="0" snapToObjects="1">
      <p:cViewPr varScale="1">
        <p:scale>
          <a:sx n="52" d="100"/>
          <a:sy n="52" d="100"/>
        </p:scale>
        <p:origin x="-1404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48" d="100"/>
          <a:sy n="48" d="100"/>
        </p:scale>
        <p:origin x="2952" y="20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D919D9-43FA-4F45-A1C7-84213D328A0D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3B9EF-AFFE-694B-A2CA-D01B51C643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848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480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Вас постигло искушение не иное, как человеческое; и верен Бог, Который не попустит вам быть искушаемыми сверх сил, но при искушении даст и облегчение, так чтобы вы могли перенести.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Первое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послание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к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Коринфянам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10:13)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3B9EF-AFFE-694B-A2CA-D01B51C64320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088902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565150"/>
            <a:ext cx="2554288" cy="19161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85800" y="2517963"/>
            <a:ext cx="5486400" cy="3600450"/>
          </a:xfrm>
        </p:spPr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ВВЕДЕНИЕ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Джанет спешила домой. Всего лишь в нескольких кварталах, оставшихся позади неё, с ней произошёл неприятный случай: мальчик старшего возраста насмехался над ней и дразнил её. Он делал подобное прежде, и Джанет была напугана. Она не понимала причины жестокости этого мальчика, он высмеивал её одежду и дом, в котором она жила. Он всегда грозился причинить ей вред. </a:t>
            </a:r>
          </a:p>
          <a:p>
            <a:r>
              <a:rPr lang="ru-RU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Только обидчик нагнал её, как из-за угла появилась девочка подросток, встала за спиной Джанет, обхватила её рукой и сказала: «Иди туда, откуда пришёл! Эта девочка – мой друг, а тебе известно, что бывает с обидчиками моих друзей!»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 удивлению Джанет, мальчик вскоре исчез за углом дома. Глядя в лицо старшей девочки, она прошептала: «О, я благодарю тебя! Но как ты можешь быть моим другом, ведь я вижу тебя впервые!»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Улыбнувшись, та девочка ответила: «Я твой друг потому что, я желаю им быть и к тому же, тебе нужен друг. Не думаю, что этот мальчик побеспокоит тебя вновь, но если он только посмеет или кто-нибудь другой, ты просто постучи вон в ту дверь и я выйду. Все знают меня, и тебя никто не обидит, узнав, что я - твой защитник».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Существует, по крайней мере, два определения к слову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защитник.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Согласно одному из определений защитник – охраняет и защищает, так как девочка, которая вступилась за Джанет. Другое значение слова защитник – защита в зале суда, где есть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адвокат защиты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; тот, кто обеспечивает защиту для обвиняемого, оправдывая его или ее поведение.  В этом уроке мы рассмотрим Иисуса в этих двух ролях – как защитника и адвоката защиты.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77CCF4-35CA-A948-9720-D4A31E5655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38496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предыдущих уроках мы видели некоторые из пророчеств, указывающих на рождение Иисуса. Из Библии нам известно, что Иисус существовал как Сын Божий с самого начала на небесах.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Как Иоанн называет Иисуса в Евангелии от Иоанна 1:14?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Согласно Иоанну, что Слово или Иисус сделало «в начале»?  (Иоанна 1:1-3).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Как Иоанн показывает отношения между Богом Отцом и Богом Сыном (Иисусом)?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1:1</a:t>
            </a:r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3B9EF-AFFE-694B-A2CA-D01B51C6432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20405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Вы видите, как тексты Ветхого Завета, где речь идёт о Боге, можно соотнести с Иисусом?  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5. Как Давид, написавший множество псалмов видел Господа?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Псалтирь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5:11,12; 8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:18). 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6. Что Иисус сказал Своим апостолам, предупредив о том, что их ожидает в этом мире?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16:33).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7. Почему Он сказал, что им следует мужаться?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Иоанна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16:33).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3B9EF-AFFE-694B-A2CA-D01B51C6432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7504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«…Пройдя стезю, которой должен идти человек, Господь открыл нам путь к победе. Не по воле Бога мы терпим поражение в борьбе с сатаной. Господь не желает, чтобы мы были запутаны и обескуражены происками змея. «Мужайтесь, – говорит Он, – Я победил мир»  (Иоанна 16:33)» 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Уайт: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Желание веков,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стр. 122). 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3B9EF-AFFE-694B-A2CA-D01B51C6432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09337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Некоторые из нас неравнодушны  к тому,  каким образом законы приводятся в действие. Во многих странах, быть обвинённым в криминальном преступлении означает, что человек должен быть «осуждён» в суде. Этого человека судят перед судьёй, перед присяжными заседателями и возможно, присяжные будут решать, виновен или нет подсудимый в совершении преступления и если да, то каким должно быть наказание.  Очень важно иметь хорошего адвоката, который будет в суде отстаивать интересы  подзащитного. Адвокат защиты обычно пытается доказать невиновность своего клиента или по меньшей мере добиться смягчения наказания. К сожалению не все адвокаты честны, и некоторые из них применяют  мошеннические способы, чтобы доказать, что их клиент абсолютно невиновен. Когда это происходит, обвиняемый выплачивает адвокату огромную сумму гонорара.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 же справедливости ради стоит сказать, что и представители обвинения зачастую являются нечестными людьми, которые пытаются доказать, что невиновный человек виновен. Именно такая практика наблюдалась в отношении Иисуса.  Некоторые священники и фарисеи желали избавиться от Иисуса, поэтому использовали любой повод, который могли обернуть против Него. Прочитайте о таком моменте в Евангелии от Луки 13:10-17.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8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Что в этой истории делает Иисус? 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Кто был там и кому необходима была особенная помощь?  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 поступил Иисус?</a:t>
            </a:r>
          </a:p>
          <a:p>
            <a:pPr lvl="0"/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3B9EF-AFFE-694B-A2CA-D01B51C6432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8630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11. Как отреагировал начальник синагоги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? 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 Как Иисус защитил женщину и оправдал Свой поступок? 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стихи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15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16).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стихе 17 говорится: « И когда говорил Он это, все противившиеся Ему стыдились; и весь народ радовался о всех славных делах Его». Иисус никогда бы не стал стыдить кого-либо, но Он был ответственен за то, чтобы показать людям, где они поступали неверно, где начинали следовать традициям человеческим, забывая о милосердии Божьем. 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13.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 какой причине, согласно апостолу Павлу, нам не стоит осуждать других людей?  (Римлянам 14:10).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14. Вместо того, чтобы бояться судного дня, мы можем быть спокойны, зная, Кто на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Адвокат (Защитник). Прочитайте 1 Иоанна 2:1.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3B9EF-AFFE-694B-A2CA-D01B51C6432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10772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«Дитя Божье может приступить к престолу благодати не раньше, чем станет подзащитным великого Адвоката. При его первом раскаянии и мольбе о прощении Христос берётся за его дело, и делает его Своим, представляя петицию перед Отцом, как Свою просьбу. Когда Христос ходатайствует за нас, Отец открывает все сокровища Своей благодати, чтобы мы могли получить их, пользоваться ими и передавать другим.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 Просите во Имя Моё, - говорит Христос, - и не говорю вам, что Я буду просить Отца о вас; ибо Сам Отец любит вас, потому что вы возлюбили Меня» (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Эллен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Уайт, </a:t>
            </a:r>
            <a:r>
              <a:rPr lang="ru-RU" sz="12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свидетельства для церкви, т. 6, стр. 364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десятом уроке, мы увидим, что Иисус не только наш великий адвокат, но и Судья.  Волнующая новость, не правда ли? 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3B9EF-AFFE-694B-A2CA-D01B51C6432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4082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03B9EF-AFFE-694B-A2CA-D01B51C6432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051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891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136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1176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255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8480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039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36841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4302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8381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559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54561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AAD6C-699C-0548-B1E6-27F3BF983050}" type="datetimeFigureOut">
              <a:rPr lang="en-US" smtClean="0"/>
              <a:pPr/>
              <a:t>5/22/2016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F8CDF-5408-BC42-9756-1464B26AA2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1488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99432"/>
            <a:ext cx="7772400" cy="2387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Женщины </a:t>
            </a:r>
            <a:r>
              <a:rPr lang="ru-RU" sz="4800" b="1" i="1" dirty="0" smtClean="0">
                <a:solidFill>
                  <a:srgbClr val="FFC000"/>
                </a:solidFill>
                <a:latin typeface="Palatino Linotype" charset="0"/>
                <a:ea typeface="Palatino Linotype" charset="0"/>
                <a:cs typeface="Palatino Linotype" charset="0"/>
              </a:rPr>
              <a:t>Открывают для себя  </a:t>
            </a:r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Иисуса</a:t>
            </a:r>
            <a:endParaRPr lang="en-US" sz="4800" b="1" i="1" dirty="0">
              <a:solidFill>
                <a:schemeClr val="bg1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pic>
        <p:nvPicPr>
          <p:cNvPr id="5" name="Picture 7" descr="WMLOGO-small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8463012" y="6355080"/>
            <a:ext cx="514350" cy="393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72301" y="6287032"/>
            <a:ext cx="2457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Генеральная Конференция</a:t>
            </a:r>
          </a:p>
          <a:p>
            <a:pPr algn="ctr"/>
            <a:r>
              <a:rPr lang="ru-RU" sz="1400" dirty="0" smtClean="0">
                <a:latin typeface="Palatino Linotype" charset="0"/>
                <a:ea typeface="Palatino Linotype" charset="0"/>
                <a:cs typeface="Palatino Linotype" charset="0"/>
              </a:rPr>
              <a:t>Отдел Женского Служения</a:t>
            </a: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0298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86000"/>
            <a:ext cx="7886700" cy="423059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chemeClr val="bg1"/>
                </a:solidFill>
              </a:rPr>
              <a:t>Вас постигло искушение не иное, как человеческое; и верен Бог, Который не попустит вам быть искушаемыми сверх сил, но при искушении даст и облегчение, так чтобы вы могли перенести. </a:t>
            </a:r>
          </a:p>
          <a:p>
            <a:pPr algn="ctr">
              <a:buNone/>
            </a:pPr>
            <a:r>
              <a:rPr lang="en-US" sz="3600" dirty="0" smtClean="0">
                <a:solidFill>
                  <a:schemeClr val="bg1"/>
                </a:solidFill>
              </a:rPr>
              <a:t>(</a:t>
            </a:r>
            <a:r>
              <a:rPr lang="en-US" sz="3600" dirty="0" err="1" smtClean="0">
                <a:solidFill>
                  <a:schemeClr val="bg1"/>
                </a:solidFill>
              </a:rPr>
              <a:t>Первое</a:t>
            </a:r>
            <a:r>
              <a:rPr lang="en-US" sz="3600" dirty="0" smtClean="0">
                <a:solidFill>
                  <a:schemeClr val="bg1"/>
                </a:solidFill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</a:rPr>
              <a:t>послание</a:t>
            </a:r>
            <a:r>
              <a:rPr lang="en-US" sz="3600" dirty="0" smtClean="0">
                <a:solidFill>
                  <a:schemeClr val="bg1"/>
                </a:solidFill>
              </a:rPr>
              <a:t> к </a:t>
            </a:r>
            <a:r>
              <a:rPr lang="en-US" sz="3600" dirty="0" err="1" smtClean="0">
                <a:solidFill>
                  <a:schemeClr val="bg1"/>
                </a:solidFill>
              </a:rPr>
              <a:t>Коринфянам</a:t>
            </a:r>
            <a:r>
              <a:rPr lang="en-US" sz="3600" dirty="0" smtClean="0">
                <a:solidFill>
                  <a:schemeClr val="bg1"/>
                </a:solidFill>
              </a:rPr>
              <a:t> 10:13)</a:t>
            </a:r>
            <a:endParaRPr lang="ru-RU" sz="3600" dirty="0" smtClean="0">
              <a:solidFill>
                <a:schemeClr val="bg1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 </a:t>
            </a:r>
            <a:endParaRPr lang="ru-RU" sz="36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chemeClr val="bg1"/>
                </a:solidFill>
              </a:rPr>
              <a:t> </a:t>
            </a:r>
          </a:p>
          <a:p>
            <a:pPr marL="0" indent="0" algn="ctr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0548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-1"/>
            <a:ext cx="9309096" cy="68580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99432"/>
            <a:ext cx="7772400" cy="238760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C000"/>
                </a:solidFill>
                <a:latin typeface="+mn-lt"/>
              </a:rPr>
              <a:t>Урок Девять</a:t>
            </a:r>
            <a:r>
              <a:rPr lang="en-US" sz="4800" b="1" dirty="0" smtClean="0">
                <a:solidFill>
                  <a:srgbClr val="FFC000"/>
                </a:solidFill>
                <a:latin typeface="+mn-lt"/>
              </a:rPr>
              <a:t/>
            </a:r>
            <a:br>
              <a:rPr lang="en-US" sz="4800" b="1" dirty="0" smtClean="0">
                <a:solidFill>
                  <a:srgbClr val="FFC000"/>
                </a:solidFill>
                <a:latin typeface="+mn-lt"/>
              </a:rPr>
            </a:br>
            <a:r>
              <a:rPr lang="ru-RU" sz="4800" b="1" dirty="0" smtClean="0">
                <a:solidFill>
                  <a:schemeClr val="bg1"/>
                </a:solidFill>
                <a:latin typeface="+mn-lt"/>
              </a:rPr>
              <a:t>Иисус – </a:t>
            </a:r>
            <a:r>
              <a:rPr lang="ru-RU" sz="4800" b="1" i="1" dirty="0" smtClean="0">
                <a:solidFill>
                  <a:schemeClr val="bg1"/>
                </a:solidFill>
                <a:latin typeface="Palatino Linotype" pitchFamily="18" charset="0"/>
              </a:rPr>
              <a:t>Мой Защитник</a:t>
            </a:r>
            <a:endParaRPr lang="en-US" sz="4800" b="1" i="1" dirty="0">
              <a:solidFill>
                <a:schemeClr val="bg1"/>
              </a:solidFill>
              <a:latin typeface="Palatino Linotype" pitchFamily="18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7590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5770" y="783137"/>
            <a:ext cx="7886700" cy="1325563"/>
          </a:xfrm>
        </p:spPr>
        <p:txBody>
          <a:bodyPr/>
          <a:lstStyle/>
          <a:p>
            <a:r>
              <a:rPr lang="ru-RU" b="1" dirty="0" smtClean="0">
                <a:solidFill>
                  <a:schemeClr val="bg1"/>
                </a:solidFill>
                <a:latin typeface="+mn-lt"/>
              </a:rPr>
              <a:t>ИИСУС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531019"/>
            <a:ext cx="7886700" cy="2824752"/>
          </a:xfrm>
        </p:spPr>
        <p:txBody>
          <a:bodyPr>
            <a:normAutofit/>
          </a:bodyPr>
          <a:lstStyle/>
          <a:p>
            <a:pPr marL="514350" indent="-514350" algn="ctr">
              <a:buAutoNum type="arabicPeriod"/>
            </a:pPr>
            <a:r>
              <a:rPr lang="ru-RU" dirty="0" smtClean="0"/>
              <a:t>Как </a:t>
            </a:r>
            <a:r>
              <a:rPr lang="ru-RU" dirty="0" smtClean="0"/>
              <a:t>Иоанн называет Иисуса в Евангелии от Иоанна 1:14?</a:t>
            </a:r>
          </a:p>
          <a:p>
            <a:pPr algn="ctr">
              <a:buNone/>
            </a:pPr>
            <a:r>
              <a:rPr lang="en-US" dirty="0" smtClean="0"/>
              <a:t>2</a:t>
            </a:r>
            <a:r>
              <a:rPr lang="en-US" dirty="0" smtClean="0"/>
              <a:t>. </a:t>
            </a:r>
            <a:r>
              <a:rPr lang="ru-RU" dirty="0" smtClean="0"/>
              <a:t>Согласно Иоанну, что </a:t>
            </a:r>
            <a:r>
              <a:rPr lang="ru-RU" i="1" dirty="0" smtClean="0">
                <a:solidFill>
                  <a:srgbClr val="7030A0"/>
                </a:solidFill>
              </a:rPr>
              <a:t>Слово</a:t>
            </a:r>
            <a:r>
              <a:rPr lang="ru-RU" dirty="0" smtClean="0"/>
              <a:t> или Иисус сделало «в начале»?  (Иоанна 1:1-3).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12315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60758"/>
            <a:ext cx="7886700" cy="479724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4. Вы </a:t>
            </a:r>
            <a:r>
              <a:rPr lang="ru-RU" dirty="0" smtClean="0"/>
              <a:t>видите, как тексты Ветхого Завета, где речь идёт о Боге, можно соотнести с Иисусом?   </a:t>
            </a:r>
          </a:p>
          <a:p>
            <a:pPr algn="ctr">
              <a:buNone/>
            </a:pPr>
            <a:r>
              <a:rPr lang="ru-RU" dirty="0" smtClean="0"/>
              <a:t>5. Как </a:t>
            </a:r>
            <a:r>
              <a:rPr lang="ru-RU" dirty="0" smtClean="0"/>
              <a:t>Давид, написавший множество псалмов видел Господа? </a:t>
            </a:r>
            <a:r>
              <a:rPr lang="en-US" dirty="0" smtClean="0"/>
              <a:t>(</a:t>
            </a:r>
            <a:r>
              <a:rPr lang="ru-RU" dirty="0" smtClean="0"/>
              <a:t>Псалтирь</a:t>
            </a:r>
            <a:r>
              <a:rPr lang="en-US" dirty="0" smtClean="0"/>
              <a:t> 5:11,12; 8</a:t>
            </a:r>
            <a:r>
              <a:rPr lang="ru-RU" dirty="0" smtClean="0"/>
              <a:t>8</a:t>
            </a:r>
            <a:r>
              <a:rPr lang="en-US" dirty="0" smtClean="0"/>
              <a:t>:18).  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6. Что </a:t>
            </a:r>
            <a:r>
              <a:rPr lang="ru-RU" dirty="0" smtClean="0"/>
              <a:t>Иисус сказал Своим апостолам, предупредив о том, что их ожидает в этом мире?  </a:t>
            </a:r>
            <a:r>
              <a:rPr lang="en-US" dirty="0" smtClean="0"/>
              <a:t>(</a:t>
            </a:r>
            <a:r>
              <a:rPr lang="ru-RU" dirty="0" smtClean="0"/>
              <a:t>Иоанна</a:t>
            </a:r>
            <a:r>
              <a:rPr lang="en-US" dirty="0" smtClean="0"/>
              <a:t> 16:33).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7.Почему </a:t>
            </a:r>
            <a:r>
              <a:rPr lang="ru-RU" dirty="0" smtClean="0"/>
              <a:t>Он сказал, что им следует мужаться?  </a:t>
            </a:r>
            <a:r>
              <a:rPr lang="en-US" dirty="0" smtClean="0"/>
              <a:t>(</a:t>
            </a:r>
            <a:r>
              <a:rPr lang="ru-RU" dirty="0" smtClean="0"/>
              <a:t>Иоанна</a:t>
            </a:r>
            <a:r>
              <a:rPr lang="en-US" dirty="0" smtClean="0"/>
              <a:t> 16:33).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98128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22013"/>
            <a:ext cx="7886700" cy="4351338"/>
          </a:xfrm>
        </p:spPr>
        <p:txBody>
          <a:bodyPr/>
          <a:lstStyle/>
          <a:p>
            <a:pPr algn="ctr">
              <a:buNone/>
            </a:pPr>
            <a:r>
              <a:rPr lang="ru-RU" dirty="0" smtClean="0">
                <a:solidFill>
                  <a:schemeClr val="bg1"/>
                </a:solidFill>
              </a:rPr>
              <a:t>«…Пройдя стезю, которой должен идти человек, Господь открыл нам путь к победе. Не по воле Бога мы терпим поражение в борьбе с сатаной. Господь не желает, чтобы мы были запутаны и обескуражены происками змея. «Мужайтесь, – говорит Он, – Я победил мир»  (Иоанна 16:33)»  (</a:t>
            </a:r>
            <a:r>
              <a:rPr lang="ru-RU" dirty="0" err="1" smtClean="0">
                <a:solidFill>
                  <a:schemeClr val="bg1"/>
                </a:solidFill>
              </a:rPr>
              <a:t>Эллен</a:t>
            </a:r>
            <a:r>
              <a:rPr lang="ru-RU" dirty="0" smtClean="0">
                <a:solidFill>
                  <a:schemeClr val="bg1"/>
                </a:solidFill>
              </a:rPr>
              <a:t> Уайт: </a:t>
            </a:r>
            <a:r>
              <a:rPr lang="ru-RU" i="1" dirty="0" smtClean="0">
                <a:solidFill>
                  <a:schemeClr val="bg1"/>
                </a:solidFill>
              </a:rPr>
              <a:t>Желание веков,</a:t>
            </a:r>
            <a:r>
              <a:rPr lang="ru-RU" dirty="0" smtClean="0">
                <a:solidFill>
                  <a:schemeClr val="bg1"/>
                </a:solidFill>
              </a:rPr>
              <a:t> стр. 122). 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65134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98023" y="0"/>
            <a:ext cx="9507119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49" y="402337"/>
            <a:ext cx="5092883" cy="1758616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bg1"/>
                </a:solidFill>
              </a:rPr>
              <a:t>В СУДЕ</a:t>
            </a:r>
            <a:endParaRPr lang="ru-RU" sz="4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661648"/>
            <a:ext cx="7886700" cy="2249987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3200" dirty="0" smtClean="0"/>
              <a:t>8. </a:t>
            </a:r>
            <a:r>
              <a:rPr lang="ru-RU" sz="3200" dirty="0" smtClean="0"/>
              <a:t>Что в этой истории делает Иисус?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dirty="0"/>
              <a:t> </a:t>
            </a:r>
            <a:r>
              <a:rPr lang="en-US" sz="3200" dirty="0" smtClean="0"/>
              <a:t>9. </a:t>
            </a:r>
            <a:r>
              <a:rPr lang="ru-RU" sz="3200" dirty="0" smtClean="0"/>
              <a:t>Кто был там и кому необходима была особенная помощь? 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200" dirty="0"/>
              <a:t> </a:t>
            </a:r>
            <a:r>
              <a:rPr lang="en-US" sz="3200" dirty="0" smtClean="0"/>
              <a:t>10. </a:t>
            </a:r>
            <a:r>
              <a:rPr lang="ru-RU" sz="3200" dirty="0" smtClean="0"/>
              <a:t>Как поступил Иисус?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609806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66151"/>
            <a:ext cx="7886700" cy="2667998"/>
          </a:xfrm>
        </p:spPr>
        <p:txBody>
          <a:bodyPr>
            <a:normAutofit/>
          </a:bodyPr>
          <a:lstStyle/>
          <a:p>
            <a:pPr marL="0" lvl="0" indent="0" algn="ctr">
              <a:lnSpc>
                <a:spcPct val="100000"/>
              </a:lnSpc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11</a:t>
            </a:r>
            <a:r>
              <a:rPr lang="ru-RU" sz="3200" dirty="0" smtClean="0">
                <a:solidFill>
                  <a:schemeClr val="bg1"/>
                </a:solidFill>
              </a:rPr>
              <a:t>. Как отреагировал начальник синагоги</a:t>
            </a:r>
            <a:r>
              <a:rPr lang="en-US" sz="3200" dirty="0" smtClean="0">
                <a:solidFill>
                  <a:schemeClr val="bg1"/>
                </a:solidFill>
              </a:rPr>
              <a:t>? </a:t>
            </a:r>
            <a:endParaRPr lang="en-US" sz="3200" dirty="0">
              <a:solidFill>
                <a:schemeClr val="bg1"/>
              </a:solidFill>
            </a:endParaRPr>
          </a:p>
          <a:p>
            <a:pPr algn="ctr">
              <a:buNone/>
            </a:pPr>
            <a:r>
              <a:rPr lang="en-US" sz="3200" dirty="0" smtClean="0">
                <a:solidFill>
                  <a:schemeClr val="bg1"/>
                </a:solidFill>
              </a:rPr>
              <a:t>12. </a:t>
            </a:r>
            <a:r>
              <a:rPr lang="ru-RU" sz="3200" dirty="0" smtClean="0">
                <a:solidFill>
                  <a:schemeClr val="bg1"/>
                </a:solidFill>
              </a:rPr>
              <a:t>Как Иисус защитил женщину и оправдал Свой поступок?  </a:t>
            </a:r>
            <a:r>
              <a:rPr lang="en-US" sz="3200" dirty="0" smtClean="0">
                <a:solidFill>
                  <a:schemeClr val="bg1"/>
                </a:solidFill>
              </a:rPr>
              <a:t>(</a:t>
            </a:r>
            <a:r>
              <a:rPr lang="ru-RU" sz="3200" dirty="0" smtClean="0">
                <a:solidFill>
                  <a:schemeClr val="bg1"/>
                </a:solidFill>
              </a:rPr>
              <a:t>стихи</a:t>
            </a:r>
            <a:r>
              <a:rPr lang="en-US" sz="3200" dirty="0" smtClean="0">
                <a:solidFill>
                  <a:schemeClr val="bg1"/>
                </a:solidFill>
              </a:rPr>
              <a:t> 15 </a:t>
            </a:r>
            <a:r>
              <a:rPr lang="ru-RU" sz="3200" dirty="0" smtClean="0">
                <a:solidFill>
                  <a:schemeClr val="bg1"/>
                </a:solidFill>
              </a:rPr>
              <a:t>и</a:t>
            </a:r>
            <a:r>
              <a:rPr lang="en-US" sz="3200" dirty="0" smtClean="0">
                <a:solidFill>
                  <a:schemeClr val="bg1"/>
                </a:solidFill>
              </a:rPr>
              <a:t> 16).</a:t>
            </a:r>
            <a:endParaRPr lang="ru-RU" sz="32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200" dirty="0" smtClean="0"/>
              <a:t>  </a:t>
            </a:r>
            <a:endParaRPr lang="ru-RU" sz="3200" dirty="0" smtClean="0"/>
          </a:p>
          <a:p>
            <a:pPr marL="0" indent="0" algn="ctr">
              <a:lnSpc>
                <a:spcPct val="100000"/>
              </a:lnSpc>
              <a:buNone/>
            </a:pPr>
            <a:endParaRPr lang="en-US" sz="3200" dirty="0">
              <a:solidFill>
                <a:schemeClr val="bg1"/>
              </a:solidFill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46527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59152"/>
            <a:ext cx="7886700" cy="4079068"/>
          </a:xfrm>
        </p:spPr>
        <p:txBody>
          <a:bodyPr>
            <a:normAutofit fontScale="85000" lnSpcReduction="10000"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«Дитя Божье может приступить к престолу благодати не раньше, чем станет подзащитным великого Адвоката. При его первом раскаянии и мольбе о прощении Христос берётся за его дело, и делает его Своим, представляя петицию перед Отцом, как Свою просьбу. Когда Христос ходатайствует за нас, Отец открывает все сокровища Своей благодати, чтобы мы могли получить их, пользоваться ими и передавать другим. 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« Просите во Имя Моё, - говорит Христос, - и не говорю вам, что Я буду просить Отца о вас; ибо Сам Отец любит вас, потому что вы возлюбили Меня» (</a:t>
            </a:r>
            <a:r>
              <a:rPr lang="ru-RU" dirty="0" err="1" smtClean="0">
                <a:solidFill>
                  <a:schemeClr val="bg1"/>
                </a:solidFill>
              </a:rPr>
              <a:t>Эллен</a:t>
            </a:r>
            <a:r>
              <a:rPr lang="ru-RU" dirty="0" smtClean="0">
                <a:solidFill>
                  <a:schemeClr val="bg1"/>
                </a:solidFill>
              </a:rPr>
              <a:t> Уайт, </a:t>
            </a:r>
            <a:r>
              <a:rPr lang="ru-RU" i="1" dirty="0" smtClean="0">
                <a:solidFill>
                  <a:schemeClr val="bg1"/>
                </a:solidFill>
              </a:rPr>
              <a:t>свидетельства для церкви, т. 6, стр. </a:t>
            </a:r>
            <a:r>
              <a:rPr lang="ru-RU" i="1" dirty="0" smtClean="0"/>
              <a:t>364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05982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1"/>
            <a:ext cx="9328815" cy="685800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3027409"/>
            <a:ext cx="7886700" cy="185810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000" b="1" dirty="0" smtClean="0">
                <a:solidFill>
                  <a:srgbClr val="FFFF00"/>
                </a:solidFill>
              </a:rPr>
              <a:t>ИИСУС – ВЕЛИКИЙ ЗАЩИТНИК</a:t>
            </a:r>
            <a:r>
              <a:rPr lang="ru-RU" sz="4000" b="1" dirty="0" smtClean="0">
                <a:solidFill>
                  <a:schemeClr val="bg1"/>
                </a:solidFill>
              </a:rPr>
              <a:t>, КОТОРЫЙ НЕ ПОЗВОЛИТ МНЕ БЫТЬ ИСКУШАЕМЫМ СВЕРХ СИЛ, НО ПОМОЖЕТ МНЕ ВЫСТОЯТЬ.</a:t>
            </a:r>
            <a:endParaRPr lang="ru-RU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985399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</TotalTime>
  <Words>838</Words>
  <Application>Microsoft Macintosh PowerPoint</Application>
  <PresentationFormat>Экран (4:3)</PresentationFormat>
  <Paragraphs>100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Office Theme</vt:lpstr>
      <vt:lpstr>Женщины Открывают для себя  Иисуса</vt:lpstr>
      <vt:lpstr>Урок Девять Иисус – Мой Защитник</vt:lpstr>
      <vt:lpstr>ИИСУС</vt:lpstr>
      <vt:lpstr>Слайд 4</vt:lpstr>
      <vt:lpstr>Слайд 5</vt:lpstr>
      <vt:lpstr>В СУДЕ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Women Discovering Jesus</dc:title>
  <dc:creator>Arrais, Raquel</dc:creator>
  <cp:lastModifiedBy>Stas</cp:lastModifiedBy>
  <cp:revision>23</cp:revision>
  <dcterms:created xsi:type="dcterms:W3CDTF">2016-02-22T16:04:13Z</dcterms:created>
  <dcterms:modified xsi:type="dcterms:W3CDTF">2016-05-22T10:47:31Z</dcterms:modified>
</cp:coreProperties>
</file>