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6"/>
    <p:restoredTop sz="53949" autoAdjust="0"/>
  </p:normalViewPr>
  <p:slideViewPr>
    <p:cSldViewPr snapToGrid="0" snapToObjects="1">
      <p:cViewPr varScale="1">
        <p:scale>
          <a:sx n="57" d="100"/>
          <a:sy n="57" d="100"/>
        </p:scale>
        <p:origin x="-152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72777-333F-B948-800C-52BE747B5C10}" type="datetimeFigureOut">
              <a:rPr lang="en-US" smtClean="0"/>
              <a:pPr/>
              <a:t>5/19/2016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77BC5-418A-7641-93AD-EC1401DBB75E}" type="slidenum">
              <a:rPr lang="en-US" smtClean="0"/>
              <a:pPr/>
              <a:t>‹#›</a:t>
            </a:fld>
            <a:endParaRPr lang="en-US"/>
          </a:p>
        </p:txBody>
      </p:sp>
    </p:spTree>
    <p:extLst>
      <p:ext uri="{BB962C8B-B14F-4D97-AF65-F5344CB8AC3E}">
        <p14:creationId xmlns:p14="http://schemas.microsoft.com/office/powerpoint/2010/main" xmlns="" val="487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7CCF4-35CA-A948-9720-D4A31E565536}" type="slidenum">
              <a:rPr lang="en-US" smtClean="0"/>
              <a:pPr/>
              <a:t>1</a:t>
            </a:fld>
            <a:endParaRPr lang="en-US"/>
          </a:p>
        </p:txBody>
      </p:sp>
    </p:spTree>
    <p:extLst>
      <p:ext uri="{BB962C8B-B14F-4D97-AF65-F5344CB8AC3E}">
        <p14:creationId xmlns:p14="http://schemas.microsoft.com/office/powerpoint/2010/main" xmlns="" val="88715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Я должна рассказать Иисусу!  Я должна рассказать Иисусу!</a:t>
            </a:r>
          </a:p>
          <a:p>
            <a:r>
              <a:rPr lang="ru-RU" sz="1200" kern="1200" dirty="0" smtClean="0">
                <a:solidFill>
                  <a:schemeClr val="tx1"/>
                </a:solidFill>
                <a:latin typeface="+mn-lt"/>
                <a:ea typeface="+mn-ea"/>
                <a:cs typeface="+mn-cs"/>
              </a:rPr>
              <a:t>Я не могу нести своё бремя в одиночку;</a:t>
            </a:r>
          </a:p>
          <a:p>
            <a:r>
              <a:rPr lang="ru-RU" sz="1200" kern="1200" dirty="0" smtClean="0">
                <a:solidFill>
                  <a:schemeClr val="tx1"/>
                </a:solidFill>
                <a:latin typeface="+mn-lt"/>
                <a:ea typeface="+mn-ea"/>
                <a:cs typeface="+mn-cs"/>
              </a:rPr>
              <a:t>Я должна рассказать Иисусу!  Я должна рассказать Иисусу!</a:t>
            </a:r>
          </a:p>
          <a:p>
            <a:r>
              <a:rPr lang="ru-RU" sz="1200" kern="1200" dirty="0" smtClean="0">
                <a:solidFill>
                  <a:schemeClr val="tx1"/>
                </a:solidFill>
                <a:latin typeface="+mn-lt"/>
                <a:ea typeface="+mn-ea"/>
                <a:cs typeface="+mn-cs"/>
              </a:rPr>
              <a:t>Иисус может помочь мне, только один лишь Иисус.  </a:t>
            </a:r>
          </a:p>
          <a:p>
            <a:pPr marL="0" indent="0">
              <a:buNone/>
            </a:pP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5477BC5-418A-7641-93AD-EC1401DBB75E}" type="slidenum">
              <a:rPr lang="en-US" smtClean="0"/>
              <a:pPr/>
              <a:t>10</a:t>
            </a:fld>
            <a:endParaRPr lang="en-US"/>
          </a:p>
        </p:txBody>
      </p:sp>
    </p:spTree>
    <p:extLst>
      <p:ext uri="{BB962C8B-B14F-4D97-AF65-F5344CB8AC3E}">
        <p14:creationId xmlns:p14="http://schemas.microsoft.com/office/powerpoint/2010/main" xmlns="" val="60207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5150"/>
            <a:ext cx="2554288" cy="1916113"/>
          </a:xfrm>
        </p:spPr>
      </p:sp>
      <p:sp>
        <p:nvSpPr>
          <p:cNvPr id="3" name="Notes Placeholder 2"/>
          <p:cNvSpPr>
            <a:spLocks noGrp="1"/>
          </p:cNvSpPr>
          <p:nvPr>
            <p:ph type="body" idx="1"/>
          </p:nvPr>
        </p:nvSpPr>
        <p:spPr>
          <a:xfrm>
            <a:off x="685800" y="2517963"/>
            <a:ext cx="5486400" cy="3600450"/>
          </a:xfrm>
        </p:spPr>
        <p:txBody>
          <a:bodyPr/>
          <a:lstStyle/>
          <a:p>
            <a:r>
              <a:rPr lang="ru-RU" sz="1200" b="1" kern="1200" dirty="0" smtClean="0">
                <a:solidFill>
                  <a:schemeClr val="tx1"/>
                </a:solidFill>
                <a:effectLst/>
                <a:latin typeface="+mn-lt"/>
                <a:ea typeface="+mn-ea"/>
                <a:cs typeface="+mn-cs"/>
              </a:rPr>
              <a:t>ВВЕДЕНИЕ</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В середине 19 века, в маленьком городке в Пенсильвании жил пастор - </a:t>
            </a:r>
            <a:r>
              <a:rPr lang="ru-RU" sz="1200" kern="1200" dirty="0" err="1" smtClean="0">
                <a:solidFill>
                  <a:schemeClr val="tx1"/>
                </a:solidFill>
                <a:latin typeface="+mn-lt"/>
                <a:ea typeface="+mn-ea"/>
                <a:cs typeface="+mn-cs"/>
              </a:rPr>
              <a:t>Илайша</a:t>
            </a:r>
            <a:r>
              <a:rPr lang="ru-RU" sz="1200" kern="1200" dirty="0" smtClean="0">
                <a:solidFill>
                  <a:schemeClr val="tx1"/>
                </a:solidFill>
                <a:latin typeface="+mn-lt"/>
                <a:ea typeface="+mn-ea"/>
                <a:cs typeface="+mn-cs"/>
              </a:rPr>
              <a:t> Хофман, который служил всем беднякам и неимущим.  Однажды он посетил обременённую проблемами женщину, и старался утешить её молитвой и текстами из Библии.  Но казалось, что отчаявшаяся женщина совсем не слышала его, что бы он ни говорил, а продолжала стонать, повторяя: «О, что же мне делать? Что же мне делать?»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Наконец пастор Хофман сказал ей: «Самое лучшее, что ты можешь сделать – это рассказать обо всём Иисусу». К его удивлению, лицо женщины просветлело, и она стала повторять: «Да, я должна рассказать Иисусу! Я должна рассказать Иисусу!». После того, как служитель покинул её дом, он встретил её спустя несколько часов и увидел её счастливое лицо, поскольку она постоянно повторяла эти слова: «Я должна рассказать Иисусу».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877CCF4-35CA-A948-9720-D4A31E565536}" type="slidenum">
              <a:rPr lang="en-US" smtClean="0"/>
              <a:pPr/>
              <a:t>2</a:t>
            </a:fld>
            <a:endParaRPr lang="en-US"/>
          </a:p>
        </p:txBody>
      </p:sp>
    </p:spTree>
    <p:extLst>
      <p:ext uri="{BB962C8B-B14F-4D97-AF65-F5344CB8AC3E}">
        <p14:creationId xmlns:p14="http://schemas.microsoft.com/office/powerpoint/2010/main" xmlns="" val="45939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Пастор Хофман пришёл домой и в его голове звучали её слова «Я должна рассказать Иисусу», от которых он не в силах был избавиться. Он написал песню, которая сегодня звучит во многих местах и является источником утешения для тех, кто её поёт.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Я должна рассказать Иисусу обо всех своих переживаниях;</a:t>
            </a:r>
          </a:p>
          <a:p>
            <a:r>
              <a:rPr lang="ru-RU" sz="1200" kern="1200" dirty="0" smtClean="0">
                <a:solidFill>
                  <a:schemeClr val="tx1"/>
                </a:solidFill>
                <a:latin typeface="+mn-lt"/>
                <a:ea typeface="+mn-ea"/>
                <a:cs typeface="+mn-cs"/>
              </a:rPr>
              <a:t>Я не могу нести своё бремя в одиночку;</a:t>
            </a:r>
          </a:p>
          <a:p>
            <a:r>
              <a:rPr lang="ru-RU" sz="1200" kern="1200" dirty="0" smtClean="0">
                <a:solidFill>
                  <a:schemeClr val="tx1"/>
                </a:solidFill>
                <a:latin typeface="+mn-lt"/>
                <a:ea typeface="+mn-ea"/>
                <a:cs typeface="+mn-cs"/>
              </a:rPr>
              <a:t>В моём отчаянии Он поможет мне, любя; </a:t>
            </a:r>
          </a:p>
          <a:p>
            <a:r>
              <a:rPr lang="ru-RU" sz="1200" kern="1200" dirty="0" smtClean="0">
                <a:solidFill>
                  <a:schemeClr val="tx1"/>
                </a:solidFill>
                <a:latin typeface="+mn-lt"/>
                <a:ea typeface="+mn-ea"/>
                <a:cs typeface="+mn-cs"/>
              </a:rPr>
              <a:t>Он всегда любит и заботится о Своих детях.</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Я должна рассказать Иисусу!  Я должна рассказать Иисусу!</a:t>
            </a:r>
          </a:p>
          <a:p>
            <a:r>
              <a:rPr lang="ru-RU" sz="1200" kern="1200" dirty="0" smtClean="0">
                <a:solidFill>
                  <a:schemeClr val="tx1"/>
                </a:solidFill>
                <a:latin typeface="+mn-lt"/>
                <a:ea typeface="+mn-ea"/>
                <a:cs typeface="+mn-cs"/>
              </a:rPr>
              <a:t>Я не могу нести своё бремя в одиночку;</a:t>
            </a:r>
          </a:p>
          <a:p>
            <a:r>
              <a:rPr lang="ru-RU" sz="1200" kern="1200" dirty="0" smtClean="0">
                <a:solidFill>
                  <a:schemeClr val="tx1"/>
                </a:solidFill>
                <a:latin typeface="+mn-lt"/>
                <a:ea typeface="+mn-ea"/>
                <a:cs typeface="+mn-cs"/>
              </a:rPr>
              <a:t>Я должна рассказать Иисусу!  Я должна рассказать Иисусу!</a:t>
            </a:r>
          </a:p>
          <a:p>
            <a:r>
              <a:rPr lang="ru-RU" sz="1200" kern="1200" dirty="0" smtClean="0">
                <a:solidFill>
                  <a:schemeClr val="tx1"/>
                </a:solidFill>
                <a:latin typeface="+mn-lt"/>
                <a:ea typeface="+mn-ea"/>
                <a:cs typeface="+mn-cs"/>
              </a:rPr>
              <a:t>Иисус может помочь мне, только один лишь Иисус.  </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477BC5-418A-7641-93AD-EC1401DBB75E}" type="slidenum">
              <a:rPr lang="en-US" smtClean="0"/>
              <a:pPr/>
              <a:t>3</a:t>
            </a:fld>
            <a:endParaRPr lang="en-US"/>
          </a:p>
        </p:txBody>
      </p:sp>
    </p:spTree>
    <p:extLst>
      <p:ext uri="{BB962C8B-B14F-4D97-AF65-F5344CB8AC3E}">
        <p14:creationId xmlns:p14="http://schemas.microsoft.com/office/powerpoint/2010/main" xmlns="" val="13943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ИИСУС ПРЕДЛАГАЕТ УТЕШЕНИЕ </a:t>
            </a: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четвёртом уроке мы изучали историю о женщине, страдающей кровотечением на протяжении двенадцати лет. Иисус исцелил её, когда она просто прикоснулась к краю Его одежды. Однако женщина робела, признаваясь в том, что она прикоснулась к Нему, когда она рассказала Иисусу о своей болезни, Он нашёл слова поддержки для неё.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1. Что Иисус сказал этой женщине? </a:t>
            </a:r>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Матфея</a:t>
            </a:r>
            <a:r>
              <a:rPr lang="en-US" sz="1200" kern="1200" dirty="0" smtClean="0">
                <a:solidFill>
                  <a:schemeClr val="tx1"/>
                </a:solidFill>
                <a:latin typeface="+mn-lt"/>
                <a:ea typeface="+mn-ea"/>
                <a:cs typeface="+mn-cs"/>
              </a:rPr>
              <a:t> 9:22</a:t>
            </a:r>
            <a:r>
              <a:rPr lang="en-US" sz="1200" i="1"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2. В Библии сказано: « дерзай, дщерь! вера твоя спасла тебя».  Прочитайте другие версии перевода этих слов и подчеркните слова или фразы, которые используются вместо слова «утешься».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Современный перевод: «Воспрянь духом, дочь; твоя вера исцелила тебя».</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Версия Филипса: «Ободрись, дочь моя, вера твоя исцелила тебя».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3. Перечислите преимущества, которые мы можем получить от Христа,  о которых говорит апостол Павел в послании к Филиппийцам 2:1.</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4. Какой совет даёт Павел в послании к Филиппийцам 2:2,3?</a:t>
            </a:r>
          </a:p>
          <a:p>
            <a:r>
              <a:rPr lang="ru-RU" sz="1200" kern="1200" dirty="0" smtClean="0">
                <a:solidFill>
                  <a:schemeClr val="tx1"/>
                </a:solidFill>
                <a:latin typeface="+mn-lt"/>
                <a:ea typeface="+mn-ea"/>
                <a:cs typeface="+mn-cs"/>
              </a:rPr>
              <a:t> </a:t>
            </a:r>
          </a:p>
          <a:p>
            <a:endParaRPr lang="ru-RU" sz="1200" kern="1200" dirty="0" smtClean="0">
              <a:solidFill>
                <a:schemeClr val="tx1"/>
              </a:solidFill>
              <a:latin typeface="+mn-lt"/>
              <a:ea typeface="+mn-ea"/>
              <a:cs typeface="+mn-cs"/>
            </a:endParaRPr>
          </a:p>
          <a:p>
            <a:r>
              <a:rPr lang="ru-RU" sz="1200" b="1" kern="1200" dirty="0" err="1" smtClean="0">
                <a:solidFill>
                  <a:schemeClr val="tx1"/>
                </a:solidFill>
                <a:latin typeface="+mn-lt"/>
                <a:ea typeface="+mn-ea"/>
                <a:cs typeface="+mn-cs"/>
              </a:rPr>
              <a:t>Эллен</a:t>
            </a:r>
            <a:r>
              <a:rPr lang="ru-RU" sz="1200" b="1" kern="1200" dirty="0" smtClean="0">
                <a:solidFill>
                  <a:schemeClr val="tx1"/>
                </a:solidFill>
                <a:latin typeface="+mn-lt"/>
                <a:ea typeface="+mn-ea"/>
                <a:cs typeface="+mn-cs"/>
              </a:rPr>
              <a:t> Уайт, в книге  </a:t>
            </a:r>
            <a:r>
              <a:rPr lang="ru-RU" sz="1200" b="1" i="1" kern="1200" dirty="0" smtClean="0">
                <a:solidFill>
                  <a:schemeClr val="tx1"/>
                </a:solidFill>
                <a:latin typeface="+mn-lt"/>
                <a:ea typeface="+mn-ea"/>
                <a:cs typeface="+mn-cs"/>
              </a:rPr>
              <a:t>Служение Исцеления</a:t>
            </a:r>
            <a:r>
              <a:rPr lang="ru-RU" sz="1200" b="1" kern="1200" dirty="0" smtClean="0">
                <a:solidFill>
                  <a:schemeClr val="tx1"/>
                </a:solidFill>
                <a:latin typeface="+mn-lt"/>
                <a:ea typeface="+mn-ea"/>
                <a:cs typeface="+mn-cs"/>
              </a:rPr>
              <a:t>, говорит, «Посредством Своего служения здесь на Земле, Он желает быть утешителем, которого мир ещё не знал» (стр. 105).</a:t>
            </a:r>
          </a:p>
          <a:p>
            <a:r>
              <a:rPr lang="ru-RU" sz="1200" b="1"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5. Какое утешение вы получаете, зная, что Иисус прожил тяжёлую жизнь, и почему?  </a:t>
            </a:r>
          </a:p>
          <a:p>
            <a:r>
              <a:rPr lang="ru-RU" sz="1200" b="1"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477BC5-418A-7641-93AD-EC1401DBB75E}" type="slidenum">
              <a:rPr lang="en-US" smtClean="0"/>
              <a:pPr/>
              <a:t>4</a:t>
            </a:fld>
            <a:endParaRPr lang="en-US"/>
          </a:p>
        </p:txBody>
      </p:sp>
    </p:spTree>
    <p:extLst>
      <p:ext uri="{BB962C8B-B14F-4D97-AF65-F5344CB8AC3E}">
        <p14:creationId xmlns:p14="http://schemas.microsoft.com/office/powerpoint/2010/main" xmlns="" val="181432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6. </a:t>
            </a:r>
            <a:r>
              <a:rPr lang="ru-RU" sz="1200" kern="1200" dirty="0" smtClean="0">
                <a:solidFill>
                  <a:schemeClr val="tx1"/>
                </a:solidFill>
                <a:latin typeface="+mn-lt"/>
                <a:ea typeface="+mn-ea"/>
                <a:cs typeface="+mn-cs"/>
              </a:rPr>
              <a:t>Какие слова об утешении мы находим во 2-ом послании к </a:t>
            </a:r>
            <a:r>
              <a:rPr lang="ru-RU" sz="1200" kern="1200" dirty="0" err="1" smtClean="0">
                <a:solidFill>
                  <a:schemeClr val="tx1"/>
                </a:solidFill>
                <a:latin typeface="+mn-lt"/>
                <a:ea typeface="+mn-ea"/>
                <a:cs typeface="+mn-cs"/>
              </a:rPr>
              <a:t>Фессалоникийцам</a:t>
            </a:r>
            <a:r>
              <a:rPr lang="ru-RU" sz="1200" kern="1200" dirty="0" smtClean="0">
                <a:solidFill>
                  <a:schemeClr val="tx1"/>
                </a:solidFill>
                <a:latin typeface="+mn-lt"/>
                <a:ea typeface="+mn-ea"/>
                <a:cs typeface="+mn-cs"/>
              </a:rPr>
              <a:t>  2:16,17?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7. Удивляет ли вас то, что Бог Отец любит нас и желает утешить нас?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8. И вновь мы находим другие слова, которые используются вместо слова «утешение» в других версиях перевода Библии. Современный перевод приводит фразу «благая надежда» и «благословение». Для вас благая надежда и благословение будут являться утешением? </a:t>
            </a:r>
          </a:p>
          <a:p>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Иногда наши земные утешители меняют своё отношение  к нам,  переезжают от нас или становятся по отношению  к нам негативными из-за проблем в собственной жизни. Разве не прекрасно, осознавать, что утешение от Бога Отца и Иисуса  - это неизменное утешение? Они желают, чтобы мы утверждались и были счастливы в Них.  </a:t>
            </a: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85477BC5-418A-7641-93AD-EC1401DBB75E}" type="slidenum">
              <a:rPr lang="en-US" smtClean="0"/>
              <a:pPr/>
              <a:t>5</a:t>
            </a:fld>
            <a:endParaRPr lang="en-US"/>
          </a:p>
        </p:txBody>
      </p:sp>
    </p:spTree>
    <p:extLst>
      <p:ext uri="{BB962C8B-B14F-4D97-AF65-F5344CB8AC3E}">
        <p14:creationId xmlns:p14="http://schemas.microsoft.com/office/powerpoint/2010/main" xmlns="" val="25666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книге </a:t>
            </a:r>
            <a:r>
              <a:rPr lang="ru-RU" sz="1200" i="1" kern="1200" dirty="0" smtClean="0">
                <a:solidFill>
                  <a:schemeClr val="tx1"/>
                </a:solidFill>
                <a:latin typeface="+mn-lt"/>
                <a:ea typeface="+mn-ea"/>
                <a:cs typeface="+mn-cs"/>
              </a:rPr>
              <a:t>Путь ко Христу</a:t>
            </a:r>
            <a:r>
              <a:rPr lang="ru-RU" sz="1200" kern="1200" dirty="0" smtClean="0">
                <a:solidFill>
                  <a:schemeClr val="tx1"/>
                </a:solidFill>
                <a:latin typeface="+mn-lt"/>
                <a:ea typeface="+mn-ea"/>
                <a:cs typeface="+mn-cs"/>
              </a:rPr>
              <a:t>, на странице 125, мы читаем следующие слова: </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«Даже если мы не наслаждаемся удовольствиями в этой жизни, мы можем радоваться в ожидании жизни грядущей. Уже здесь, на земле, христианин может испытывать радость общения со Христом, наслаждаться светом Его любви, постоянно утешаться Его присутствием. С каждым шагом нашей жизни мы можем становиться ближе к Иисусу, обретать более глубокий опыт в познании Его любви и приближаться к славной и мирной Отчизне».</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477BC5-418A-7641-93AD-EC1401DBB75E}" type="slidenum">
              <a:rPr lang="en-US" smtClean="0"/>
              <a:pPr/>
              <a:t>6</a:t>
            </a:fld>
            <a:endParaRPr lang="en-US"/>
          </a:p>
        </p:txBody>
      </p:sp>
    </p:spTree>
    <p:extLst>
      <p:ext uri="{BB962C8B-B14F-4D97-AF65-F5344CB8AC3E}">
        <p14:creationId xmlns:p14="http://schemas.microsoft.com/office/powerpoint/2010/main" xmlns="" val="1582068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9. Какое обетование дал нам Спаситель, когда Иисус завершал Своё земное служение и вскоре должен был вернуться на Небеса?  </a:t>
            </a:r>
            <a:r>
              <a:rPr lang="en-US" sz="1200" i="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Иоанна</a:t>
            </a:r>
            <a:r>
              <a:rPr lang="en-US" sz="1200" kern="1200" dirty="0" smtClean="0">
                <a:solidFill>
                  <a:schemeClr val="tx1"/>
                </a:solidFill>
                <a:latin typeface="+mn-lt"/>
                <a:ea typeface="+mn-ea"/>
                <a:cs typeface="+mn-cs"/>
              </a:rPr>
              <a:t> 14:16</a:t>
            </a:r>
            <a:r>
              <a:rPr lang="en-US" sz="1200" i="1"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Утешитель, о Котором Иисус говорит в этом стихе – Святой Дух, третья Личность Божества. Святой Дух может пребывать  в нашем сердце, если только мы попросим Его об этом и не выдворим Его вон своими грехами. Живя в нас</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Он помогает нам следовать примеру Христа</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10. Иисус сказал Своим ученикам, что Святой Дух сделает нечто важное для них и для нас.  Найдите, о чём говорит Иисус в Евангелии от Иоанна</a:t>
            </a:r>
            <a:r>
              <a:rPr lang="en-US" sz="1200" kern="1200" dirty="0" smtClean="0">
                <a:solidFill>
                  <a:schemeClr val="tx1"/>
                </a:solidFill>
                <a:latin typeface="+mn-lt"/>
                <a:ea typeface="+mn-ea"/>
                <a:cs typeface="+mn-cs"/>
              </a:rPr>
              <a:t> 16:13-15.</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477BC5-418A-7641-93AD-EC1401DBB75E}" type="slidenum">
              <a:rPr lang="en-US" smtClean="0"/>
              <a:pPr/>
              <a:t>7</a:t>
            </a:fld>
            <a:endParaRPr lang="en-US"/>
          </a:p>
        </p:txBody>
      </p:sp>
    </p:spTree>
    <p:extLst>
      <p:ext uri="{BB962C8B-B14F-4D97-AF65-F5344CB8AC3E}">
        <p14:creationId xmlns:p14="http://schemas.microsoft.com/office/powerpoint/2010/main" xmlns="" val="32166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Лиза росла в христианской семье, но вышла замуж за человека не христианина. В попытке сохранить мир в семье, Лиза позабыла христианское учение и последовала за своим мужем. Прошло несколько лет  и оказалось, что Лиза совсем не помнит то, чему её научили в детстве. Но Бог не позабыл Лизу. В её городке в церкви проводились встречи, и Святой Дух побудил Лизу посещать их. Ей вспомнились многие вещи, которым её научили её родители, когда она была ребёнком. По окончанию этих встреч всем посетителям подарили книгу. Лизе так же подарили книгу. Когда она пришла домой, она нашла спокойное уединённое место и благоговейно приступила к чтению. Слова, написанные в книге, и красивые рисунки помогли Святому Духу найти путь к её сердцу. Вскоре слёзы потекли по её щекам, и она твёрдо решила следовать за Иисусом до конца своей жизни.    Какое утешение она обрела, применяя святые принципы в повседневной жизни! </a:t>
            </a:r>
          </a:p>
          <a:p>
            <a:endParaRPr lang="en-US" dirty="0"/>
          </a:p>
        </p:txBody>
      </p:sp>
      <p:sp>
        <p:nvSpPr>
          <p:cNvPr id="4" name="Slide Number Placeholder 3"/>
          <p:cNvSpPr>
            <a:spLocks noGrp="1"/>
          </p:cNvSpPr>
          <p:nvPr>
            <p:ph type="sldNum" sz="quarter" idx="10"/>
          </p:nvPr>
        </p:nvSpPr>
        <p:spPr/>
        <p:txBody>
          <a:bodyPr/>
          <a:lstStyle/>
          <a:p>
            <a:fld id="{85477BC5-418A-7641-93AD-EC1401DBB75E}" type="slidenum">
              <a:rPr lang="en-US" smtClean="0"/>
              <a:pPr/>
              <a:t>8</a:t>
            </a:fld>
            <a:endParaRPr lang="en-US"/>
          </a:p>
        </p:txBody>
      </p:sp>
    </p:spTree>
    <p:extLst>
      <p:ext uri="{BB962C8B-B14F-4D97-AF65-F5344CB8AC3E}">
        <p14:creationId xmlns:p14="http://schemas.microsoft.com/office/powerpoint/2010/main" xmlns="" val="120462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ИИСУС – САМЫЙ ЛУЧШИЙ УТЕШИТЕЛЬ, А СВЯТОЙ ДУХ ОБОДРЯЕТ МЕНЯ ДЕНЬ ЗА ДНЁМ.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477BC5-418A-7641-93AD-EC1401DBB75E}" type="slidenum">
              <a:rPr lang="en-US" smtClean="0"/>
              <a:pPr/>
              <a:t>9</a:t>
            </a:fld>
            <a:endParaRPr lang="en-US"/>
          </a:p>
        </p:txBody>
      </p:sp>
    </p:spTree>
    <p:extLst>
      <p:ext uri="{BB962C8B-B14F-4D97-AF65-F5344CB8AC3E}">
        <p14:creationId xmlns:p14="http://schemas.microsoft.com/office/powerpoint/2010/main" xmlns="" val="1451970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322019-9182-6B41-99F9-047F52905DCC}" type="datetimeFigureOut">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6BA11-3F15-304C-96D6-C3D8E56CDC87}" type="slidenum">
              <a:rPr lang="en-US" smtClean="0"/>
              <a:pPr/>
              <a:t>‹#›</a:t>
            </a:fld>
            <a:endParaRPr lang="en-US"/>
          </a:p>
        </p:txBody>
      </p:sp>
    </p:spTree>
    <p:extLst>
      <p:ext uri="{BB962C8B-B14F-4D97-AF65-F5344CB8AC3E}">
        <p14:creationId xmlns:p14="http://schemas.microsoft.com/office/powerpoint/2010/main" xmlns="" val="49546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322019-9182-6B41-99F9-047F52905DCC}" type="datetimeFigureOut">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6BA11-3F15-304C-96D6-C3D8E56CDC87}" type="slidenum">
              <a:rPr lang="en-US" smtClean="0"/>
              <a:pPr/>
              <a:t>‹#›</a:t>
            </a:fld>
            <a:endParaRPr lang="en-US"/>
          </a:p>
        </p:txBody>
      </p:sp>
    </p:spTree>
    <p:extLst>
      <p:ext uri="{BB962C8B-B14F-4D97-AF65-F5344CB8AC3E}">
        <p14:creationId xmlns:p14="http://schemas.microsoft.com/office/powerpoint/2010/main" xmlns="" val="26342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322019-9182-6B41-99F9-047F52905DCC}" type="datetimeFigureOut">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6BA11-3F15-304C-96D6-C3D8E56CDC87}" type="slidenum">
              <a:rPr lang="en-US" smtClean="0"/>
              <a:pPr/>
              <a:t>‹#›</a:t>
            </a:fld>
            <a:endParaRPr lang="en-US"/>
          </a:p>
        </p:txBody>
      </p:sp>
    </p:spTree>
    <p:extLst>
      <p:ext uri="{BB962C8B-B14F-4D97-AF65-F5344CB8AC3E}">
        <p14:creationId xmlns:p14="http://schemas.microsoft.com/office/powerpoint/2010/main" xmlns="" val="143281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322019-9182-6B41-99F9-047F52905DCC}" type="datetimeFigureOut">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6BA11-3F15-304C-96D6-C3D8E56CDC87}" type="slidenum">
              <a:rPr lang="en-US" smtClean="0"/>
              <a:pPr/>
              <a:t>‹#›</a:t>
            </a:fld>
            <a:endParaRPr lang="en-US"/>
          </a:p>
        </p:txBody>
      </p:sp>
    </p:spTree>
    <p:extLst>
      <p:ext uri="{BB962C8B-B14F-4D97-AF65-F5344CB8AC3E}">
        <p14:creationId xmlns:p14="http://schemas.microsoft.com/office/powerpoint/2010/main" xmlns="" val="155101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322019-9182-6B41-99F9-047F52905DCC}" type="datetimeFigureOut">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6BA11-3F15-304C-96D6-C3D8E56CDC87}" type="slidenum">
              <a:rPr lang="en-US" smtClean="0"/>
              <a:pPr/>
              <a:t>‹#›</a:t>
            </a:fld>
            <a:endParaRPr lang="en-US"/>
          </a:p>
        </p:txBody>
      </p:sp>
    </p:spTree>
    <p:extLst>
      <p:ext uri="{BB962C8B-B14F-4D97-AF65-F5344CB8AC3E}">
        <p14:creationId xmlns:p14="http://schemas.microsoft.com/office/powerpoint/2010/main" xmlns="" val="173232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322019-9182-6B41-99F9-047F52905DCC}" type="datetimeFigureOut">
              <a:rPr lang="en-US" smtClean="0"/>
              <a:pPr/>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6BA11-3F15-304C-96D6-C3D8E56CDC87}" type="slidenum">
              <a:rPr lang="en-US" smtClean="0"/>
              <a:pPr/>
              <a:t>‹#›</a:t>
            </a:fld>
            <a:endParaRPr lang="en-US"/>
          </a:p>
        </p:txBody>
      </p:sp>
    </p:spTree>
    <p:extLst>
      <p:ext uri="{BB962C8B-B14F-4D97-AF65-F5344CB8AC3E}">
        <p14:creationId xmlns:p14="http://schemas.microsoft.com/office/powerpoint/2010/main" xmlns="" val="180882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322019-9182-6B41-99F9-047F52905DCC}" type="datetimeFigureOut">
              <a:rPr lang="en-US" smtClean="0"/>
              <a:pPr/>
              <a:t>5/19/2016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C6BA11-3F15-304C-96D6-C3D8E56CDC87}" type="slidenum">
              <a:rPr lang="en-US" smtClean="0"/>
              <a:pPr/>
              <a:t>‹#›</a:t>
            </a:fld>
            <a:endParaRPr lang="en-US"/>
          </a:p>
        </p:txBody>
      </p:sp>
    </p:spTree>
    <p:extLst>
      <p:ext uri="{BB962C8B-B14F-4D97-AF65-F5344CB8AC3E}">
        <p14:creationId xmlns:p14="http://schemas.microsoft.com/office/powerpoint/2010/main" xmlns="" val="116889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322019-9182-6B41-99F9-047F52905DCC}" type="datetimeFigureOut">
              <a:rPr lang="en-US" smtClean="0"/>
              <a:pPr/>
              <a:t>5/19/2016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C6BA11-3F15-304C-96D6-C3D8E56CDC87}" type="slidenum">
              <a:rPr lang="en-US" smtClean="0"/>
              <a:pPr/>
              <a:t>‹#›</a:t>
            </a:fld>
            <a:endParaRPr lang="en-US"/>
          </a:p>
        </p:txBody>
      </p:sp>
    </p:spTree>
    <p:extLst>
      <p:ext uri="{BB962C8B-B14F-4D97-AF65-F5344CB8AC3E}">
        <p14:creationId xmlns:p14="http://schemas.microsoft.com/office/powerpoint/2010/main" xmlns="" val="50077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22019-9182-6B41-99F9-047F52905DCC}" type="datetimeFigureOut">
              <a:rPr lang="en-US" smtClean="0"/>
              <a:pPr/>
              <a:t>5/19/2016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C6BA11-3F15-304C-96D6-C3D8E56CDC87}" type="slidenum">
              <a:rPr lang="en-US" smtClean="0"/>
              <a:pPr/>
              <a:t>‹#›</a:t>
            </a:fld>
            <a:endParaRPr lang="en-US"/>
          </a:p>
        </p:txBody>
      </p:sp>
    </p:spTree>
    <p:extLst>
      <p:ext uri="{BB962C8B-B14F-4D97-AF65-F5344CB8AC3E}">
        <p14:creationId xmlns:p14="http://schemas.microsoft.com/office/powerpoint/2010/main" xmlns="" val="467179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22019-9182-6B41-99F9-047F52905DCC}" type="datetimeFigureOut">
              <a:rPr lang="en-US" smtClean="0"/>
              <a:pPr/>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6BA11-3F15-304C-96D6-C3D8E56CDC87}" type="slidenum">
              <a:rPr lang="en-US" smtClean="0"/>
              <a:pPr/>
              <a:t>‹#›</a:t>
            </a:fld>
            <a:endParaRPr lang="en-US"/>
          </a:p>
        </p:txBody>
      </p:sp>
    </p:spTree>
    <p:extLst>
      <p:ext uri="{BB962C8B-B14F-4D97-AF65-F5344CB8AC3E}">
        <p14:creationId xmlns:p14="http://schemas.microsoft.com/office/powerpoint/2010/main" xmlns="" val="682651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22019-9182-6B41-99F9-047F52905DCC}" type="datetimeFigureOut">
              <a:rPr lang="en-US" smtClean="0"/>
              <a:pPr/>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6BA11-3F15-304C-96D6-C3D8E56CDC87}" type="slidenum">
              <a:rPr lang="en-US" smtClean="0"/>
              <a:pPr/>
              <a:t>‹#›</a:t>
            </a:fld>
            <a:endParaRPr lang="en-US"/>
          </a:p>
        </p:txBody>
      </p:sp>
    </p:spTree>
    <p:extLst>
      <p:ext uri="{BB962C8B-B14F-4D97-AF65-F5344CB8AC3E}">
        <p14:creationId xmlns:p14="http://schemas.microsoft.com/office/powerpoint/2010/main" xmlns="" val="146480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22019-9182-6B41-99F9-047F52905DCC}" type="datetimeFigureOut">
              <a:rPr lang="en-US" smtClean="0"/>
              <a:pPr/>
              <a:t>5/19/2016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6BA11-3F15-304C-96D6-C3D8E56CDC87}" type="slidenum">
              <a:rPr lang="en-US" smtClean="0"/>
              <a:pPr/>
              <a:t>‹#›</a:t>
            </a:fld>
            <a:endParaRPr lang="en-US"/>
          </a:p>
        </p:txBody>
      </p:sp>
    </p:spTree>
    <p:extLst>
      <p:ext uri="{BB962C8B-B14F-4D97-AF65-F5344CB8AC3E}">
        <p14:creationId xmlns:p14="http://schemas.microsoft.com/office/powerpoint/2010/main" xmlns="" val="200761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
            <a:ext cx="9309096" cy="6858001"/>
          </a:xfrm>
          <a:prstGeom prst="rect">
            <a:avLst/>
          </a:prstGeom>
        </p:spPr>
      </p:pic>
      <p:sp>
        <p:nvSpPr>
          <p:cNvPr id="2" name="Title 1"/>
          <p:cNvSpPr>
            <a:spLocks noGrp="1"/>
          </p:cNvSpPr>
          <p:nvPr>
            <p:ph type="ctrTitle"/>
          </p:nvPr>
        </p:nvSpPr>
        <p:spPr>
          <a:xfrm>
            <a:off x="685800" y="3899432"/>
            <a:ext cx="7772400" cy="2387600"/>
          </a:xfrm>
        </p:spPr>
        <p:txBody>
          <a:bodyPr>
            <a:normAutofit/>
          </a:bodyPr>
          <a:lstStyle/>
          <a:p>
            <a:r>
              <a:rPr lang="ru-RU" sz="4800" b="1" i="1" dirty="0" smtClean="0">
                <a:solidFill>
                  <a:schemeClr val="bg1"/>
                </a:solidFill>
                <a:latin typeface="+mn-lt"/>
                <a:ea typeface="Palatino Linotype" charset="0"/>
                <a:cs typeface="Palatino Linotype" charset="0"/>
              </a:rPr>
              <a:t>Женщины </a:t>
            </a:r>
            <a:r>
              <a:rPr lang="ru-RU" sz="4800" b="1" i="1" dirty="0" smtClean="0">
                <a:solidFill>
                  <a:srgbClr val="FFC000"/>
                </a:solidFill>
                <a:latin typeface="Palatino Linotype" charset="0"/>
                <a:ea typeface="Palatino Linotype" charset="0"/>
                <a:cs typeface="Palatino Linotype" charset="0"/>
              </a:rPr>
              <a:t>Раскрывают для себя </a:t>
            </a:r>
            <a:r>
              <a:rPr lang="ru-RU" sz="4800" b="1" i="1" dirty="0" smtClean="0">
                <a:solidFill>
                  <a:schemeClr val="bg1"/>
                </a:solidFill>
                <a:latin typeface="+mn-lt"/>
                <a:ea typeface="Palatino Linotype" charset="0"/>
                <a:cs typeface="Palatino Linotype" charset="0"/>
              </a:rPr>
              <a:t>Иисуса</a:t>
            </a:r>
            <a:endParaRPr lang="en-US" sz="4800" b="1" i="1" dirty="0">
              <a:solidFill>
                <a:schemeClr val="bg1"/>
              </a:solidFill>
              <a:latin typeface="Palatino Linotype" charset="0"/>
              <a:ea typeface="Palatino Linotype" charset="0"/>
              <a:cs typeface="Palatino Linotype" charset="0"/>
            </a:endParaRPr>
          </a:p>
        </p:txBody>
      </p:sp>
      <p:pic>
        <p:nvPicPr>
          <p:cNvPr id="5" name="Picture 7" descr="WMLOGO-small"/>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8463012" y="6355080"/>
            <a:ext cx="514350" cy="393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172301" y="6287032"/>
            <a:ext cx="2457724" cy="523220"/>
          </a:xfrm>
          <a:prstGeom prst="rect">
            <a:avLst/>
          </a:prstGeom>
          <a:noFill/>
        </p:spPr>
        <p:txBody>
          <a:bodyPr wrap="none" rtlCol="0">
            <a:spAutoFit/>
          </a:bodyPr>
          <a:lstStyle/>
          <a:p>
            <a:pPr algn="ctr"/>
            <a:r>
              <a:rPr lang="ru-RU" sz="1400" dirty="0" smtClean="0">
                <a:latin typeface="Palatino Linotype" charset="0"/>
                <a:ea typeface="Palatino Linotype" charset="0"/>
                <a:cs typeface="Palatino Linotype" charset="0"/>
              </a:rPr>
              <a:t>Генеральная Конференция</a:t>
            </a:r>
          </a:p>
          <a:p>
            <a:pPr algn="ctr"/>
            <a:r>
              <a:rPr lang="ru-RU" sz="1400" dirty="0" smtClean="0">
                <a:latin typeface="Palatino Linotype" charset="0"/>
                <a:ea typeface="Palatino Linotype" charset="0"/>
                <a:cs typeface="Palatino Linotype" charset="0"/>
              </a:rPr>
              <a:t>Отдел Женского Служения</a:t>
            </a:r>
            <a:endParaRPr lang="en-US" sz="1400" dirty="0">
              <a:latin typeface="Palatino Linotype" charset="0"/>
              <a:ea typeface="Palatino Linotype" charset="0"/>
              <a:cs typeface="Palatino Linotype" charset="0"/>
            </a:endParaRPr>
          </a:p>
        </p:txBody>
      </p:sp>
    </p:spTree>
    <p:extLst>
      <p:ext uri="{BB962C8B-B14F-4D97-AF65-F5344CB8AC3E}">
        <p14:creationId xmlns:p14="http://schemas.microsoft.com/office/powerpoint/2010/main" xmlns="" val="335712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1"/>
            <a:ext cx="9328815" cy="6858000"/>
          </a:xfrm>
          <a:prstGeom prst="rect">
            <a:avLst/>
          </a:prstGeom>
        </p:spPr>
      </p:pic>
      <p:sp>
        <p:nvSpPr>
          <p:cNvPr id="3" name="Content Placeholder 2"/>
          <p:cNvSpPr>
            <a:spLocks noGrp="1"/>
          </p:cNvSpPr>
          <p:nvPr>
            <p:ph idx="1"/>
          </p:nvPr>
        </p:nvSpPr>
        <p:spPr>
          <a:xfrm>
            <a:off x="791935" y="2194560"/>
            <a:ext cx="7886700" cy="3879667"/>
          </a:xfrm>
        </p:spPr>
        <p:txBody>
          <a:bodyPr>
            <a:normAutofit fontScale="40000" lnSpcReduction="20000"/>
          </a:bodyPr>
          <a:lstStyle/>
          <a:p>
            <a:pPr algn="ctr">
              <a:buNone/>
            </a:pPr>
            <a:r>
              <a:rPr lang="ru-RU" sz="7600" dirty="0" smtClean="0">
                <a:solidFill>
                  <a:srgbClr val="FFC000"/>
                </a:solidFill>
              </a:rPr>
              <a:t>«Я </a:t>
            </a:r>
            <a:r>
              <a:rPr lang="ru-RU" sz="7600" dirty="0" smtClean="0">
                <a:solidFill>
                  <a:srgbClr val="FFC000"/>
                </a:solidFill>
              </a:rPr>
              <a:t>должна рассказать Иисусу!  Я должна рассказать Иисусу!</a:t>
            </a:r>
          </a:p>
          <a:p>
            <a:pPr algn="ctr">
              <a:buNone/>
            </a:pPr>
            <a:r>
              <a:rPr lang="ru-RU" sz="7600" dirty="0" smtClean="0">
                <a:solidFill>
                  <a:srgbClr val="FFC000"/>
                </a:solidFill>
              </a:rPr>
              <a:t>Я не могу нести своё бремя в одиночку;</a:t>
            </a:r>
          </a:p>
          <a:p>
            <a:pPr algn="ctr">
              <a:buNone/>
            </a:pPr>
            <a:r>
              <a:rPr lang="ru-RU" sz="7600" dirty="0" smtClean="0">
                <a:solidFill>
                  <a:srgbClr val="FFC000"/>
                </a:solidFill>
              </a:rPr>
              <a:t>Я должна рассказать Иисусу!  Я должна рассказать Иисусу!</a:t>
            </a:r>
          </a:p>
          <a:p>
            <a:pPr algn="ctr">
              <a:buNone/>
            </a:pPr>
            <a:r>
              <a:rPr lang="ru-RU" sz="7600" dirty="0" smtClean="0">
                <a:solidFill>
                  <a:srgbClr val="FFC000"/>
                </a:solidFill>
              </a:rPr>
              <a:t>Иисус может помочь мне, только один лишь Иисус.  </a:t>
            </a:r>
          </a:p>
          <a:p>
            <a:pPr marL="0" indent="0" algn="ctr">
              <a:buNone/>
            </a:pPr>
            <a:endParaRPr lang="en-US" sz="3600" dirty="0">
              <a:solidFill>
                <a:schemeClr val="bg1"/>
              </a:solidFill>
            </a:endParaRPr>
          </a:p>
          <a:p>
            <a:pPr marL="0" indent="0" algn="ctr">
              <a:buNone/>
            </a:pPr>
            <a:r>
              <a:rPr lang="en-US" sz="3600" dirty="0">
                <a:solidFill>
                  <a:schemeClr val="bg1"/>
                </a:solidFill>
              </a:rPr>
              <a:t/>
            </a:r>
            <a:br>
              <a:rPr lang="en-US"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xmlns="" val="179700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
            <a:ext cx="9309096" cy="6858001"/>
          </a:xfrm>
          <a:prstGeom prst="rect">
            <a:avLst/>
          </a:prstGeom>
        </p:spPr>
      </p:pic>
      <p:sp>
        <p:nvSpPr>
          <p:cNvPr id="2" name="Title 1"/>
          <p:cNvSpPr>
            <a:spLocks noGrp="1"/>
          </p:cNvSpPr>
          <p:nvPr>
            <p:ph type="ctrTitle"/>
          </p:nvPr>
        </p:nvSpPr>
        <p:spPr>
          <a:xfrm>
            <a:off x="685800" y="3899432"/>
            <a:ext cx="7772400" cy="2387600"/>
          </a:xfrm>
        </p:spPr>
        <p:txBody>
          <a:bodyPr>
            <a:normAutofit/>
          </a:bodyPr>
          <a:lstStyle/>
          <a:p>
            <a:r>
              <a:rPr lang="ru-RU" sz="4800" b="1" dirty="0" smtClean="0">
                <a:solidFill>
                  <a:srgbClr val="FFC000"/>
                </a:solidFill>
                <a:latin typeface="+mn-lt"/>
              </a:rPr>
              <a:t>Урок Семь</a:t>
            </a:r>
            <a:r>
              <a:rPr lang="en-US" sz="4800" b="1" dirty="0" smtClean="0">
                <a:solidFill>
                  <a:srgbClr val="FFC000"/>
                </a:solidFill>
                <a:latin typeface="+mn-lt"/>
              </a:rPr>
              <a:t/>
            </a:r>
            <a:br>
              <a:rPr lang="en-US" sz="4800" b="1" dirty="0" smtClean="0">
                <a:solidFill>
                  <a:srgbClr val="FFC000"/>
                </a:solidFill>
                <a:latin typeface="+mn-lt"/>
              </a:rPr>
            </a:br>
            <a:r>
              <a:rPr lang="ru-RU" sz="4800" b="1" dirty="0" smtClean="0">
                <a:solidFill>
                  <a:schemeClr val="bg1"/>
                </a:solidFill>
                <a:latin typeface="+mn-lt"/>
              </a:rPr>
              <a:t>Иисус  - </a:t>
            </a:r>
            <a:r>
              <a:rPr lang="ru-RU" sz="4800" b="1" i="1" dirty="0" smtClean="0">
                <a:solidFill>
                  <a:schemeClr val="bg1"/>
                </a:solidFill>
                <a:latin typeface="Palatino Linotype" pitchFamily="18" charset="0"/>
              </a:rPr>
              <a:t>мой Утешитель</a:t>
            </a:r>
            <a:endParaRPr lang="en-US" sz="4800" b="1" i="1" dirty="0">
              <a:solidFill>
                <a:schemeClr val="bg1"/>
              </a:solidFill>
              <a:latin typeface="Palatino Linotype" pitchFamily="18" charset="0"/>
              <a:ea typeface="Palatino Linotype" charset="0"/>
              <a:cs typeface="Palatino Linotype" charset="0"/>
            </a:endParaRPr>
          </a:p>
        </p:txBody>
      </p:sp>
    </p:spTree>
    <p:extLst>
      <p:ext uri="{BB962C8B-B14F-4D97-AF65-F5344CB8AC3E}">
        <p14:creationId xmlns:p14="http://schemas.microsoft.com/office/powerpoint/2010/main" xmlns="" val="398551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1" y="2217509"/>
            <a:ext cx="7886700" cy="4351338"/>
          </a:xfrm>
        </p:spPr>
        <p:txBody>
          <a:bodyPr>
            <a:normAutofit fontScale="85000" lnSpcReduction="10000"/>
          </a:bodyPr>
          <a:lstStyle/>
          <a:p>
            <a:pPr algn="ctr">
              <a:buNone/>
            </a:pPr>
            <a:r>
              <a:rPr lang="ru-RU" dirty="0" smtClean="0"/>
              <a:t>Я должна рассказать Иисусу обо всех своих переживаниях;</a:t>
            </a:r>
          </a:p>
          <a:p>
            <a:pPr algn="ctr">
              <a:buNone/>
            </a:pPr>
            <a:r>
              <a:rPr lang="ru-RU" dirty="0" smtClean="0"/>
              <a:t>Я не могу нести своё бремя в одиночку;</a:t>
            </a:r>
          </a:p>
          <a:p>
            <a:pPr algn="ctr">
              <a:buNone/>
            </a:pPr>
            <a:r>
              <a:rPr lang="ru-RU" dirty="0" smtClean="0"/>
              <a:t>В моём отчаянии Он поможет мне, любя; </a:t>
            </a:r>
          </a:p>
          <a:p>
            <a:pPr algn="ctr">
              <a:buNone/>
            </a:pPr>
            <a:r>
              <a:rPr lang="ru-RU" dirty="0" smtClean="0"/>
              <a:t>Он всегда любит и заботится о Своих детях.</a:t>
            </a:r>
          </a:p>
          <a:p>
            <a:pPr algn="ctr">
              <a:buNone/>
            </a:pPr>
            <a:endParaRPr lang="ru-RU" dirty="0" smtClean="0"/>
          </a:p>
          <a:p>
            <a:pPr algn="ctr">
              <a:buNone/>
            </a:pPr>
            <a:r>
              <a:rPr lang="ru-RU" dirty="0" smtClean="0"/>
              <a:t>Я должна рассказать Иисусу!  Я должна рассказать Иисусу!</a:t>
            </a:r>
          </a:p>
          <a:p>
            <a:pPr algn="ctr">
              <a:buNone/>
            </a:pPr>
            <a:r>
              <a:rPr lang="ru-RU" dirty="0" smtClean="0"/>
              <a:t>Я не могу нести своё бремя в одиночку;</a:t>
            </a:r>
          </a:p>
          <a:p>
            <a:pPr algn="ctr">
              <a:buNone/>
            </a:pPr>
            <a:r>
              <a:rPr lang="ru-RU" dirty="0" smtClean="0"/>
              <a:t>Я должна рассказать Иисусу!  Я должна рассказать Иисусу!</a:t>
            </a:r>
          </a:p>
          <a:p>
            <a:pPr algn="ctr">
              <a:buNone/>
            </a:pPr>
            <a:r>
              <a:rPr lang="ru-RU" dirty="0" smtClean="0"/>
              <a:t>Иисус может помочь мне, только один лишь Иисус.  </a:t>
            </a:r>
          </a:p>
          <a:p>
            <a:pPr marL="0" indent="0" algn="ctr">
              <a:buNone/>
            </a:pPr>
            <a:endParaRPr lang="en-US" dirty="0"/>
          </a:p>
        </p:txBody>
      </p:sp>
    </p:spTree>
    <p:extLst>
      <p:ext uri="{BB962C8B-B14F-4D97-AF65-F5344CB8AC3E}">
        <p14:creationId xmlns:p14="http://schemas.microsoft.com/office/powerpoint/2010/main" xmlns="" val="152918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106138" y="300446"/>
            <a:ext cx="5968093" cy="1384663"/>
          </a:xfrm>
        </p:spPr>
        <p:txBody>
          <a:bodyPr>
            <a:normAutofit/>
          </a:bodyPr>
          <a:lstStyle/>
          <a:p>
            <a:r>
              <a:rPr lang="ru-RU" sz="3200" b="1" dirty="0" smtClean="0">
                <a:solidFill>
                  <a:schemeClr val="bg1"/>
                </a:solidFill>
              </a:rPr>
              <a:t>ИИСУС ПРЕДЛАГАЕТ УТЕШЕНИЕ </a:t>
            </a:r>
            <a:endParaRPr lang="ru-RU" sz="3200" b="1" dirty="0">
              <a:solidFill>
                <a:schemeClr val="bg1"/>
              </a:solidFill>
            </a:endParaRPr>
          </a:p>
        </p:txBody>
      </p:sp>
      <p:sp>
        <p:nvSpPr>
          <p:cNvPr id="3" name="Content Placeholder 2"/>
          <p:cNvSpPr>
            <a:spLocks noGrp="1"/>
          </p:cNvSpPr>
          <p:nvPr>
            <p:ph idx="1"/>
          </p:nvPr>
        </p:nvSpPr>
        <p:spPr>
          <a:xfrm>
            <a:off x="628650" y="2576737"/>
            <a:ext cx="7886700" cy="3432175"/>
          </a:xfrm>
        </p:spPr>
        <p:txBody>
          <a:bodyPr/>
          <a:lstStyle/>
          <a:p>
            <a:pPr marL="0" indent="0" algn="ctr">
              <a:lnSpc>
                <a:spcPct val="100000"/>
              </a:lnSpc>
              <a:buNone/>
            </a:pPr>
            <a:r>
              <a:rPr lang="ru-RU" dirty="0" smtClean="0">
                <a:solidFill>
                  <a:srgbClr val="7030A0"/>
                </a:solidFill>
              </a:rPr>
              <a:t>«</a:t>
            </a:r>
            <a:r>
              <a:rPr lang="ru-RU" dirty="0" smtClean="0">
                <a:solidFill>
                  <a:srgbClr val="7030A0"/>
                </a:solidFill>
              </a:rPr>
              <a:t>Посредством Своего служения здесь на Земле, Он желает быть утешителем, которого мир ещё не знал</a:t>
            </a:r>
            <a:r>
              <a:rPr lang="ru-RU" dirty="0" smtClean="0">
                <a:solidFill>
                  <a:srgbClr val="7030A0"/>
                </a:solidFill>
              </a:rPr>
              <a:t>» </a:t>
            </a:r>
            <a:r>
              <a:rPr lang="ru-RU" i="1" dirty="0" smtClean="0">
                <a:solidFill>
                  <a:srgbClr val="7030A0"/>
                </a:solidFill>
              </a:rPr>
              <a:t>Служение </a:t>
            </a:r>
            <a:r>
              <a:rPr lang="ru-RU" i="1" dirty="0" smtClean="0">
                <a:solidFill>
                  <a:srgbClr val="7030A0"/>
                </a:solidFill>
              </a:rPr>
              <a:t>Исцеления, стр. 105</a:t>
            </a:r>
            <a:endParaRPr lang="en-US" dirty="0">
              <a:solidFill>
                <a:srgbClr val="7030A0"/>
              </a:solidFill>
            </a:endParaRPr>
          </a:p>
          <a:p>
            <a:pPr algn="ctr">
              <a:buNone/>
            </a:pPr>
            <a:r>
              <a:rPr lang="ru-RU" dirty="0" smtClean="0"/>
              <a:t>Какое утешение вы получаете, зная, что Иисус прожил тяжёлую жизнь, и почему?  </a:t>
            </a:r>
          </a:p>
          <a:p>
            <a:pPr algn="ctr">
              <a:lnSpc>
                <a:spcPct val="100000"/>
              </a:lnSpc>
            </a:pPr>
            <a:endParaRPr lang="en-US" dirty="0"/>
          </a:p>
        </p:txBody>
      </p:sp>
    </p:spTree>
    <p:extLst>
      <p:ext uri="{BB962C8B-B14F-4D97-AF65-F5344CB8AC3E}">
        <p14:creationId xmlns:p14="http://schemas.microsoft.com/office/powerpoint/2010/main" xmlns="" val="2098063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228600" y="249383"/>
            <a:ext cx="7151914" cy="1669906"/>
          </a:xfrm>
        </p:spPr>
        <p:txBody>
          <a:bodyPr>
            <a:normAutofit/>
          </a:bodyPr>
          <a:lstStyle/>
          <a:p>
            <a:r>
              <a:rPr lang="ru-RU" sz="3200" b="1" dirty="0" smtClean="0">
                <a:solidFill>
                  <a:schemeClr val="bg1"/>
                </a:solidFill>
              </a:rPr>
              <a:t>ОТЕЦ ТАКЖЕ ЯВЛЯЕТСЯ УТЕШИТЕЛЕМ </a:t>
            </a:r>
            <a:endParaRPr lang="ru-RU" sz="3200" b="1" dirty="0">
              <a:solidFill>
                <a:schemeClr val="bg1"/>
              </a:solidFill>
            </a:endParaRPr>
          </a:p>
        </p:txBody>
      </p:sp>
      <p:sp>
        <p:nvSpPr>
          <p:cNvPr id="3" name="Content Placeholder 2"/>
          <p:cNvSpPr>
            <a:spLocks noGrp="1"/>
          </p:cNvSpPr>
          <p:nvPr>
            <p:ph idx="1"/>
          </p:nvPr>
        </p:nvSpPr>
        <p:spPr>
          <a:xfrm>
            <a:off x="628650" y="2128059"/>
            <a:ext cx="7886700" cy="4239490"/>
          </a:xfrm>
        </p:spPr>
        <p:txBody>
          <a:bodyPr>
            <a:noAutofit/>
          </a:bodyPr>
          <a:lstStyle/>
          <a:p>
            <a:pPr algn="ctr">
              <a:buNone/>
            </a:pPr>
            <a:r>
              <a:rPr lang="ru-RU" sz="3200" dirty="0" smtClean="0"/>
              <a:t>Иногда наши земные утешители меняют своё отношение  к нам,  переезжают от нас или становятся по отношению  к нам негативными из-за проблем в собственной жизни. Разве не прекрасно, осознавать, что утешение от Бога Отца и Иисуса  - это неизменное утешение? Они желают, чтобы мы утверждались и были счастливы в Них.  </a:t>
            </a:r>
          </a:p>
          <a:p>
            <a:endParaRPr lang="en-US" sz="3200" dirty="0"/>
          </a:p>
        </p:txBody>
      </p:sp>
    </p:spTree>
    <p:extLst>
      <p:ext uri="{BB962C8B-B14F-4D97-AF65-F5344CB8AC3E}">
        <p14:creationId xmlns:p14="http://schemas.microsoft.com/office/powerpoint/2010/main" xmlns="" val="151456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2837995"/>
            <a:ext cx="7568293" cy="2321832"/>
          </a:xfrm>
        </p:spPr>
        <p:txBody>
          <a:bodyPr>
            <a:normAutofit fontScale="92500" lnSpcReduction="10000"/>
          </a:bodyPr>
          <a:lstStyle/>
          <a:p>
            <a:pPr marL="0" indent="0" algn="ctr">
              <a:buNone/>
            </a:pPr>
            <a:r>
              <a:rPr lang="ru-RU" sz="3600" dirty="0" smtClean="0"/>
              <a:t>«Даже </a:t>
            </a:r>
            <a:r>
              <a:rPr lang="ru-RU" sz="3600" dirty="0" smtClean="0"/>
              <a:t>если мы не наслаждаемся удовольствиями в этой жизни, мы можем радоваться в ожидании жизни </a:t>
            </a:r>
            <a:r>
              <a:rPr lang="ru-RU" sz="3600" dirty="0" smtClean="0"/>
              <a:t>грядущей…»</a:t>
            </a:r>
            <a:endParaRPr lang="en-US" sz="3600" dirty="0" smtClean="0"/>
          </a:p>
          <a:p>
            <a:pPr marL="0" indent="0" algn="ctr">
              <a:buNone/>
            </a:pPr>
            <a:r>
              <a:rPr lang="ru-RU" sz="3200" i="1" dirty="0" smtClean="0"/>
              <a:t>Пут ко Христу</a:t>
            </a:r>
            <a:r>
              <a:rPr lang="en-US" sz="3200" i="1" dirty="0" smtClean="0"/>
              <a:t>,</a:t>
            </a:r>
            <a:r>
              <a:rPr lang="ru-RU" sz="3200" i="1" dirty="0" smtClean="0"/>
              <a:t> стр.</a:t>
            </a:r>
            <a:r>
              <a:rPr lang="en-US" sz="3200" i="1" dirty="0" smtClean="0"/>
              <a:t> </a:t>
            </a:r>
            <a:r>
              <a:rPr lang="en-US" sz="3200" i="1" dirty="0" smtClean="0"/>
              <a:t>125</a:t>
            </a:r>
            <a:endParaRPr lang="en-US" sz="3200" i="1" dirty="0"/>
          </a:p>
        </p:txBody>
      </p:sp>
    </p:spTree>
    <p:extLst>
      <p:ext uri="{BB962C8B-B14F-4D97-AF65-F5344CB8AC3E}">
        <p14:creationId xmlns:p14="http://schemas.microsoft.com/office/powerpoint/2010/main" xmlns="" val="1571559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315884"/>
            <a:ext cx="9507119" cy="6858000"/>
          </a:xfrm>
          <a:prstGeom prst="rect">
            <a:avLst/>
          </a:prstGeom>
        </p:spPr>
      </p:pic>
      <p:sp>
        <p:nvSpPr>
          <p:cNvPr id="2" name="Title 1"/>
          <p:cNvSpPr>
            <a:spLocks noGrp="1"/>
          </p:cNvSpPr>
          <p:nvPr>
            <p:ph type="title"/>
          </p:nvPr>
        </p:nvSpPr>
        <p:spPr>
          <a:xfrm>
            <a:off x="106138" y="432263"/>
            <a:ext cx="5674179" cy="897774"/>
          </a:xfrm>
        </p:spPr>
        <p:txBody>
          <a:bodyPr>
            <a:normAutofit/>
          </a:bodyPr>
          <a:lstStyle/>
          <a:p>
            <a:r>
              <a:rPr lang="ru-RU" sz="3600" dirty="0" smtClean="0">
                <a:solidFill>
                  <a:schemeClr val="bg1"/>
                </a:solidFill>
              </a:rPr>
              <a:t>ДРУГОЙ УТЕШИТЕЛЬ </a:t>
            </a:r>
            <a:endParaRPr lang="en-US" sz="3600" dirty="0">
              <a:solidFill>
                <a:schemeClr val="bg1"/>
              </a:solidFill>
              <a:latin typeface="+mn-lt"/>
            </a:endParaRPr>
          </a:p>
        </p:txBody>
      </p:sp>
      <p:sp>
        <p:nvSpPr>
          <p:cNvPr id="3" name="Content Placeholder 2"/>
          <p:cNvSpPr>
            <a:spLocks noGrp="1"/>
          </p:cNvSpPr>
          <p:nvPr>
            <p:ph idx="1"/>
          </p:nvPr>
        </p:nvSpPr>
        <p:spPr>
          <a:xfrm>
            <a:off x="628650" y="2194560"/>
            <a:ext cx="7886700" cy="3259181"/>
          </a:xfrm>
        </p:spPr>
        <p:txBody>
          <a:bodyPr>
            <a:normAutofit/>
          </a:bodyPr>
          <a:lstStyle/>
          <a:p>
            <a:pPr algn="ctr">
              <a:buNone/>
            </a:pPr>
            <a:r>
              <a:rPr lang="ru-RU" sz="3600" dirty="0" smtClean="0"/>
              <a:t>Какое обетование дал нам Спаситель, когда Иисус завершал Своё земное служение и вскоре должен был вернуться на Небеса?  </a:t>
            </a:r>
            <a:r>
              <a:rPr lang="en-US" sz="3600" i="1" dirty="0" smtClean="0"/>
              <a:t>(</a:t>
            </a:r>
            <a:r>
              <a:rPr lang="ru-RU" sz="3600" dirty="0" smtClean="0"/>
              <a:t>Иоанна</a:t>
            </a:r>
            <a:r>
              <a:rPr lang="en-US" sz="3600" dirty="0" smtClean="0"/>
              <a:t> 14:16</a:t>
            </a:r>
            <a:r>
              <a:rPr lang="en-US" sz="3600" i="1" dirty="0" smtClean="0"/>
              <a:t>)</a:t>
            </a:r>
            <a:endParaRPr lang="ru-RU" sz="3600" dirty="0"/>
          </a:p>
        </p:txBody>
      </p:sp>
    </p:spTree>
    <p:extLst>
      <p:ext uri="{BB962C8B-B14F-4D97-AF65-F5344CB8AC3E}">
        <p14:creationId xmlns:p14="http://schemas.microsoft.com/office/powerpoint/2010/main" xmlns="" val="1842369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1"/>
            <a:ext cx="9328815" cy="6858000"/>
          </a:xfrm>
          <a:prstGeom prst="rect">
            <a:avLst/>
          </a:prstGeom>
        </p:spPr>
      </p:pic>
      <p:sp>
        <p:nvSpPr>
          <p:cNvPr id="2" name="Title 1"/>
          <p:cNvSpPr>
            <a:spLocks noGrp="1"/>
          </p:cNvSpPr>
          <p:nvPr>
            <p:ph type="title"/>
          </p:nvPr>
        </p:nvSpPr>
        <p:spPr>
          <a:xfrm>
            <a:off x="628650" y="415636"/>
            <a:ext cx="7886700" cy="1396539"/>
          </a:xfrm>
        </p:spPr>
        <p:txBody>
          <a:bodyPr/>
          <a:lstStyle/>
          <a:p>
            <a:r>
              <a:rPr lang="ru-RU" b="1" dirty="0" smtClean="0"/>
              <a:t>История Лизы</a:t>
            </a:r>
            <a:endParaRPr lang="en-US" b="1" dirty="0"/>
          </a:p>
        </p:txBody>
      </p:sp>
      <p:pic>
        <p:nvPicPr>
          <p:cNvPr id="5" name="Picture 4"/>
          <p:cNvPicPr>
            <a:picLocks noChangeAspect="1"/>
          </p:cNvPicPr>
          <p:nvPr/>
        </p:nvPicPr>
        <p:blipFill rotWithShape="1">
          <a:blip r:embed="rId4"/>
          <a:srcRect l="12143" r="18571"/>
          <a:stretch/>
        </p:blipFill>
        <p:spPr>
          <a:xfrm>
            <a:off x="2621803" y="2539865"/>
            <a:ext cx="4085205" cy="3926157"/>
          </a:xfrm>
          <a:prstGeom prst="rect">
            <a:avLst/>
          </a:prstGeom>
          <a:ln>
            <a:noFill/>
          </a:ln>
          <a:effectLst>
            <a:softEdge rad="112500"/>
          </a:effectLst>
        </p:spPr>
      </p:pic>
    </p:spTree>
    <p:extLst>
      <p:ext uri="{BB962C8B-B14F-4D97-AF65-F5344CB8AC3E}">
        <p14:creationId xmlns:p14="http://schemas.microsoft.com/office/powerpoint/2010/main" xmlns="" val="116763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1"/>
            <a:ext cx="9328815" cy="6858000"/>
          </a:xfrm>
          <a:prstGeom prst="rect">
            <a:avLst/>
          </a:prstGeom>
        </p:spPr>
      </p:pic>
      <p:sp>
        <p:nvSpPr>
          <p:cNvPr id="2" name="Title 1"/>
          <p:cNvSpPr>
            <a:spLocks noGrp="1"/>
          </p:cNvSpPr>
          <p:nvPr>
            <p:ph type="title"/>
          </p:nvPr>
        </p:nvSpPr>
        <p:spPr>
          <a:xfrm>
            <a:off x="628650" y="3238953"/>
            <a:ext cx="7886700" cy="1325563"/>
          </a:xfrm>
        </p:spPr>
        <p:txBody>
          <a:bodyPr>
            <a:noAutofit/>
          </a:bodyPr>
          <a:lstStyle/>
          <a:p>
            <a:pPr algn="ctr"/>
            <a:r>
              <a:rPr lang="ru-RU" b="1" dirty="0" smtClean="0">
                <a:solidFill>
                  <a:schemeClr val="bg1"/>
                </a:solidFill>
              </a:rPr>
              <a:t>ИИСУС</a:t>
            </a:r>
            <a:r>
              <a:rPr lang="ru-RU" b="1" dirty="0" smtClean="0"/>
              <a:t> </a:t>
            </a:r>
            <a:r>
              <a:rPr lang="ru-RU" b="1" dirty="0" smtClean="0">
                <a:solidFill>
                  <a:srgbClr val="FFC000"/>
                </a:solidFill>
              </a:rPr>
              <a:t>– САМЫЙ ЛУЧШИЙ УТЕШИТЕЛЬ,</a:t>
            </a:r>
            <a:r>
              <a:rPr lang="ru-RU" b="1" dirty="0" smtClean="0"/>
              <a:t> </a:t>
            </a:r>
            <a:r>
              <a:rPr lang="ru-RU" b="1" dirty="0" smtClean="0">
                <a:solidFill>
                  <a:srgbClr val="FFC000"/>
                </a:solidFill>
              </a:rPr>
              <a:t>А СВЯТОЙ ДУХ ОБОДРЯЕТ МЕНЯ ДЕНЬ ЗА ДНЁМ.  </a:t>
            </a:r>
            <a:endParaRPr lang="ru-RU" dirty="0">
              <a:solidFill>
                <a:srgbClr val="FFC000"/>
              </a:solidFill>
            </a:endParaRPr>
          </a:p>
        </p:txBody>
      </p:sp>
    </p:spTree>
    <p:extLst>
      <p:ext uri="{BB962C8B-B14F-4D97-AF65-F5344CB8AC3E}">
        <p14:creationId xmlns:p14="http://schemas.microsoft.com/office/powerpoint/2010/main" xmlns="" val="10235230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TotalTime>
  <Words>710</Words>
  <Application>Microsoft Macintosh PowerPoint</Application>
  <PresentationFormat>Экран (4:3)</PresentationFormat>
  <Paragraphs>108</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Office Theme</vt:lpstr>
      <vt:lpstr>Женщины Раскрывают для себя Иисуса</vt:lpstr>
      <vt:lpstr>Урок Семь Иисус  - мой Утешитель</vt:lpstr>
      <vt:lpstr>Слайд 3</vt:lpstr>
      <vt:lpstr>ИИСУС ПРЕДЛАГАЕТ УТЕШЕНИЕ </vt:lpstr>
      <vt:lpstr>ОТЕЦ ТАКЖЕ ЯВЛЯЕТСЯ УТЕШИТЕЛЕМ </vt:lpstr>
      <vt:lpstr>Слайд 6</vt:lpstr>
      <vt:lpstr>ДРУГОЙ УТЕШИТЕЛЬ </vt:lpstr>
      <vt:lpstr>История Лизы</vt:lpstr>
      <vt:lpstr>ИИСУС – САМЫЙ ЛУЧШИЙ УТЕШИТЕЛЬ, А СВЯТОЙ ДУХ ОБОДРЯЕТ МЕНЯ ДЕНЬ ЗА ДНЁМ.  </vt:lpstr>
      <vt:lpstr>Слайд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Discovering Jesus</dc:title>
  <dc:creator>Arrais, Raquel</dc:creator>
  <cp:lastModifiedBy>Stas</cp:lastModifiedBy>
  <cp:revision>27</cp:revision>
  <dcterms:created xsi:type="dcterms:W3CDTF">2016-02-22T15:17:33Z</dcterms:created>
  <dcterms:modified xsi:type="dcterms:W3CDTF">2016-05-19T15:40:27Z</dcterms:modified>
</cp:coreProperties>
</file>