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5228"/>
    <p:restoredTop sz="60267" autoAdjust="0"/>
  </p:normalViewPr>
  <p:slideViewPr>
    <p:cSldViewPr snapToGrid="0" snapToObjects="1">
      <p:cViewPr varScale="1">
        <p:scale>
          <a:sx n="65" d="100"/>
          <a:sy n="65" d="100"/>
        </p:scale>
        <p:origin x="-1044" y="-96"/>
      </p:cViewPr>
      <p:guideLst>
        <p:guide orient="horz" pos="2160"/>
        <p:guide pos="2880"/>
      </p:guideLst>
    </p:cSldViewPr>
  </p:slideViewPr>
  <p:notesTextViewPr>
    <p:cViewPr>
      <p:scale>
        <a:sx n="1" d="1"/>
        <a:sy n="1" d="1"/>
      </p:scale>
      <p:origin x="0" y="0"/>
    </p:cViewPr>
  </p:notesTextViewPr>
  <p:notesViewPr>
    <p:cSldViewPr snapToGrid="0" snapToObjects="1">
      <p:cViewPr varScale="1">
        <p:scale>
          <a:sx n="48" d="100"/>
          <a:sy n="48" d="100"/>
        </p:scale>
        <p:origin x="2952" y="20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4E8D41-A1D4-EA41-97D2-D2CC9441AD42}" type="datetimeFigureOut">
              <a:rPr lang="en-US" smtClean="0"/>
              <a:pPr/>
              <a:t>5/18/2016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452300-1E42-274A-87C2-C683404BD6CF}" type="slidenum">
              <a:rPr lang="en-US" smtClean="0"/>
              <a:pPr/>
              <a:t>‹#›</a:t>
            </a:fld>
            <a:endParaRPr lang="en-US"/>
          </a:p>
        </p:txBody>
      </p:sp>
    </p:spTree>
    <p:extLst>
      <p:ext uri="{BB962C8B-B14F-4D97-AF65-F5344CB8AC3E}">
        <p14:creationId xmlns="" xmlns:p14="http://schemas.microsoft.com/office/powerpoint/2010/main" val="1016964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77CCF4-35CA-A948-9720-D4A31E565536}" type="slidenum">
              <a:rPr lang="en-US" smtClean="0"/>
              <a:pPr/>
              <a:t>1</a:t>
            </a:fld>
            <a:endParaRPr lang="en-US"/>
          </a:p>
        </p:txBody>
      </p:sp>
    </p:spTree>
    <p:extLst>
      <p:ext uri="{BB962C8B-B14F-4D97-AF65-F5344CB8AC3E}">
        <p14:creationId xmlns="" xmlns:p14="http://schemas.microsoft.com/office/powerpoint/2010/main" val="1778046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ВВЕДЕНИЕ</a:t>
            </a:r>
          </a:p>
          <a:p>
            <a:r>
              <a:rPr lang="ru-RU" sz="1200" kern="1200" dirty="0" smtClean="0">
                <a:solidFill>
                  <a:schemeClr val="tx1"/>
                </a:solidFill>
                <a:latin typeface="+mn-lt"/>
                <a:ea typeface="+mn-ea"/>
                <a:cs typeface="+mn-cs"/>
              </a:rPr>
              <a:t> Пятилетняя </a:t>
            </a:r>
            <a:r>
              <a:rPr lang="ru-RU" sz="1200" kern="1200" dirty="0" err="1" smtClean="0">
                <a:solidFill>
                  <a:schemeClr val="tx1"/>
                </a:solidFill>
                <a:latin typeface="+mn-lt"/>
                <a:ea typeface="+mn-ea"/>
                <a:cs typeface="+mn-cs"/>
              </a:rPr>
              <a:t>Мегги</a:t>
            </a:r>
            <a:r>
              <a:rPr lang="ru-RU" sz="1200" kern="1200" dirty="0" smtClean="0">
                <a:solidFill>
                  <a:schemeClr val="tx1"/>
                </a:solidFill>
                <a:latin typeface="+mn-lt"/>
                <a:ea typeface="+mn-ea"/>
                <a:cs typeface="+mn-cs"/>
              </a:rPr>
              <a:t> желала быть похожей на свою маму. Она внимательно наблюдала за своей мамой и слушала её, так, чтобы поступать и говорить в точности как Мама.  Мама часто пела, совершая работу по дому; </a:t>
            </a:r>
            <a:r>
              <a:rPr lang="ru-RU" sz="1200" kern="1200" dirty="0" err="1" smtClean="0">
                <a:solidFill>
                  <a:schemeClr val="tx1"/>
                </a:solidFill>
                <a:latin typeface="+mn-lt"/>
                <a:ea typeface="+mn-ea"/>
                <a:cs typeface="+mn-cs"/>
              </a:rPr>
              <a:t>Мегги</a:t>
            </a:r>
            <a:r>
              <a:rPr lang="ru-RU" sz="1200" kern="1200" dirty="0" smtClean="0">
                <a:solidFill>
                  <a:schemeClr val="tx1"/>
                </a:solidFill>
                <a:latin typeface="+mn-lt"/>
                <a:ea typeface="+mn-ea"/>
                <a:cs typeface="+mn-cs"/>
              </a:rPr>
              <a:t> тоже щебетала свои детские песенки. Мама играла на пианино; </a:t>
            </a:r>
            <a:r>
              <a:rPr lang="ru-RU" sz="1200" kern="1200" dirty="0" err="1" smtClean="0">
                <a:solidFill>
                  <a:schemeClr val="tx1"/>
                </a:solidFill>
                <a:latin typeface="+mn-lt"/>
                <a:ea typeface="+mn-ea"/>
                <a:cs typeface="+mn-cs"/>
              </a:rPr>
              <a:t>Мегги</a:t>
            </a:r>
            <a:r>
              <a:rPr lang="ru-RU" sz="1200" kern="1200" dirty="0" smtClean="0">
                <a:solidFill>
                  <a:schemeClr val="tx1"/>
                </a:solidFill>
                <a:latin typeface="+mn-lt"/>
                <a:ea typeface="+mn-ea"/>
                <a:cs typeface="+mn-cs"/>
              </a:rPr>
              <a:t>  часто можно было увидеть за игрой на синтезаторе, она осторожно касалась клавиш. Мама хорошо готовила; </a:t>
            </a:r>
            <a:r>
              <a:rPr lang="ru-RU" sz="1200" kern="1200" dirty="0" err="1" smtClean="0">
                <a:solidFill>
                  <a:schemeClr val="tx1"/>
                </a:solidFill>
                <a:latin typeface="+mn-lt"/>
                <a:ea typeface="+mn-ea"/>
                <a:cs typeface="+mn-cs"/>
              </a:rPr>
              <a:t>Мегги</a:t>
            </a:r>
            <a:r>
              <a:rPr lang="ru-RU" sz="1200" kern="1200" dirty="0" smtClean="0">
                <a:solidFill>
                  <a:schemeClr val="tx1"/>
                </a:solidFill>
                <a:latin typeface="+mn-lt"/>
                <a:ea typeface="+mn-ea"/>
                <a:cs typeface="+mn-cs"/>
              </a:rPr>
              <a:t> надевала свой детский передник и принималась «помогать» маме на кухне.  Имея перед собой хороший пример для подражания, </a:t>
            </a:r>
            <a:r>
              <a:rPr lang="ru-RU" sz="1200" kern="1200" dirty="0" err="1" smtClean="0">
                <a:solidFill>
                  <a:schemeClr val="tx1"/>
                </a:solidFill>
                <a:latin typeface="+mn-lt"/>
                <a:ea typeface="+mn-ea"/>
                <a:cs typeface="+mn-cs"/>
              </a:rPr>
              <a:t>Мегги</a:t>
            </a:r>
            <a:r>
              <a:rPr lang="ru-RU" sz="1200" kern="1200" dirty="0" smtClean="0">
                <a:solidFill>
                  <a:schemeClr val="tx1"/>
                </a:solidFill>
                <a:latin typeface="+mn-lt"/>
                <a:ea typeface="+mn-ea"/>
                <a:cs typeface="+mn-cs"/>
              </a:rPr>
              <a:t> выросла и обладала теми же качествами, что и её мама. Почему маленькие девочки желают быть такими же «как мама»? Возможно – это отношения между любящими людьми, которые вызывают восхищение и желание быть такими же.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Иисус желает установить с нами отношения, основанные на любви. И когда мы хотим походить на Него, мы видим во Христе совершенный образец для подражания.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877CCF4-35CA-A948-9720-D4A31E565536}" type="slidenum">
              <a:rPr lang="en-US" smtClean="0"/>
              <a:pPr/>
              <a:t>2</a:t>
            </a:fld>
            <a:endParaRPr lang="en-US"/>
          </a:p>
        </p:txBody>
      </p:sp>
    </p:spTree>
    <p:extLst>
      <p:ext uri="{BB962C8B-B14F-4D97-AF65-F5344CB8AC3E}">
        <p14:creationId xmlns="" xmlns:p14="http://schemas.microsoft.com/office/powerpoint/2010/main" val="11936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1. Где Иисус жил в Своё время и что даёт Ему такое свойство быть нашим образцом для подражания?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Иоанна</a:t>
            </a:r>
            <a:r>
              <a:rPr lang="en-US" sz="1200" kern="1200" dirty="0" smtClean="0">
                <a:solidFill>
                  <a:schemeClr val="tx1"/>
                </a:solidFill>
                <a:latin typeface="+mn-lt"/>
                <a:ea typeface="+mn-ea"/>
                <a:cs typeface="+mn-cs"/>
              </a:rPr>
              <a:t> 1:14)</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В Библии сказано: «... и мы видели славу Его, славу, как Единородного от Отца». Иисус был переполнен милостью и истиной от Отца, Иисус проявил множество качеств, которые достойны нашего подражания. В этом уроке мы изучим некоторые из этих качеств</a:t>
            </a:r>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6452300-1E42-274A-87C2-C683404BD6CF}" type="slidenum">
              <a:rPr lang="en-US" smtClean="0"/>
              <a:pPr/>
              <a:t>3</a:t>
            </a:fld>
            <a:endParaRPr lang="en-US"/>
          </a:p>
        </p:txBody>
      </p:sp>
    </p:spTree>
    <p:extLst>
      <p:ext uri="{BB962C8B-B14F-4D97-AF65-F5344CB8AC3E}">
        <p14:creationId xmlns="" xmlns:p14="http://schemas.microsoft.com/office/powerpoint/2010/main" val="931873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2. Возможно самое тяжёлое качество для нас  - повиновение. Перед своей смертью, Иисус продемонстрировал невиданную покорность Своему Отцу. Прочитаем об этом в Евангелии от Матфея 26:39, 42, 44.  Как Он проявлял дух повиновения?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3. Апостол Павел советует женщинам повиноваться своим мужьям. В чём эта покорность имеет ограничения?  </a:t>
            </a:r>
            <a:r>
              <a:rPr lang="en-US" sz="1200" i="1" kern="1200" dirty="0" smtClean="0">
                <a:solidFill>
                  <a:schemeClr val="tx1"/>
                </a:solidFill>
                <a:latin typeface="+mn-lt"/>
                <a:ea typeface="+mn-ea"/>
                <a:cs typeface="+mn-cs"/>
              </a:rPr>
              <a:t>(</a:t>
            </a:r>
            <a:r>
              <a:rPr lang="ru-RU" sz="1200" kern="1200" dirty="0" err="1" smtClean="0">
                <a:solidFill>
                  <a:schemeClr val="tx1"/>
                </a:solidFill>
                <a:latin typeface="+mn-lt"/>
                <a:ea typeface="+mn-ea"/>
                <a:cs typeface="+mn-cs"/>
              </a:rPr>
              <a:t>Колоссянам</a:t>
            </a:r>
            <a:r>
              <a:rPr lang="en-US" sz="1200" kern="1200" dirty="0" smtClean="0">
                <a:solidFill>
                  <a:schemeClr val="tx1"/>
                </a:solidFill>
                <a:latin typeface="+mn-lt"/>
                <a:ea typeface="+mn-ea"/>
                <a:cs typeface="+mn-cs"/>
              </a:rPr>
              <a:t> 3:18, 19</a:t>
            </a:r>
            <a:r>
              <a:rPr lang="en-US" sz="1200" i="1" kern="1200" dirty="0" smtClean="0">
                <a:solidFill>
                  <a:schemeClr val="tx1"/>
                </a:solidFill>
                <a:latin typeface="+mn-lt"/>
                <a:ea typeface="+mn-ea"/>
                <a:cs typeface="+mn-cs"/>
              </a:rPr>
              <a:t>)</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В стихе 18 (</a:t>
            </a:r>
            <a:r>
              <a:rPr lang="ru-RU" sz="1200" kern="1200" dirty="0" err="1" smtClean="0">
                <a:solidFill>
                  <a:schemeClr val="tx1"/>
                </a:solidFill>
                <a:latin typeface="+mn-lt"/>
                <a:ea typeface="+mn-ea"/>
                <a:cs typeface="+mn-cs"/>
              </a:rPr>
              <a:t>Колоссянам</a:t>
            </a:r>
            <a:r>
              <a:rPr lang="ru-RU" sz="1200" kern="1200" dirty="0" smtClean="0">
                <a:solidFill>
                  <a:schemeClr val="tx1"/>
                </a:solidFill>
                <a:latin typeface="+mn-lt"/>
                <a:ea typeface="+mn-ea"/>
                <a:cs typeface="+mn-cs"/>
              </a:rPr>
              <a:t> 3:18) говорится: «Жены, повинуйтесь мужьям своим, как прилично в Господе». В другом переводе Библии этот же стих гласит: «  Жёны, сообразовывайтесь со своими мужьями, чтобы ваш брак был христианским единством». Несмотря на эти слова, понятно, что нам следует повиноваться своим мужьям </a:t>
            </a:r>
            <a:r>
              <a:rPr lang="ru-RU" sz="1200" i="1" kern="1200" dirty="0" smtClean="0">
                <a:solidFill>
                  <a:schemeClr val="tx1"/>
                </a:solidFill>
                <a:latin typeface="+mn-lt"/>
                <a:ea typeface="+mn-ea"/>
                <a:cs typeface="+mn-cs"/>
              </a:rPr>
              <a:t>в Господе</a:t>
            </a:r>
            <a:r>
              <a:rPr lang="ru-RU" sz="1200" kern="1200" dirty="0" smtClean="0">
                <a:solidFill>
                  <a:schemeClr val="tx1"/>
                </a:solidFill>
                <a:latin typeface="+mn-lt"/>
                <a:ea typeface="+mn-ea"/>
                <a:cs typeface="+mn-cs"/>
              </a:rPr>
              <a:t>, но только в том случае, когда это не противоречит заповедям Божьим. И вновь мы следуем примеру Христа, когда он повиновался Своим земным родителям и гражданским законам, только в том случае, если это не шло вразрез с волей Отца. Когда были созданы мужчина и женщина, они были созданы, как равные существа. Но грех внёс свои коррективы, и множество проблем принёс на землю, люди лишились своих привилегий.  Но мы по-прежнему пытаемся сделать наши семьи счастливыми и любящими, помня о том, что послушание Богу стоит выше, чем послушание человеку.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452300-1E42-274A-87C2-C683404BD6CF}" type="slidenum">
              <a:rPr lang="en-US" smtClean="0"/>
              <a:pPr/>
              <a:t>4</a:t>
            </a:fld>
            <a:endParaRPr lang="en-US"/>
          </a:p>
        </p:txBody>
      </p:sp>
    </p:spTree>
    <p:extLst>
      <p:ext uri="{BB962C8B-B14F-4D97-AF65-F5344CB8AC3E}">
        <p14:creationId xmlns="" xmlns:p14="http://schemas.microsoft.com/office/powerpoint/2010/main" val="88243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4. </a:t>
            </a:r>
            <a:r>
              <a:rPr lang="ru-RU" sz="1200" kern="1200" dirty="0" smtClean="0">
                <a:solidFill>
                  <a:schemeClr val="tx1"/>
                </a:solidFill>
                <a:latin typeface="+mn-lt"/>
                <a:ea typeface="+mn-ea"/>
                <a:cs typeface="+mn-cs"/>
              </a:rPr>
              <a:t>Какой болезнью и сколько лет страдала женщина, которая подошла к Иисусу, чтобы просить об исцелении?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Марка</a:t>
            </a:r>
            <a:r>
              <a:rPr lang="en-US" sz="1200" kern="1200" dirty="0" smtClean="0">
                <a:solidFill>
                  <a:schemeClr val="tx1"/>
                </a:solidFill>
                <a:latin typeface="+mn-lt"/>
                <a:ea typeface="+mn-ea"/>
                <a:cs typeface="+mn-cs"/>
              </a:rPr>
              <a:t> 5:25)</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5. Каким образом она пыталась получить исцеление?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Марка</a:t>
            </a:r>
            <a:r>
              <a:rPr lang="en-US" sz="1200" kern="1200" dirty="0" smtClean="0">
                <a:solidFill>
                  <a:schemeClr val="tx1"/>
                </a:solidFill>
                <a:latin typeface="+mn-lt"/>
                <a:ea typeface="+mn-ea"/>
                <a:cs typeface="+mn-cs"/>
              </a:rPr>
              <a:t> 5:26)</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6. Когда эта женщина услышала об Иисусе, она попыталась подойти к Нему, но её это не удавалось, так как толпа людей теснила её. Что она, в конце концов, предприняла и что произошло? (Марка 5:27-29)</a:t>
            </a:r>
          </a:p>
          <a:p>
            <a:r>
              <a:rPr lang="ru-RU" sz="1200" kern="1200" dirty="0" smtClean="0">
                <a:solidFill>
                  <a:schemeClr val="tx1"/>
                </a:solidFill>
                <a:latin typeface="+mn-lt"/>
                <a:ea typeface="+mn-ea"/>
                <a:cs typeface="+mn-cs"/>
              </a:rPr>
              <a:t>  7.Прочитайте дальнейшую историю, записанную в стихах 30-34.  Как Иисус отреагировал на проблему этой женщины?  </a:t>
            </a:r>
          </a:p>
          <a:p>
            <a:endParaRPr lang="en-US" sz="1200" kern="1200" dirty="0" smtClean="0">
              <a:solidFill>
                <a:schemeClr val="tx1"/>
              </a:solidFill>
              <a:effectLst/>
              <a:latin typeface="+mn-lt"/>
              <a:ea typeface="+mn-ea"/>
              <a:cs typeface="+mn-cs"/>
            </a:endParaRPr>
          </a:p>
          <a:p>
            <a:r>
              <a:rPr lang="ru-RU" sz="1200" kern="1200" dirty="0" smtClean="0">
                <a:solidFill>
                  <a:schemeClr val="tx1"/>
                </a:solidFill>
                <a:latin typeface="+mn-lt"/>
                <a:ea typeface="+mn-ea"/>
                <a:cs typeface="+mn-cs"/>
              </a:rPr>
              <a:t>В книге </a:t>
            </a:r>
            <a:r>
              <a:rPr lang="ru-RU" sz="1200" kern="1200" dirty="0" err="1" smtClean="0">
                <a:solidFill>
                  <a:schemeClr val="tx1"/>
                </a:solidFill>
                <a:latin typeface="+mn-lt"/>
                <a:ea typeface="+mn-ea"/>
                <a:cs typeface="+mn-cs"/>
              </a:rPr>
              <a:t>Эллен</a:t>
            </a:r>
            <a:r>
              <a:rPr lang="ru-RU" sz="1200" kern="1200" dirty="0" smtClean="0">
                <a:solidFill>
                  <a:schemeClr val="tx1"/>
                </a:solidFill>
                <a:latin typeface="+mn-lt"/>
                <a:ea typeface="+mn-ea"/>
                <a:cs typeface="+mn-cs"/>
              </a:rPr>
              <a:t> Уайт «Желание Веков», стр. 344-345 мы находим комментарий на эту Библейскую историю: « Спаситель мог отличить прикосновение с верой от случайных прикосновений. Такую веру нельзя было оставить незамеченной. Он хотел сказать этой смиренной женщине слова утешения, которые будут для неё источником радости, благословения для всех Его последователей до конца времён». </a:t>
            </a:r>
          </a:p>
          <a:p>
            <a:r>
              <a:rPr lang="ru-RU" sz="1200" kern="1200" dirty="0" smtClean="0">
                <a:solidFill>
                  <a:schemeClr val="tx1"/>
                </a:solidFill>
                <a:latin typeface="+mn-lt"/>
                <a:ea typeface="+mn-ea"/>
                <a:cs typeface="+mn-cs"/>
              </a:rPr>
              <a:t>«Глядя в сторону женщины, Иисус настойчиво пытался узнать, кто прикоснулся к Нему. Видя, что скрываться бесполезно, женщина, трепеща, выступила вперёд и бросилась к Его ногам. Со слезами благодарности она поведала о своей болезни и о своём исцелении. Иисус участливо сказал ей: «Дерзай, дщерь! Вера твоя спасла тебя: иди с миром».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452300-1E42-274A-87C2-C683404BD6CF}" type="slidenum">
              <a:rPr lang="en-US" smtClean="0"/>
              <a:pPr/>
              <a:t>5</a:t>
            </a:fld>
            <a:endParaRPr lang="en-US"/>
          </a:p>
        </p:txBody>
      </p:sp>
    </p:spTree>
    <p:extLst>
      <p:ext uri="{BB962C8B-B14F-4D97-AF65-F5344CB8AC3E}">
        <p14:creationId xmlns="" xmlns:p14="http://schemas.microsoft.com/office/powerpoint/2010/main" val="403353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8</a:t>
            </a:r>
            <a:r>
              <a:rPr lang="ru-RU" sz="1200" kern="1200" dirty="0" smtClean="0">
                <a:solidFill>
                  <a:schemeClr val="tx1"/>
                </a:solidFill>
                <a:effectLst/>
                <a:latin typeface="+mn-lt"/>
                <a:ea typeface="+mn-ea"/>
                <a:cs typeface="+mn-cs"/>
              </a:rPr>
              <a:t>. </a:t>
            </a:r>
            <a:r>
              <a:rPr lang="ru-RU" sz="1200" kern="1200" dirty="0" smtClean="0">
                <a:solidFill>
                  <a:schemeClr val="tx1"/>
                </a:solidFill>
                <a:latin typeface="+mn-lt"/>
                <a:ea typeface="+mn-ea"/>
                <a:cs typeface="+mn-cs"/>
              </a:rPr>
              <a:t>Какой метод Иисус использовал, когда говорил с людьми?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Матфея</a:t>
            </a:r>
            <a:r>
              <a:rPr lang="en-US" sz="1200" kern="1200" dirty="0" smtClean="0">
                <a:solidFill>
                  <a:schemeClr val="tx1"/>
                </a:solidFill>
                <a:latin typeface="+mn-lt"/>
                <a:ea typeface="+mn-ea"/>
                <a:cs typeface="+mn-cs"/>
              </a:rPr>
              <a:t> 13:34)</a:t>
            </a:r>
            <a:endParaRPr lang="ru-RU" sz="1200" kern="1200" dirty="0" smtClean="0">
              <a:solidFill>
                <a:schemeClr val="tx1"/>
              </a:solidFill>
              <a:latin typeface="+mn-lt"/>
              <a:ea typeface="+mn-ea"/>
              <a:cs typeface="+mn-cs"/>
            </a:endParaRPr>
          </a:p>
          <a:p>
            <a:endParaRPr lang="ru-RU" sz="1200" kern="1200" dirty="0" smtClean="0">
              <a:solidFill>
                <a:schemeClr val="tx1"/>
              </a:solidFill>
              <a:latin typeface="+mn-lt"/>
              <a:ea typeface="+mn-ea"/>
              <a:cs typeface="+mn-cs"/>
            </a:endParaRPr>
          </a:p>
          <a:p>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Иногда слово </a:t>
            </a:r>
            <a:r>
              <a:rPr lang="ru-RU" sz="1200" i="1" kern="1200" dirty="0" smtClean="0">
                <a:solidFill>
                  <a:schemeClr val="tx1"/>
                </a:solidFill>
                <a:latin typeface="+mn-lt"/>
                <a:ea typeface="+mn-ea"/>
                <a:cs typeface="+mn-cs"/>
              </a:rPr>
              <a:t>урок</a:t>
            </a:r>
            <a:r>
              <a:rPr lang="ru-RU" sz="1200" kern="1200" dirty="0" smtClean="0">
                <a:solidFill>
                  <a:schemeClr val="tx1"/>
                </a:solidFill>
                <a:latin typeface="+mn-lt"/>
                <a:ea typeface="+mn-ea"/>
                <a:cs typeface="+mn-cs"/>
              </a:rPr>
              <a:t> используется для обозначения </a:t>
            </a:r>
            <a:r>
              <a:rPr lang="ru-RU" sz="1200" i="1" kern="1200" dirty="0" smtClean="0">
                <a:solidFill>
                  <a:schemeClr val="tx1"/>
                </a:solidFill>
                <a:latin typeface="+mn-lt"/>
                <a:ea typeface="+mn-ea"/>
                <a:cs typeface="+mn-cs"/>
              </a:rPr>
              <a:t>поучительной истории</a:t>
            </a:r>
            <a:r>
              <a:rPr lang="ru-RU" sz="1200" kern="1200" dirty="0" smtClean="0">
                <a:solidFill>
                  <a:schemeClr val="tx1"/>
                </a:solidFill>
                <a:latin typeface="+mn-lt"/>
                <a:ea typeface="+mn-ea"/>
                <a:cs typeface="+mn-cs"/>
              </a:rPr>
              <a:t> или </a:t>
            </a:r>
            <a:r>
              <a:rPr lang="ru-RU" sz="1200" i="1" kern="1200" dirty="0" smtClean="0">
                <a:solidFill>
                  <a:schemeClr val="tx1"/>
                </a:solidFill>
                <a:latin typeface="+mn-lt"/>
                <a:ea typeface="+mn-ea"/>
                <a:cs typeface="+mn-cs"/>
              </a:rPr>
              <a:t>притчи</a:t>
            </a:r>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 В нашем тексте говорится, что Иисус учил притчами. Другими словами, Он использовал рассказы, чтобы преподнести уроки, которым хотел научить людей на понятном для них «языке».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9. Какое у нас есть доказательство того, что Иисус так же учил своих учеников, как и других людей? Матфея</a:t>
            </a:r>
            <a:r>
              <a:rPr lang="en-US" sz="1200" kern="1200" dirty="0" smtClean="0">
                <a:solidFill>
                  <a:schemeClr val="tx1"/>
                </a:solidFill>
                <a:latin typeface="+mn-lt"/>
                <a:ea typeface="+mn-ea"/>
                <a:cs typeface="+mn-cs"/>
              </a:rPr>
              <a:t> 15:15</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10. Каких действий Иисус ожидал от апостолов (Своих последователей), после того, как оставил им послания? </a:t>
            </a:r>
          </a:p>
          <a:p>
            <a:r>
              <a:rPr lang="ru-RU" sz="1200" kern="1200" dirty="0" smtClean="0">
                <a:solidFill>
                  <a:schemeClr val="tx1"/>
                </a:solidFill>
                <a:latin typeface="+mn-lt"/>
                <a:ea typeface="+mn-ea"/>
                <a:cs typeface="+mn-cs"/>
              </a:rPr>
              <a:t>Матфея</a:t>
            </a:r>
            <a:r>
              <a:rPr lang="en-US" sz="1200" kern="1200" dirty="0" smtClean="0">
                <a:solidFill>
                  <a:schemeClr val="tx1"/>
                </a:solidFill>
                <a:latin typeface="+mn-lt"/>
                <a:ea typeface="+mn-ea"/>
                <a:cs typeface="+mn-cs"/>
              </a:rPr>
              <a:t> 28:19, 20</a:t>
            </a:r>
            <a:endParaRPr lang="ru-RU" sz="1200" kern="1200" dirty="0" smtClean="0">
              <a:solidFill>
                <a:schemeClr val="tx1"/>
              </a:solidFill>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452300-1E42-274A-87C2-C683404BD6CF}" type="slidenum">
              <a:rPr lang="en-US" smtClean="0"/>
              <a:pPr/>
              <a:t>6</a:t>
            </a:fld>
            <a:endParaRPr lang="en-US"/>
          </a:p>
        </p:txBody>
      </p:sp>
    </p:spTree>
    <p:extLst>
      <p:ext uri="{BB962C8B-B14F-4D97-AF65-F5344CB8AC3E}">
        <p14:creationId xmlns="" xmlns:p14="http://schemas.microsoft.com/office/powerpoint/2010/main" val="514711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 Но, совершая служение, ученикам не следовало ограничиваться только Иерусалимом…Евангельская весть должна была достичь самых отдалённых уголков земли. «Вы были свидетелями того, как Я жил, как Я жертвовал Собой ради мира», сказал Христос ученикам. «Вы были свидетелями, как Я трудился ради Израиля…Вы видели всех, приходящих ко Мне и исповедующих свои грехи, Я охотно принимаю… Я доверяю вам, Моим ученикам, эту весть благодати. Она должна быть возвещена…всем народам, языкам и племенам...»» (Желание Веков, стр. 821, 822).</a:t>
            </a:r>
          </a:p>
          <a:p>
            <a:endParaRPr lang="en-US" sz="1200" kern="1200" dirty="0" smtClean="0">
              <a:solidFill>
                <a:schemeClr val="tx1"/>
              </a:solidFill>
              <a:effectLst/>
              <a:latin typeface="+mn-lt"/>
              <a:ea typeface="+mn-ea"/>
              <a:cs typeface="+mn-cs"/>
            </a:endParaRPr>
          </a:p>
          <a:p>
            <a:r>
              <a:rPr lang="ru-RU" sz="1200" kern="1200" dirty="0" smtClean="0">
                <a:solidFill>
                  <a:schemeClr val="tx1"/>
                </a:solidFill>
                <a:latin typeface="+mn-lt"/>
                <a:ea typeface="+mn-ea"/>
                <a:cs typeface="+mn-cs"/>
              </a:rPr>
              <a:t>Айсберг  - огромная глыба льда, которая откалывается от  ледника и плавает в открытом море.  Капитаны кораблей знают, что на поверхности воды видна лишь верхушка айсберга, но основная его часть (приблизительно 90%) скрыта под водой. Та часть айсберга, которая виднеется над водой и называется «верхушкой айсберга». В данном уроке мы показали только «верхушку» личности Христа. Мы только слегка осветили всего лишь три грани Его характера. Он – наш образец для подражания во всех фазах жизни. Изучая первые четыре книги Нового Завета (Матфея, Марка, Луки и Иоанна), и читая книгу </a:t>
            </a:r>
            <a:r>
              <a:rPr lang="ru-RU" sz="1200" i="1" kern="1200" dirty="0" smtClean="0">
                <a:solidFill>
                  <a:schemeClr val="tx1"/>
                </a:solidFill>
                <a:latin typeface="+mn-lt"/>
                <a:ea typeface="+mn-ea"/>
                <a:cs typeface="+mn-cs"/>
              </a:rPr>
              <a:t>«Желание Веков», </a:t>
            </a:r>
            <a:r>
              <a:rPr lang="ru-RU" sz="1200" kern="1200" dirty="0" smtClean="0">
                <a:solidFill>
                  <a:schemeClr val="tx1"/>
                </a:solidFill>
                <a:latin typeface="+mn-lt"/>
                <a:ea typeface="+mn-ea"/>
                <a:cs typeface="+mn-cs"/>
              </a:rPr>
              <a:t>мы можем лучше понять, каков же был характер Иисуса.  По мере того, как мы получаем всё больше знаний о Нём, мы, сталкиваясь с серьёзными жизненными проблемами, начинаем задавать себе вопросы: «Что сделал бы Иисус?».</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452300-1E42-274A-87C2-C683404BD6CF}" type="slidenum">
              <a:rPr lang="en-US" smtClean="0"/>
              <a:pPr/>
              <a:t>7</a:t>
            </a:fld>
            <a:endParaRPr lang="en-US"/>
          </a:p>
        </p:txBody>
      </p:sp>
    </p:spTree>
    <p:extLst>
      <p:ext uri="{BB962C8B-B14F-4D97-AF65-F5344CB8AC3E}">
        <p14:creationId xmlns="" xmlns:p14="http://schemas.microsoft.com/office/powerpoint/2010/main" val="849529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ИИСУС, КАК МОЙ ПРИМЕР ДЛЯ ПОДРАЖАНИЯ, ПОМОЖЕТ МНЕ ПРИНИМАТЬ РЕШЕНИЯ</a:t>
            </a:r>
          </a:p>
          <a:p>
            <a:endParaRPr lang="en-US" sz="1200" kern="1200" dirty="0" smtClean="0">
              <a:solidFill>
                <a:schemeClr val="tx1"/>
              </a:solidFill>
              <a:effectLst/>
              <a:latin typeface="+mn-lt"/>
              <a:ea typeface="+mn-ea"/>
              <a:cs typeface="+mn-cs"/>
            </a:endParaRPr>
          </a:p>
          <a:p>
            <a:r>
              <a:rPr lang="ru-RU" sz="1200" kern="1200" dirty="0" smtClean="0">
                <a:solidFill>
                  <a:schemeClr val="tx1"/>
                </a:solidFill>
                <a:latin typeface="+mn-lt"/>
                <a:ea typeface="+mn-ea"/>
                <a:cs typeface="+mn-cs"/>
              </a:rPr>
              <a:t>Одной девушке подарили красивый и дорогой отрез ткани, из которого можно было сшить платье. Она нетерпеливо принялась  кроить ткань и разрезала её на куски. Когда она попыталась соединить эти куски в платье, она поняла, что ничего не получается.  Её мама, обнаружив дочь плачущей, помогла ей сшить вместе неровные обрезы ткани,  и соединить их в один кусок, и сделала это так мастерски, что не было видно швов. Тогда мать и дочь прикрепили этот образец к оставшейся целой ткани и скроили платье. Когда платье было готово, дочь повернулась к маме и воскликнула: «Надо же, мне всего-то нужен был образец!» </a:t>
            </a:r>
          </a:p>
          <a:p>
            <a:r>
              <a:rPr lang="ru-RU" sz="1200" kern="1200" dirty="0" smtClean="0">
                <a:solidFill>
                  <a:schemeClr val="tx1"/>
                </a:solidFill>
                <a:latin typeface="+mn-lt"/>
                <a:ea typeface="+mn-ea"/>
                <a:cs typeface="+mn-cs"/>
              </a:rPr>
              <a:t>Так же происходит с нами.  Иисус – наш образец для подражания. И, несмотря на слёзы и невзгоды в жизни, когда мы следуем за Ним, Он всё поможет разрешить наилучшим образом. </a:t>
            </a:r>
            <a:r>
              <a:rPr lang="ru-RU" sz="1200" kern="1200" smtClean="0">
                <a:solidFill>
                  <a:schemeClr val="tx1"/>
                </a:solidFill>
                <a:latin typeface="+mn-lt"/>
                <a:ea typeface="+mn-ea"/>
                <a:cs typeface="+mn-cs"/>
              </a:rPr>
              <a:t>Иисус поможет сшить вместе разорванные куски нашей жизни и следуя Образцу, мы будем прекрасны. </a:t>
            </a:r>
            <a:endParaRPr lang="ru-RU" sz="1200" kern="120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6452300-1E42-274A-87C2-C683404BD6CF}" type="slidenum">
              <a:rPr lang="en-US" smtClean="0"/>
              <a:pPr/>
              <a:t>8</a:t>
            </a:fld>
            <a:endParaRPr lang="en-US"/>
          </a:p>
        </p:txBody>
      </p:sp>
    </p:spTree>
    <p:extLst>
      <p:ext uri="{BB962C8B-B14F-4D97-AF65-F5344CB8AC3E}">
        <p14:creationId xmlns="" xmlns:p14="http://schemas.microsoft.com/office/powerpoint/2010/main" val="1242699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47CD74-46B9-114D-A8D0-02EF1046277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713467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47CD74-46B9-114D-A8D0-02EF1046277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499223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47CD74-46B9-114D-A8D0-02EF1046277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02203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47CD74-46B9-114D-A8D0-02EF1046277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48515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47CD74-46B9-114D-A8D0-02EF1046277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214111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47CD74-46B9-114D-A8D0-02EF1046277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400013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47CD74-46B9-114D-A8D0-02EF10462779}" type="datetimeFigureOut">
              <a:rPr lang="en-US" smtClean="0"/>
              <a:pPr/>
              <a:t>5/18/2016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410541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47CD74-46B9-114D-A8D0-02EF10462779}" type="datetimeFigureOut">
              <a:rPr lang="en-US" smtClean="0"/>
              <a:pPr/>
              <a:t>5/18/2016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902339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47CD74-46B9-114D-A8D0-02EF10462779}" type="datetimeFigureOut">
              <a:rPr lang="en-US" smtClean="0"/>
              <a:pPr/>
              <a:t>5/18/2016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82948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47CD74-46B9-114D-A8D0-02EF1046277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401191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47CD74-46B9-114D-A8D0-02EF1046277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870943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47CD74-46B9-114D-A8D0-02EF10462779}" type="datetimeFigureOut">
              <a:rPr lang="en-US" smtClean="0"/>
              <a:pPr/>
              <a:t>5/18/2016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746BB-3C26-AA41-9BCE-5F9862D70504}" type="slidenum">
              <a:rPr lang="en-US" smtClean="0"/>
              <a:pPr/>
              <a:t>‹#›</a:t>
            </a:fld>
            <a:endParaRPr lang="en-US"/>
          </a:p>
        </p:txBody>
      </p:sp>
    </p:spTree>
    <p:extLst>
      <p:ext uri="{BB962C8B-B14F-4D97-AF65-F5344CB8AC3E}">
        <p14:creationId xmlns="" xmlns:p14="http://schemas.microsoft.com/office/powerpoint/2010/main" val="1277833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ctrTitle"/>
          </p:nvPr>
        </p:nvSpPr>
        <p:spPr>
          <a:xfrm>
            <a:off x="685800" y="3899432"/>
            <a:ext cx="7772400" cy="2387600"/>
          </a:xfrm>
        </p:spPr>
        <p:txBody>
          <a:bodyPr>
            <a:normAutofit/>
          </a:bodyPr>
          <a:lstStyle/>
          <a:p>
            <a:r>
              <a:rPr lang="ru-RU" sz="4800" b="1" i="1" dirty="0" smtClean="0">
                <a:solidFill>
                  <a:schemeClr val="bg1"/>
                </a:solidFill>
                <a:latin typeface="+mn-lt"/>
                <a:ea typeface="Palatino Linotype" charset="0"/>
                <a:cs typeface="Palatino Linotype" charset="0"/>
              </a:rPr>
              <a:t>Женщины </a:t>
            </a:r>
            <a:r>
              <a:rPr lang="ru-RU" sz="4800" b="1" i="1" dirty="0" smtClean="0">
                <a:solidFill>
                  <a:srgbClr val="FFC000"/>
                </a:solidFill>
                <a:latin typeface="Palatino Linotype" charset="0"/>
                <a:ea typeface="Palatino Linotype" charset="0"/>
                <a:cs typeface="Palatino Linotype" charset="0"/>
              </a:rPr>
              <a:t>Открывают </a:t>
            </a:r>
            <a:r>
              <a:rPr lang="ru-RU" sz="4800" b="1" i="1" dirty="0" smtClean="0">
                <a:solidFill>
                  <a:srgbClr val="FFC000"/>
                </a:solidFill>
                <a:latin typeface="Palatino Linotype" charset="0"/>
                <a:ea typeface="Palatino Linotype" charset="0"/>
                <a:cs typeface="Palatino Linotype" charset="0"/>
              </a:rPr>
              <a:t>для </a:t>
            </a:r>
            <a:r>
              <a:rPr lang="ru-RU" sz="4800" b="1" i="1" dirty="0" smtClean="0">
                <a:solidFill>
                  <a:srgbClr val="FFC000"/>
                </a:solidFill>
                <a:latin typeface="Palatino Linotype" charset="0"/>
                <a:ea typeface="Palatino Linotype" charset="0"/>
                <a:cs typeface="Palatino Linotype" charset="0"/>
              </a:rPr>
              <a:t>себя </a:t>
            </a:r>
            <a:r>
              <a:rPr lang="ru-RU" sz="4800" b="1" dirty="0" smtClean="0">
                <a:solidFill>
                  <a:schemeClr val="bg1"/>
                </a:solidFill>
                <a:latin typeface="+mn-lt"/>
              </a:rPr>
              <a:t>Иисуса</a:t>
            </a:r>
            <a:endParaRPr lang="en-US" sz="4800" b="1" i="1" dirty="0">
              <a:solidFill>
                <a:schemeClr val="bg1"/>
              </a:solidFill>
              <a:latin typeface="Palatino Linotype" charset="0"/>
              <a:ea typeface="Palatino Linotype" charset="0"/>
              <a:cs typeface="Palatino Linotype" charset="0"/>
            </a:endParaRPr>
          </a:p>
        </p:txBody>
      </p:sp>
      <p:pic>
        <p:nvPicPr>
          <p:cNvPr id="5" name="Picture 7" descr="WMLOGO-small"/>
          <p:cNvPicPr>
            <a:picLocks noChangeAspect="1" noChangeArrowheads="1"/>
          </p:cNvPicPr>
          <p:nvPr/>
        </p:nvPicPr>
        <p:blipFill>
          <a:blip r:embed="rId4" cstate="email">
            <a:clrChange>
              <a:clrFrom>
                <a:srgbClr val="FFFFFF"/>
              </a:clrFrom>
              <a:clrTo>
                <a:srgbClr val="FFFFFF">
                  <a:alpha val="0"/>
                </a:srgbClr>
              </a:clrTo>
            </a:clrChange>
            <a:extLst>
              <a:ext uri="{28A0092B-C50C-407E-A947-70E740481C1C}">
                <a14:useLocalDpi xmlns="" xmlns:a14="http://schemas.microsoft.com/office/drawing/2010/main"/>
              </a:ext>
            </a:extLst>
          </a:blip>
          <a:srcRect/>
          <a:stretch>
            <a:fillRect/>
          </a:stretch>
        </p:blipFill>
        <p:spPr bwMode="auto">
          <a:xfrm>
            <a:off x="8463012" y="6355080"/>
            <a:ext cx="514350" cy="3935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TextBox 5"/>
          <p:cNvSpPr txBox="1"/>
          <p:nvPr/>
        </p:nvSpPr>
        <p:spPr>
          <a:xfrm>
            <a:off x="3172301" y="6287032"/>
            <a:ext cx="2457724" cy="523220"/>
          </a:xfrm>
          <a:prstGeom prst="rect">
            <a:avLst/>
          </a:prstGeom>
          <a:noFill/>
        </p:spPr>
        <p:txBody>
          <a:bodyPr wrap="none" rtlCol="0">
            <a:spAutoFit/>
          </a:bodyPr>
          <a:lstStyle/>
          <a:p>
            <a:pPr algn="ctr"/>
            <a:r>
              <a:rPr lang="ru-RU" sz="1400" dirty="0" smtClean="0">
                <a:latin typeface="Palatino Linotype" charset="0"/>
                <a:ea typeface="Palatino Linotype" charset="0"/>
                <a:cs typeface="Palatino Linotype" charset="0"/>
              </a:rPr>
              <a:t>Генеральная Конференция</a:t>
            </a:r>
          </a:p>
          <a:p>
            <a:pPr algn="ctr"/>
            <a:r>
              <a:rPr lang="ru-RU" sz="1400" dirty="0" smtClean="0">
                <a:latin typeface="Palatino Linotype" charset="0"/>
                <a:ea typeface="Palatino Linotype" charset="0"/>
                <a:cs typeface="Palatino Linotype" charset="0"/>
              </a:rPr>
              <a:t>Отдел Женского Служения</a:t>
            </a:r>
            <a:endParaRPr lang="en-US" sz="1400" dirty="0">
              <a:latin typeface="Palatino Linotype" charset="0"/>
              <a:ea typeface="Palatino Linotype" charset="0"/>
              <a:cs typeface="Palatino Linotype" charset="0"/>
            </a:endParaRPr>
          </a:p>
        </p:txBody>
      </p:sp>
    </p:spTree>
    <p:extLst>
      <p:ext uri="{BB962C8B-B14F-4D97-AF65-F5344CB8AC3E}">
        <p14:creationId xmlns="" xmlns:p14="http://schemas.microsoft.com/office/powerpoint/2010/main" val="296156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ctrTitle"/>
          </p:nvPr>
        </p:nvSpPr>
        <p:spPr>
          <a:xfrm>
            <a:off x="685800" y="4660135"/>
            <a:ext cx="7772400" cy="1626897"/>
          </a:xfrm>
        </p:spPr>
        <p:txBody>
          <a:bodyPr>
            <a:normAutofit fontScale="90000"/>
          </a:bodyPr>
          <a:lstStyle/>
          <a:p>
            <a:r>
              <a:rPr lang="ru-RU" sz="4800" b="1" dirty="0" smtClean="0">
                <a:solidFill>
                  <a:srgbClr val="FFC000"/>
                </a:solidFill>
                <a:latin typeface="+mn-lt"/>
              </a:rPr>
              <a:t>Урок Четыре</a:t>
            </a:r>
            <a:r>
              <a:rPr lang="en-US" sz="4800" b="1" dirty="0" smtClean="0">
                <a:solidFill>
                  <a:srgbClr val="FFC000"/>
                </a:solidFill>
                <a:latin typeface="+mn-lt"/>
              </a:rPr>
              <a:t/>
            </a:r>
            <a:br>
              <a:rPr lang="en-US" sz="4800" b="1" dirty="0" smtClean="0">
                <a:solidFill>
                  <a:srgbClr val="FFC000"/>
                </a:solidFill>
                <a:latin typeface="+mn-lt"/>
              </a:rPr>
            </a:br>
            <a:r>
              <a:rPr lang="ru-RU" sz="3600" b="1" i="1" dirty="0" smtClean="0">
                <a:solidFill>
                  <a:schemeClr val="bg1"/>
                </a:solidFill>
                <a:latin typeface="+mn-lt"/>
              </a:rPr>
              <a:t>Иисус – Мой Образец для Подражания</a:t>
            </a:r>
            <a:endParaRPr lang="en-US" sz="3600" b="1" i="1" dirty="0">
              <a:solidFill>
                <a:schemeClr val="bg1"/>
              </a:solidFill>
              <a:latin typeface="Palatino Linotype" charset="0"/>
              <a:ea typeface="Palatino Linotype" charset="0"/>
              <a:cs typeface="Palatino Linotype" charset="0"/>
            </a:endParaRPr>
          </a:p>
        </p:txBody>
      </p:sp>
    </p:spTree>
    <p:extLst>
      <p:ext uri="{BB962C8B-B14F-4D97-AF65-F5344CB8AC3E}">
        <p14:creationId xmlns="" xmlns:p14="http://schemas.microsoft.com/office/powerpoint/2010/main" val="1395417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206476" y="509451"/>
            <a:ext cx="8125993" cy="1651501"/>
          </a:xfrm>
        </p:spPr>
        <p:txBody>
          <a:bodyPr>
            <a:normAutofit fontScale="90000"/>
          </a:bodyPr>
          <a:lstStyle/>
          <a:p>
            <a:r>
              <a:rPr lang="en-US" b="1" dirty="0" smtClean="0">
                <a:solidFill>
                  <a:schemeClr val="bg1"/>
                </a:solidFill>
                <a:latin typeface="+mn-lt"/>
              </a:rPr>
              <a:t/>
            </a:r>
            <a:br>
              <a:rPr lang="en-US" b="1" dirty="0" smtClean="0">
                <a:solidFill>
                  <a:schemeClr val="bg1"/>
                </a:solidFill>
                <a:latin typeface="+mn-lt"/>
              </a:rPr>
            </a:br>
            <a:r>
              <a:rPr lang="ru-RU" sz="3100" b="1" dirty="0" smtClean="0">
                <a:solidFill>
                  <a:schemeClr val="bg1"/>
                </a:solidFill>
              </a:rPr>
              <a:t>НАШ ОБРАЗЕЦ ДЛЯ </a:t>
            </a:r>
            <a:br>
              <a:rPr lang="ru-RU" sz="3100" b="1" dirty="0" smtClean="0">
                <a:solidFill>
                  <a:schemeClr val="bg1"/>
                </a:solidFill>
              </a:rPr>
            </a:br>
            <a:r>
              <a:rPr lang="ru-RU" sz="3100" b="1" dirty="0" smtClean="0">
                <a:solidFill>
                  <a:schemeClr val="bg1"/>
                </a:solidFill>
              </a:rPr>
              <a:t>ПОДРАЖАНИЯ </a:t>
            </a:r>
            <a:r>
              <a:rPr lang="ru-RU" b="1" dirty="0" smtClean="0"/>
              <a:t/>
            </a:r>
            <a:br>
              <a:rPr lang="ru-RU" b="1" dirty="0" smtClean="0"/>
            </a:br>
            <a:r>
              <a:rPr lang="ru-RU" dirty="0" smtClean="0"/>
              <a:t> </a:t>
            </a:r>
            <a:br>
              <a:rPr lang="ru-RU" dirty="0" smtClean="0"/>
            </a:br>
            <a:r>
              <a:rPr lang="en-US" b="1" dirty="0">
                <a:solidFill>
                  <a:schemeClr val="bg1"/>
                </a:solidFill>
                <a:latin typeface="+mn-lt"/>
              </a:rPr>
              <a:t/>
            </a:r>
            <a:br>
              <a:rPr lang="en-US" b="1" dirty="0">
                <a:solidFill>
                  <a:schemeClr val="bg1"/>
                </a:solidFill>
                <a:latin typeface="+mn-lt"/>
              </a:rPr>
            </a:br>
            <a:endParaRPr lang="en-US" b="1" dirty="0">
              <a:solidFill>
                <a:schemeClr val="bg1"/>
              </a:solidFill>
              <a:latin typeface="+mn-lt"/>
            </a:endParaRPr>
          </a:p>
        </p:txBody>
      </p:sp>
      <p:sp>
        <p:nvSpPr>
          <p:cNvPr id="3" name="Content Placeholder 2"/>
          <p:cNvSpPr>
            <a:spLocks noGrp="1"/>
          </p:cNvSpPr>
          <p:nvPr>
            <p:ph idx="1"/>
          </p:nvPr>
        </p:nvSpPr>
        <p:spPr>
          <a:xfrm>
            <a:off x="628650" y="2191385"/>
            <a:ext cx="7886700" cy="4351338"/>
          </a:xfrm>
        </p:spPr>
        <p:txBody>
          <a:bodyPr/>
          <a:lstStyle/>
          <a:p>
            <a:pPr>
              <a:buNone/>
            </a:pPr>
            <a:r>
              <a:rPr lang="ru-RU" dirty="0" smtClean="0"/>
              <a:t>1. Где Иисус жил в Своё время и что даёт Ему такое свойство быть нашим образцом для подражания? </a:t>
            </a:r>
            <a:r>
              <a:rPr lang="en-US" dirty="0" smtClean="0"/>
              <a:t>(</a:t>
            </a:r>
            <a:r>
              <a:rPr lang="ru-RU" dirty="0" smtClean="0"/>
              <a:t>Иоанна</a:t>
            </a:r>
            <a:r>
              <a:rPr lang="en-US" dirty="0" smtClean="0"/>
              <a:t> 1:14)</a:t>
            </a:r>
            <a:endParaRPr lang="ru-RU" dirty="0" smtClean="0"/>
          </a:p>
          <a:p>
            <a:pPr marL="0" indent="0">
              <a:buNone/>
            </a:pPr>
            <a:endParaRPr lang="en-US" dirty="0"/>
          </a:p>
          <a:p>
            <a:pPr algn="ctr">
              <a:buNone/>
            </a:pPr>
            <a:r>
              <a:rPr lang="ru-RU" sz="2400" b="1" dirty="0" smtClean="0">
                <a:solidFill>
                  <a:srgbClr val="7030A0"/>
                </a:solidFill>
              </a:rPr>
              <a:t>В Библии сказано: «... и мы видели славу Его, славу, как Единородного от Отца». Иисус был переполнен милостью и истиной от Отца, Иисус проявил множество качеств, которые достойны нашего подражания. В этом уроке мы изучим некоторые из этих качеств</a:t>
            </a:r>
            <a:r>
              <a:rPr lang="en-US" sz="2400" b="1" dirty="0" smtClean="0">
                <a:solidFill>
                  <a:srgbClr val="7030A0"/>
                </a:solidFill>
              </a:rPr>
              <a:t>.  </a:t>
            </a:r>
            <a:endParaRPr lang="ru-RU" sz="2400" b="1" dirty="0" smtClean="0">
              <a:solidFill>
                <a:srgbClr val="7030A0"/>
              </a:solidFill>
            </a:endParaRPr>
          </a:p>
          <a:p>
            <a:endParaRPr lang="en-US" dirty="0"/>
          </a:p>
        </p:txBody>
      </p:sp>
    </p:spTree>
    <p:extLst>
      <p:ext uri="{BB962C8B-B14F-4D97-AF65-F5344CB8AC3E}">
        <p14:creationId xmlns="" xmlns:p14="http://schemas.microsoft.com/office/powerpoint/2010/main" val="1407233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250722" y="730888"/>
            <a:ext cx="8160125" cy="1325563"/>
          </a:xfrm>
        </p:spPr>
        <p:txBody>
          <a:bodyPr/>
          <a:lstStyle/>
          <a:p>
            <a:r>
              <a:rPr lang="ru-RU" b="1" dirty="0" smtClean="0">
                <a:solidFill>
                  <a:schemeClr val="bg1"/>
                </a:solidFill>
              </a:rPr>
              <a:t>ПОВИНОВЕНИЕ</a:t>
            </a:r>
            <a:r>
              <a:rPr lang="ru-RU" b="1" dirty="0" smtClean="0"/>
              <a:t/>
            </a:r>
            <a:br>
              <a:rPr lang="ru-RU" b="1" dirty="0" smtClean="0"/>
            </a:br>
            <a:endParaRPr lang="en-US" b="1" dirty="0">
              <a:solidFill>
                <a:schemeClr val="bg1"/>
              </a:solidFill>
              <a:latin typeface="+mn-lt"/>
            </a:endParaRPr>
          </a:p>
        </p:txBody>
      </p:sp>
      <p:sp>
        <p:nvSpPr>
          <p:cNvPr id="3" name="Content Placeholder 2"/>
          <p:cNvSpPr>
            <a:spLocks noGrp="1"/>
          </p:cNvSpPr>
          <p:nvPr>
            <p:ph idx="1"/>
          </p:nvPr>
        </p:nvSpPr>
        <p:spPr>
          <a:xfrm>
            <a:off x="628650" y="2139133"/>
            <a:ext cx="7886700" cy="4351338"/>
          </a:xfrm>
        </p:spPr>
        <p:txBody>
          <a:bodyPr>
            <a:normAutofit fontScale="92500" lnSpcReduction="10000"/>
          </a:bodyPr>
          <a:lstStyle/>
          <a:p>
            <a:pPr algn="ctr">
              <a:buNone/>
            </a:pPr>
            <a:r>
              <a:rPr lang="ru-RU" dirty="0" smtClean="0"/>
              <a:t> 2. Возможно самое тяжёлое качество для нас  - повиновение. Перед своей смертью, Иисус продемонстрировал невиданную покорность Своему Отцу. Прочитаем об этом в Евангелии от Матфея 26:39, 42, 44.  Как Он проявлял дух повиновения?  </a:t>
            </a:r>
          </a:p>
          <a:p>
            <a:pPr marL="0" indent="0" algn="ctr">
              <a:buNone/>
            </a:pPr>
            <a:r>
              <a:rPr lang="en-US" dirty="0"/>
              <a:t> </a:t>
            </a:r>
          </a:p>
          <a:p>
            <a:pPr algn="ctr">
              <a:buNone/>
            </a:pPr>
            <a:r>
              <a:rPr lang="ru-RU" dirty="0" smtClean="0"/>
              <a:t>3. Апостол Павел советует женщинам повиноваться своим мужьям. В чём эта покорность имеет ограничения?  </a:t>
            </a:r>
            <a:r>
              <a:rPr lang="en-US" i="1" dirty="0" smtClean="0"/>
              <a:t>(</a:t>
            </a:r>
            <a:r>
              <a:rPr lang="ru-RU" dirty="0" err="1" smtClean="0"/>
              <a:t>Колоссянам</a:t>
            </a:r>
            <a:r>
              <a:rPr lang="en-US" dirty="0" smtClean="0"/>
              <a:t> 3:18, 19</a:t>
            </a:r>
            <a:r>
              <a:rPr lang="en-US" i="1" dirty="0" smtClean="0"/>
              <a:t>)</a:t>
            </a:r>
            <a:endParaRPr lang="ru-RU" dirty="0" smtClean="0"/>
          </a:p>
          <a:p>
            <a:pPr marL="0" indent="0" algn="ctr">
              <a:buNone/>
            </a:pPr>
            <a:r>
              <a:rPr lang="en-US" dirty="0"/>
              <a:t> </a:t>
            </a:r>
          </a:p>
        </p:txBody>
      </p:sp>
    </p:spTree>
    <p:extLst>
      <p:ext uri="{BB962C8B-B14F-4D97-AF65-F5344CB8AC3E}">
        <p14:creationId xmlns="" xmlns:p14="http://schemas.microsoft.com/office/powerpoint/2010/main" val="895940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206476" y="280220"/>
            <a:ext cx="5906941" cy="1567226"/>
          </a:xfrm>
        </p:spPr>
        <p:txBody>
          <a:bodyPr>
            <a:normAutofit/>
          </a:bodyPr>
          <a:lstStyle/>
          <a:p>
            <a:r>
              <a:rPr lang="ru-RU" sz="3200" b="1" dirty="0" smtClean="0">
                <a:solidFill>
                  <a:schemeClr val="bg1"/>
                </a:solidFill>
              </a:rPr>
              <a:t>СОСТРАДАТЕЛЬНОЕ ПОНИМАНИЕ </a:t>
            </a:r>
            <a:endParaRPr lang="ru-RU" sz="3200" b="1" dirty="0">
              <a:solidFill>
                <a:schemeClr val="bg1"/>
              </a:solidFill>
            </a:endParaRPr>
          </a:p>
        </p:txBody>
      </p:sp>
      <p:sp>
        <p:nvSpPr>
          <p:cNvPr id="3" name="Content Placeholder 2"/>
          <p:cNvSpPr>
            <a:spLocks noGrp="1"/>
          </p:cNvSpPr>
          <p:nvPr>
            <p:ph idx="1"/>
          </p:nvPr>
        </p:nvSpPr>
        <p:spPr>
          <a:xfrm>
            <a:off x="707028" y="2322012"/>
            <a:ext cx="7886700" cy="4351338"/>
          </a:xfrm>
        </p:spPr>
        <p:txBody>
          <a:bodyPr>
            <a:normAutofit fontScale="92500" lnSpcReduction="20000"/>
          </a:bodyPr>
          <a:lstStyle/>
          <a:p>
            <a:pPr algn="ctr">
              <a:buNone/>
            </a:pPr>
            <a:r>
              <a:rPr lang="ru-RU" dirty="0" smtClean="0"/>
              <a:t> </a:t>
            </a:r>
            <a:r>
              <a:rPr lang="en-US" dirty="0" smtClean="0"/>
              <a:t>4. </a:t>
            </a:r>
            <a:r>
              <a:rPr lang="ru-RU" dirty="0" smtClean="0"/>
              <a:t>Какой болезнью и сколько лет страдала женщина, которая подошла к Иисусу, чтобы просить об исцелении?  </a:t>
            </a:r>
            <a:r>
              <a:rPr lang="en-US" dirty="0" smtClean="0"/>
              <a:t>(</a:t>
            </a:r>
            <a:r>
              <a:rPr lang="ru-RU" dirty="0" smtClean="0"/>
              <a:t>Марка</a:t>
            </a:r>
            <a:r>
              <a:rPr lang="en-US" dirty="0" smtClean="0"/>
              <a:t> 5:25)</a:t>
            </a:r>
            <a:endParaRPr lang="ru-RU" dirty="0" smtClean="0"/>
          </a:p>
          <a:p>
            <a:pPr algn="ctr">
              <a:buNone/>
            </a:pPr>
            <a:r>
              <a:rPr lang="en-US" dirty="0" smtClean="0"/>
              <a:t>  </a:t>
            </a:r>
            <a:r>
              <a:rPr lang="ru-RU" dirty="0" smtClean="0"/>
              <a:t>5. Каким образом она пыталась получить исцеление? </a:t>
            </a:r>
            <a:r>
              <a:rPr lang="en-US" dirty="0" smtClean="0"/>
              <a:t>(</a:t>
            </a:r>
            <a:r>
              <a:rPr lang="ru-RU" dirty="0" smtClean="0"/>
              <a:t>Марка</a:t>
            </a:r>
            <a:r>
              <a:rPr lang="en-US" dirty="0" smtClean="0"/>
              <a:t> 5:26)</a:t>
            </a:r>
            <a:endParaRPr lang="ru-RU" dirty="0" smtClean="0"/>
          </a:p>
          <a:p>
            <a:pPr algn="ctr">
              <a:buNone/>
            </a:pPr>
            <a:r>
              <a:rPr lang="en-US" dirty="0" smtClean="0"/>
              <a:t>  </a:t>
            </a:r>
            <a:r>
              <a:rPr lang="ru-RU" dirty="0" smtClean="0"/>
              <a:t>6. Когда эта женщина услышала об Иисусе, она попыталась подойти к Нему, но её это не удавалось, так как толпа людей теснила её. Что она, в конце концов, предприняла и что произошло? (Марка 5:27-29)</a:t>
            </a:r>
          </a:p>
          <a:p>
            <a:pPr algn="ctr">
              <a:buNone/>
            </a:pPr>
            <a:r>
              <a:rPr lang="ru-RU" dirty="0" smtClean="0"/>
              <a:t>7.Прочитайте дальнейшую историю, записанную в стихах 30-34.  Как Иисус отреагировал на проблему этой женщины?  </a:t>
            </a:r>
            <a:endParaRPr lang="en-US" dirty="0"/>
          </a:p>
        </p:txBody>
      </p:sp>
    </p:spTree>
    <p:extLst>
      <p:ext uri="{BB962C8B-B14F-4D97-AF65-F5344CB8AC3E}">
        <p14:creationId xmlns="" xmlns:p14="http://schemas.microsoft.com/office/powerpoint/2010/main" val="1357597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575187" y="589935"/>
            <a:ext cx="5224720" cy="1597145"/>
          </a:xfrm>
        </p:spPr>
        <p:txBody>
          <a:bodyPr>
            <a:noAutofit/>
          </a:bodyPr>
          <a:lstStyle/>
          <a:p>
            <a:r>
              <a:rPr lang="en-US" sz="3600" b="1" dirty="0" smtClean="0">
                <a:solidFill>
                  <a:schemeClr val="bg1"/>
                </a:solidFill>
                <a:latin typeface="+mn-lt"/>
              </a:rPr>
              <a:t/>
            </a:r>
            <a:br>
              <a:rPr lang="en-US" sz="3600" b="1" dirty="0" smtClean="0">
                <a:solidFill>
                  <a:schemeClr val="bg1"/>
                </a:solidFill>
                <a:latin typeface="+mn-lt"/>
              </a:rPr>
            </a:br>
            <a:r>
              <a:rPr lang="ru-RU" sz="3600" b="1" dirty="0" smtClean="0">
                <a:solidFill>
                  <a:schemeClr val="bg1"/>
                </a:solidFill>
              </a:rPr>
              <a:t>СВИДЕТЕЛЬСТВО И ОБУЧЕНИЕ</a:t>
            </a:r>
            <a:r>
              <a:rPr lang="ru-RU" sz="3600" b="1" dirty="0" smtClean="0"/>
              <a:t/>
            </a:r>
            <a:br>
              <a:rPr lang="ru-RU" sz="3600" b="1" dirty="0" smtClean="0"/>
            </a:br>
            <a:r>
              <a:rPr lang="en-US" sz="3600" b="1" dirty="0">
                <a:solidFill>
                  <a:schemeClr val="bg1"/>
                </a:solidFill>
                <a:latin typeface="+mn-lt"/>
              </a:rPr>
              <a:t/>
            </a:r>
            <a:br>
              <a:rPr lang="en-US" sz="3600" b="1" dirty="0">
                <a:solidFill>
                  <a:schemeClr val="bg1"/>
                </a:solidFill>
                <a:latin typeface="+mn-lt"/>
              </a:rPr>
            </a:br>
            <a:endParaRPr lang="en-US" sz="3600" dirty="0">
              <a:solidFill>
                <a:schemeClr val="bg1"/>
              </a:solidFill>
              <a:latin typeface="+mn-lt"/>
            </a:endParaRPr>
          </a:p>
        </p:txBody>
      </p:sp>
      <p:sp>
        <p:nvSpPr>
          <p:cNvPr id="3" name="Content Placeholder 2"/>
          <p:cNvSpPr>
            <a:spLocks noGrp="1"/>
          </p:cNvSpPr>
          <p:nvPr>
            <p:ph idx="1"/>
          </p:nvPr>
        </p:nvSpPr>
        <p:spPr>
          <a:xfrm>
            <a:off x="262891" y="2203569"/>
            <a:ext cx="8515350" cy="4344715"/>
          </a:xfrm>
        </p:spPr>
        <p:txBody>
          <a:bodyPr>
            <a:noAutofit/>
          </a:bodyPr>
          <a:lstStyle/>
          <a:p>
            <a:pPr>
              <a:buNone/>
            </a:pPr>
            <a:r>
              <a:rPr lang="ru-RU" sz="2400" dirty="0" smtClean="0"/>
              <a:t>8. Какой метод Иисус использовал, когда говорил с людьми?  </a:t>
            </a:r>
            <a:r>
              <a:rPr lang="en-US" sz="2400" dirty="0" smtClean="0"/>
              <a:t>(</a:t>
            </a:r>
            <a:r>
              <a:rPr lang="ru-RU" sz="2400" dirty="0" smtClean="0"/>
              <a:t>Матфея</a:t>
            </a:r>
            <a:r>
              <a:rPr lang="en-US" sz="2400" dirty="0" smtClean="0"/>
              <a:t> 13:34)</a:t>
            </a:r>
            <a:endParaRPr lang="ru-RU" sz="2400" dirty="0" smtClean="0"/>
          </a:p>
          <a:p>
            <a:pPr>
              <a:buNone/>
            </a:pPr>
            <a:r>
              <a:rPr lang="ru-RU" sz="2400" dirty="0" smtClean="0"/>
              <a:t>Иногда слово </a:t>
            </a:r>
            <a:r>
              <a:rPr lang="ru-RU" sz="2400" i="1" dirty="0" smtClean="0"/>
              <a:t>урок</a:t>
            </a:r>
            <a:r>
              <a:rPr lang="ru-RU" sz="2400" dirty="0" smtClean="0"/>
              <a:t> используется для обозначения </a:t>
            </a:r>
            <a:r>
              <a:rPr lang="ru-RU" sz="2400" i="1" dirty="0" smtClean="0"/>
              <a:t>поучительной истории</a:t>
            </a:r>
            <a:r>
              <a:rPr lang="ru-RU" sz="2400" dirty="0" smtClean="0"/>
              <a:t> или </a:t>
            </a:r>
            <a:r>
              <a:rPr lang="ru-RU" sz="2400" i="1" dirty="0" smtClean="0"/>
              <a:t>притчи</a:t>
            </a:r>
            <a:r>
              <a:rPr lang="ru-RU" sz="2400" dirty="0" smtClean="0"/>
              <a:t>.  </a:t>
            </a:r>
          </a:p>
          <a:p>
            <a:pPr>
              <a:buNone/>
            </a:pPr>
            <a:r>
              <a:rPr lang="ru-RU" sz="2400" dirty="0" smtClean="0"/>
              <a:t> В нашем тексте говорится, что Иисус учил притчами. Другими словами, Он использовал рассказы, чтобы преподнести уроки, которым хотел научить людей на понятном для них «языке».  </a:t>
            </a:r>
          </a:p>
          <a:p>
            <a:pPr>
              <a:buNone/>
            </a:pPr>
            <a:r>
              <a:rPr lang="ru-RU" sz="2400" dirty="0" smtClean="0"/>
              <a:t>9. Какое у нас есть доказательство того, что Иисус так же учил своих учеников, как и других людей? Матфея</a:t>
            </a:r>
            <a:r>
              <a:rPr lang="en-US" sz="2400" dirty="0" smtClean="0"/>
              <a:t> 15:15</a:t>
            </a:r>
            <a:endParaRPr lang="ru-RU" sz="2400" dirty="0" smtClean="0"/>
          </a:p>
          <a:p>
            <a:pPr marL="0" indent="0" algn="ctr">
              <a:lnSpc>
                <a:spcPct val="120000"/>
              </a:lnSpc>
              <a:buNone/>
            </a:pPr>
            <a:r>
              <a:rPr lang="en-US" sz="2400" dirty="0"/>
              <a:t> </a:t>
            </a:r>
          </a:p>
          <a:p>
            <a:pPr marL="0" indent="0" algn="ctr">
              <a:lnSpc>
                <a:spcPct val="120000"/>
              </a:lnSpc>
              <a:buNone/>
            </a:pPr>
            <a:r>
              <a:rPr lang="en-US" sz="2400" dirty="0"/>
              <a:t> </a:t>
            </a:r>
          </a:p>
        </p:txBody>
      </p:sp>
    </p:spTree>
    <p:extLst>
      <p:ext uri="{BB962C8B-B14F-4D97-AF65-F5344CB8AC3E}">
        <p14:creationId xmlns="" xmlns:p14="http://schemas.microsoft.com/office/powerpoint/2010/main" val="23936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3" name="Content Placeholder 2"/>
          <p:cNvSpPr>
            <a:spLocks noGrp="1"/>
          </p:cNvSpPr>
          <p:nvPr>
            <p:ph idx="1"/>
          </p:nvPr>
        </p:nvSpPr>
        <p:spPr>
          <a:xfrm>
            <a:off x="628650" y="2217511"/>
            <a:ext cx="7886700" cy="4351338"/>
          </a:xfrm>
        </p:spPr>
        <p:txBody>
          <a:bodyPr>
            <a:normAutofit/>
          </a:bodyPr>
          <a:lstStyle/>
          <a:p>
            <a:r>
              <a:rPr lang="ru-RU" sz="2400" dirty="0" smtClean="0">
                <a:solidFill>
                  <a:schemeClr val="bg1"/>
                </a:solidFill>
              </a:rPr>
              <a:t>« Но, совершая служение, ученикам не следовало ограничиваться только Иерусалимом…Евангельская весть должна была достичь самых отдалённых уголков земли. «Вы были свидетелями того, как Я жил, как Я жертвовал Собой ради мира», сказал Христос ученикам. «Вы были свидетелями, как Я трудился ради Израиля…Вы видели всех, приходящих ко Мне и исповедующих свои грехи, Я охотно принимаю… Я доверяю вам, Моим ученикам, эту весть благодати. Она должна быть возвещена…всем народам, языкам и племенам...»» (Желание Веков, стр. 821, 822).</a:t>
            </a:r>
            <a:endParaRPr lang="ru-RU" sz="2400" dirty="0">
              <a:solidFill>
                <a:schemeClr val="bg1"/>
              </a:solidFill>
            </a:endParaRPr>
          </a:p>
        </p:txBody>
      </p:sp>
    </p:spTree>
    <p:extLst>
      <p:ext uri="{BB962C8B-B14F-4D97-AF65-F5344CB8AC3E}">
        <p14:creationId xmlns="" xmlns:p14="http://schemas.microsoft.com/office/powerpoint/2010/main" val="1971314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3" name="Content Placeholder 2"/>
          <p:cNvSpPr>
            <a:spLocks noGrp="1"/>
          </p:cNvSpPr>
          <p:nvPr>
            <p:ph idx="1"/>
          </p:nvPr>
        </p:nvSpPr>
        <p:spPr>
          <a:xfrm>
            <a:off x="707028" y="2896779"/>
            <a:ext cx="7886700" cy="2223861"/>
          </a:xfrm>
        </p:spPr>
        <p:txBody>
          <a:bodyPr>
            <a:normAutofit/>
          </a:bodyPr>
          <a:lstStyle/>
          <a:p>
            <a:pPr algn="ctr">
              <a:buNone/>
            </a:pPr>
            <a:r>
              <a:rPr lang="ru-RU" sz="4000" b="1" dirty="0" smtClean="0">
                <a:solidFill>
                  <a:schemeClr val="bg1"/>
                </a:solidFill>
              </a:rPr>
              <a:t> ИИСУС, КАК МОЙ </a:t>
            </a:r>
            <a:r>
              <a:rPr lang="ru-RU" sz="4000" b="1" dirty="0" smtClean="0">
                <a:solidFill>
                  <a:srgbClr val="FFC000"/>
                </a:solidFill>
              </a:rPr>
              <a:t>ПРИМЕР ДЛЯ ПОДРАЖАНИЯ</a:t>
            </a:r>
            <a:r>
              <a:rPr lang="ru-RU" sz="4000" b="1" dirty="0" smtClean="0">
                <a:solidFill>
                  <a:schemeClr val="bg1"/>
                </a:solidFill>
              </a:rPr>
              <a:t>, ПОМОЖЕТ МНЕ ПРИНИМАТЬ РЕШЕНИЯ</a:t>
            </a:r>
          </a:p>
          <a:p>
            <a:pPr marL="0" indent="0" algn="ctr">
              <a:buNone/>
            </a:pPr>
            <a:endParaRPr lang="en-US" sz="4000" b="1" dirty="0">
              <a:solidFill>
                <a:schemeClr val="bg1"/>
              </a:solidFill>
            </a:endParaRPr>
          </a:p>
          <a:p>
            <a:pPr marL="0" indent="0" algn="ctr">
              <a:buNone/>
            </a:pPr>
            <a:endParaRPr lang="en-US" sz="4000" dirty="0">
              <a:solidFill>
                <a:schemeClr val="bg1"/>
              </a:solidFill>
            </a:endParaRPr>
          </a:p>
        </p:txBody>
      </p:sp>
    </p:spTree>
    <p:extLst>
      <p:ext uri="{BB962C8B-B14F-4D97-AF65-F5344CB8AC3E}">
        <p14:creationId xmlns="" xmlns:p14="http://schemas.microsoft.com/office/powerpoint/2010/main" val="6322535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939</Words>
  <Application>Microsoft Macintosh PowerPoint</Application>
  <PresentationFormat>Экран (4:3)</PresentationFormat>
  <Paragraphs>76</Paragraphs>
  <Slides>8</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Office Theme</vt:lpstr>
      <vt:lpstr>Женщины Открывают для себя Иисуса</vt:lpstr>
      <vt:lpstr>Урок Четыре Иисус – Мой Образец для Подражания</vt:lpstr>
      <vt:lpstr> НАШ ОБРАЗЕЦ ДЛЯ  ПОДРАЖАНИЯ     </vt:lpstr>
      <vt:lpstr>ПОВИНОВЕНИЕ </vt:lpstr>
      <vt:lpstr>СОСТРАДАТЕЛЬНОЕ ПОНИМАНИЕ </vt:lpstr>
      <vt:lpstr> СВИДЕТЕЛЬСТВО И ОБУЧЕНИЕ  </vt:lpstr>
      <vt:lpstr>Слайд 7</vt:lpstr>
      <vt:lpstr>Слайд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Discovering Jesus</dc:title>
  <dc:creator>Arrais, Raquel</dc:creator>
  <cp:lastModifiedBy>Stas</cp:lastModifiedBy>
  <cp:revision>32</cp:revision>
  <dcterms:created xsi:type="dcterms:W3CDTF">2016-02-21T22:27:09Z</dcterms:created>
  <dcterms:modified xsi:type="dcterms:W3CDTF">2016-05-18T17:32:29Z</dcterms:modified>
</cp:coreProperties>
</file>