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5"/>
    <p:restoredTop sz="70960" autoAdjust="0"/>
  </p:normalViewPr>
  <p:slideViewPr>
    <p:cSldViewPr snapToGrid="0" snapToObjects="1">
      <p:cViewPr>
        <p:scale>
          <a:sx n="88" d="100"/>
          <a:sy n="88" d="100"/>
        </p:scale>
        <p:origin x="-65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28057-ADDE-4B40-86B3-A40B694C6BF6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4E88F-A2F2-B647-920C-1BB765B2FA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9084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ВВЕДЕНИЕ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была подростком, когда Вторая Мировая Война подходила к концу.  Она жила вместе с родителями в маленьком городке на северо-востоке Соединённых Штатов и была самым младшим ребёнком из всех пятерых детей в семье. Три сестры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были замужем и жили отдельно, а её брат жил заграницей вот уже несколько лет.  Она писала ему детские письма, как только его призвали на армейскую службу, а он добросовестно отвечал ей на каждое письмо. Военные годы тянулись долго и одиноко для всех семей в мире.  Но сейчас всё уже закончилось.  Старший брат Джон возвращался домой!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Это было радостное возвращение домой, когда вся семья и друзья собрались вместе за одним праздничным столом.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Джон начали по-новому и более близко общаться, проводили много времени друг с другом. 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заметила, что Джон и их отец как-то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по-особенному относились друг к другу.  У них было много общего, им нравилось разговаривать и работать вместе.  Эти мужчины заботились о чувствах и нуждах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отношения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 отцом стали более наполненными  после возвращения старшего брата.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5443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Евангелии от Матфея 12:46-50 мы находим  ещё один пример, когда Иисус говорит о  нас, как о Его братьях и сёстрах. Когда вы читаете этот текст, помните, что Иисус не отвергал Свою земную семью, он указывал Своим последователям на то, что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люди имеют шанс стать частью Его семьи.  Этот отрывок из Библии гласит: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«Когда же Он еще говорил к народу, Матерь и братья Его стояли вне дома, желая говорить с Ним.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некто сказал Ему: вот Матерь Твоя и братья Твои стоят вне, желая говорить с Тобою.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Он же сказал в ответ говорившему: кто Матерь Моя? и кто братья Мои?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И, указав рукою Своею на учеников Своих, сказал: вот матерь Моя и братья Мои;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ибо, кто будет исполнять волю Отца Моего Небесного, тот Мне брат, и сестра, и матерь».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E88F-A2F2-B647-920C-1BB765B2FA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9998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ЕГО МИССИЯ НА ЗЕМЛЕ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Иисус всегда был окружён толпой людей, искавших общения с Ним. Однажды Его апостолы обеспокоились от того, что у Него нет времени даже поесть и сказали: «Равви!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Ешь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4:31).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отвечал Иисус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Кем, как вы полагаете Иисус был «послан» на Землю и почему Иисус был так заинтересован в исполнении воли Отца?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17:1-3)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сей факт помогает вам понять, насколько важно исполнять волю Божью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E88F-A2F2-B647-920C-1BB765B2FA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7442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LORD’S PRAYER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МОЛИТВА НАШЕГО ГОСПОДА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Прочитайте Евангелие от Матфея 6:1-8.  Иисус несколько раз в этих стихах упоминает Бога.  Как Он называет Его?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 Молитва, записанная в Евангелии от Матфея 6:9-13, называется 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Молитва Господня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Что говорит Иисус о том, как нам обращаться к Богу?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9. Иисус называл Бога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Отцом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и говорил, чтобы мы так же называли Его 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Отцом.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Это чудесная привилегия  - иметь такого любящего и милостивого Отца.  Какими еще привилегиями мы обладаем, как сёстры Христа?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Римлянам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8:16,17)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Мать Джанет отказалась от неё, когда девочке было  всего три недели от роду.  Из-за юридических проволочек, Джанет уже преодолела возраст, когда её удочерение было  бы более предпочтительным, по этой причине и девочка смирилась с тем, что ей придётся «кочевать» из одной семьи в другую. В некоторых семьях к ней были добры, в других – нет.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Но Джанет всегда вела себя наилучшим образом и старалась не унывать.  Когда ей исполнилось шестнадцать лет, богатая семья 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Карверов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взяла её в качестве компаньонки для Миссис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Карвер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С течением месяцев, Джанет проявляла себя, как человек надёжный,   добрый и заботливый. Сын Миссис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Карвер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Деймон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который понимал, что его семье следует удочерить Джанет, принялся вновь настойчиво убеждать своих близких в логичности данного поступка. Мистер и Миссис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Карвер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понимали насколько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Деймон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прав, тем более, что они уже полюбили Джанет всем сердцем. Прежде, чем началась процедура с оформлением удочерения, Мистер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Карвер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провёл с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Деймоном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серьёзный разговор.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E88F-A2F2-B647-920C-1BB765B2FA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4306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«Сын»,  начал он, «как нашему единственному наследнику, тебе предназначено огромное состояние. Если распоряжаться им с мудростью, благосостояния хватит твоим потомкам на многие годы вперёд, и ты сможешь сделать много добра в этом мире.  Ты понимаешь, что наше удочерение Джанет сократит твоё наследство наполовину?»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Деймон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улыбнулся, «Отец, моя сестра и я все доходы будем делить  поровну, в любви».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«Смотрите, какую любовь дал нам Отец, чтобы нам называться и быть детьми Божиими» (1 Иоанна 3:1).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 некоторых из вас  есть сёстры, которые рождены от тех же родителей, что и вы. Возможно, у вас есть сестра, которая появилась  в вашей семье благодаря удочерению. Или, возможно, вас самих когда-то удочерили. Какими бы ни были обстоятельства, теперь вы часть одной семьи. К сожалению, в земных семьях с удочерением или усыновлением связаны такие проблемы, как ревность и чувство превосходства от родных детей по отношению к приёмным. Разве не чудесно, что подобных чувств нет Божьей семье? Прочитаем, что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 говорит в 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Желании Веков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стр. 638: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 Все, кто вошёл в небесную семью, в особом смысле являются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братьями нашего Господа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Любовь Христа связывает воедино всех членов Его семьи, и везде, где проявляется такая любовь, возникает Божественная гармония отношений. «Всякий любящий рождён от Бога и знает Бога»» (1 Иоанна 4:7).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4E88F-A2F2-B647-920C-1BB765B2FA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171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485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51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183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28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206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19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9814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439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0317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5753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521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460FE-8F40-5049-997C-66275EBFADB3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0F7C7-C49D-0944-B18F-8D13E4A6D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851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3899432"/>
            <a:ext cx="77724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Женщины </a:t>
            </a:r>
            <a:r>
              <a:rPr lang="ru-RU" sz="4800" b="1" i="1" dirty="0" smtClean="0">
                <a:solidFill>
                  <a:srgbClr val="FFC000"/>
                </a:solidFill>
                <a:latin typeface="Palatino Linotype" charset="0"/>
                <a:ea typeface="Palatino Linotype" charset="0"/>
                <a:cs typeface="Palatino Linotype" charset="0"/>
              </a:rPr>
              <a:t>Открывают для себя </a:t>
            </a:r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Иисуса</a:t>
            </a:r>
            <a:endParaRPr lang="en-US" sz="4800" b="1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72301" y="6287032"/>
            <a:ext cx="2457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Генеральная Конференция</a:t>
            </a:r>
          </a:p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Отдел Женского Служения</a:t>
            </a: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0792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7943"/>
            <a:ext cx="7772400" cy="1719943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FFC000"/>
                </a:solidFill>
                <a:latin typeface="+mn-lt"/>
              </a:rPr>
              <a:t>Урок Два</a:t>
            </a:r>
            <a:r>
              <a:rPr lang="en-US" sz="4800" b="1" dirty="0">
                <a:solidFill>
                  <a:srgbClr val="FFC000"/>
                </a:solidFill>
                <a:latin typeface="+mn-lt"/>
              </a:rPr>
              <a:t/>
            </a:r>
            <a:br>
              <a:rPr lang="en-US" sz="4800" b="1" dirty="0">
                <a:solidFill>
                  <a:srgbClr val="FFC000"/>
                </a:solidFill>
                <a:latin typeface="+mn-lt"/>
              </a:rPr>
            </a:br>
            <a:r>
              <a:rPr lang="ru-RU" sz="4400" b="1" i="1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Иисус – Мой Старший Брат </a:t>
            </a:r>
            <a:r>
              <a:rPr lang="en-US" sz="4400" b="1" i="1" dirty="0">
                <a:solidFill>
                  <a:schemeClr val="bg1">
                    <a:lumMod val="95000"/>
                  </a:schemeClr>
                </a:solidFill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US" sz="4400" b="1" i="1" dirty="0">
                <a:solidFill>
                  <a:schemeClr val="bg1">
                    <a:lumMod val="95000"/>
                  </a:schemeClr>
                </a:solidFill>
                <a:latin typeface="Palatino Linotype" charset="0"/>
                <a:ea typeface="Palatino Linotype" charset="0"/>
                <a:cs typeface="Palatino Linotype" charset="0"/>
              </a:rPr>
            </a:br>
            <a:endParaRPr lang="en-US" sz="4400" b="1" i="1" dirty="0">
              <a:solidFill>
                <a:schemeClr val="bg1">
                  <a:lumMod val="95000"/>
                </a:schemeClr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091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8047" y="365126"/>
            <a:ext cx="624170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/>
            </a:r>
            <a:b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/>
            </a:r>
            <a:br>
              <a:rPr lang="en-US" b="1" dirty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Иисус – </a:t>
            </a:r>
            <a:b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наш старший брат</a:t>
            </a:r>
            <a:r>
              <a:rPr lang="en-US" b="1" i="1" dirty="0" smtClean="0">
                <a:solidFill>
                  <a:schemeClr val="bg1">
                    <a:lumMod val="95000"/>
                  </a:schemeClr>
                </a:solidFill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US" b="1" i="1" dirty="0" smtClean="0">
                <a:solidFill>
                  <a:schemeClr val="bg1">
                    <a:lumMod val="95000"/>
                  </a:schemeClr>
                </a:solidFill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 </a:t>
            </a:r>
            <a:br>
              <a:rPr lang="en-US" b="1" dirty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endParaRPr lang="en-US" b="1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938" y="2468177"/>
            <a:ext cx="8713061" cy="435133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200" dirty="0" smtClean="0"/>
              <a:t>Какое </a:t>
            </a:r>
            <a:r>
              <a:rPr lang="ru-RU" sz="3200" dirty="0" smtClean="0"/>
              <a:t>утверждение относительно Своей личности сделал Иисус? </a:t>
            </a:r>
            <a:r>
              <a:rPr lang="en-US" sz="3200" dirty="0" smtClean="0"/>
              <a:t>(</a:t>
            </a:r>
            <a:r>
              <a:rPr lang="ru-RU" sz="3200" dirty="0" smtClean="0"/>
              <a:t>Марка</a:t>
            </a:r>
            <a:r>
              <a:rPr lang="en-US" sz="3200" dirty="0" smtClean="0"/>
              <a:t> 14:61,62)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2. Каким </a:t>
            </a:r>
            <a:r>
              <a:rPr lang="ru-RU" sz="3200" dirty="0" smtClean="0"/>
              <a:t>правом Он наделил тех, кто принял Его и поверил в Имя Его?  (Иоанна 1:12)</a:t>
            </a:r>
          </a:p>
          <a:p>
            <a:pPr>
              <a:buNone/>
            </a:pPr>
            <a:r>
              <a:rPr lang="ru-RU" sz="3200" dirty="0" smtClean="0"/>
              <a:t>3. Если </a:t>
            </a:r>
            <a:r>
              <a:rPr lang="ru-RU" sz="3200" dirty="0" smtClean="0"/>
              <a:t>Иисус- Сын Божий, а мы Его последователи – дети Божьи, можете ли вы считать Иисуса старшим братом? 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969056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90" y="686404"/>
            <a:ext cx="7886700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Его </a:t>
            </a:r>
            <a:r>
              <a:rPr lang="ru-RU" b="1" dirty="0" smtClean="0">
                <a:solidFill>
                  <a:srgbClr val="FFC000"/>
                </a:solidFill>
                <a:latin typeface="+mn-lt"/>
              </a:rPr>
              <a:t>Миссия </a:t>
            </a:r>
            <a:r>
              <a:rPr lang="ru-RU" b="1" dirty="0" smtClean="0">
                <a:solidFill>
                  <a:schemeClr val="bg1"/>
                </a:solidFill>
                <a:latin typeface="+mn-lt"/>
              </a:rPr>
              <a:t>на Земле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1617"/>
            <a:ext cx="788670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4. Иисус </a:t>
            </a:r>
            <a:r>
              <a:rPr lang="ru-RU" dirty="0" smtClean="0"/>
              <a:t>всегда был окружён толпой людей, искавших общения с Ним. Однажды Его апостолы обеспокоились от того, что у Него нет времени даже поесть и сказали: «Равви! </a:t>
            </a:r>
            <a:r>
              <a:rPr lang="en-US" dirty="0" err="1" smtClean="0"/>
              <a:t>Ешь</a:t>
            </a:r>
            <a:r>
              <a:rPr lang="en-US" dirty="0" smtClean="0"/>
              <a:t>» (</a:t>
            </a:r>
            <a:r>
              <a:rPr lang="ru-RU" dirty="0" smtClean="0"/>
              <a:t>Иоанна</a:t>
            </a:r>
            <a:r>
              <a:rPr lang="en-US" dirty="0" smtClean="0"/>
              <a:t> 4:31). </a:t>
            </a:r>
            <a:r>
              <a:rPr lang="ru-RU" dirty="0" smtClean="0"/>
              <a:t>Что отвечал Иисус</a:t>
            </a:r>
            <a:r>
              <a:rPr lang="en-US" dirty="0" smtClean="0"/>
              <a:t>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5. Кем</a:t>
            </a:r>
            <a:r>
              <a:rPr lang="ru-RU" dirty="0" smtClean="0"/>
              <a:t>, как вы полагаете Иисус был «послан» на Землю и почему Иисус был так заинтересован в исполнении воли Отца? </a:t>
            </a:r>
            <a:r>
              <a:rPr lang="en-US" dirty="0" smtClean="0"/>
              <a:t>(</a:t>
            </a:r>
            <a:r>
              <a:rPr lang="ru-RU" dirty="0" smtClean="0"/>
              <a:t>Иоанна</a:t>
            </a:r>
            <a:r>
              <a:rPr lang="en-US" dirty="0" smtClean="0"/>
              <a:t> 17:1-3)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6. Как </a:t>
            </a:r>
            <a:r>
              <a:rPr lang="ru-RU" dirty="0" smtClean="0"/>
              <a:t>сей факт помогает вам понять, насколько важно исполнять волю Божью</a:t>
            </a:r>
            <a:r>
              <a:rPr lang="en-US" dirty="0" smtClean="0"/>
              <a:t>?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4564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231" y="0"/>
            <a:ext cx="7886700" cy="2135536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latin typeface="+mn-lt"/>
              </a:rPr>
              <a:t>Молитва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нашего</a:t>
            </a:r>
            <a:r>
              <a:rPr lang="ru-RU" b="1" dirty="0" smtClean="0">
                <a:solidFill>
                  <a:schemeClr val="bg1"/>
                </a:solidFill>
                <a:latin typeface="+mn-lt"/>
              </a:rPr>
              <a:t> </a:t>
            </a:r>
            <a:br>
              <a:rPr lang="ru-RU" b="1" dirty="0" smtClean="0">
                <a:solidFill>
                  <a:schemeClr val="bg1"/>
                </a:solidFill>
                <a:latin typeface="+mn-lt"/>
              </a:rPr>
            </a:b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Господа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937" y="2221044"/>
            <a:ext cx="8243501" cy="43513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7. Прочитайте </a:t>
            </a:r>
            <a:r>
              <a:rPr lang="ru-RU" dirty="0" smtClean="0"/>
              <a:t>Евангелие от Матфея 6:1-8.  Иисус несколько раз в этих стихах упоминает Бога.  Как Он называет Его?  </a:t>
            </a:r>
          </a:p>
          <a:p>
            <a:pPr>
              <a:buNone/>
            </a:pPr>
            <a:r>
              <a:rPr lang="ru-RU" dirty="0" smtClean="0"/>
              <a:t> </a:t>
            </a:r>
            <a:r>
              <a:rPr lang="ru-RU" dirty="0" smtClean="0"/>
              <a:t>8</a:t>
            </a:r>
            <a:r>
              <a:rPr lang="ru-RU" dirty="0" smtClean="0"/>
              <a:t>. Молитва, записанная в Евангелии от Матфея 6:9-13, называется  </a:t>
            </a:r>
            <a:r>
              <a:rPr lang="ru-RU" i="1" dirty="0" smtClean="0"/>
              <a:t>Молитва Господня</a:t>
            </a:r>
            <a:r>
              <a:rPr lang="ru-RU" dirty="0" smtClean="0"/>
              <a:t>.  Что говорит Иисус о том, как нам обращаться к Богу? </a:t>
            </a:r>
          </a:p>
          <a:p>
            <a:pPr>
              <a:buNone/>
            </a:pPr>
            <a:r>
              <a:rPr lang="ru-RU" dirty="0" smtClean="0"/>
              <a:t> 9. Иисус называл Бога </a:t>
            </a:r>
            <a:r>
              <a:rPr lang="ru-RU" i="1" dirty="0" smtClean="0"/>
              <a:t>Отцом</a:t>
            </a:r>
            <a:r>
              <a:rPr lang="ru-RU" dirty="0" smtClean="0"/>
              <a:t>, и говорил, чтобы мы так же называли Его  </a:t>
            </a:r>
            <a:r>
              <a:rPr lang="ru-RU" i="1" dirty="0" smtClean="0"/>
              <a:t>Отцом.</a:t>
            </a:r>
            <a:r>
              <a:rPr lang="ru-RU" dirty="0" smtClean="0"/>
              <a:t>  Это чудесная привилегия  - иметь такого любящего и милостивого Отца.  Какими еще привилегиями мы обладаем, как сёстры Христа? </a:t>
            </a:r>
            <a:r>
              <a:rPr lang="en-US" dirty="0" smtClean="0"/>
              <a:t>(</a:t>
            </a:r>
            <a:r>
              <a:rPr lang="ru-RU" dirty="0" smtClean="0"/>
              <a:t>Римлянам</a:t>
            </a:r>
            <a:r>
              <a:rPr lang="en-US" dirty="0" smtClean="0"/>
              <a:t> 8:16,17)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3387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5015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801" y="2764742"/>
            <a:ext cx="8515350" cy="26969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i="1" dirty="0" smtClean="0">
                <a:latin typeface="Palatino Linotype" pitchFamily="18" charset="0"/>
              </a:rPr>
              <a:t>КАК МОЙ СТАРШИЙ БРАТ ИИСУС ПОМОГАЕТ МНЕ БЫТЬ </a:t>
            </a:r>
            <a:r>
              <a:rPr lang="ru-RU" sz="4400" b="1" i="1" dirty="0" smtClean="0">
                <a:solidFill>
                  <a:srgbClr val="7030A0"/>
                </a:solidFill>
                <a:latin typeface="Palatino Linotype" pitchFamily="18" charset="0"/>
              </a:rPr>
              <a:t>ВОЗЛЮБЛЕННОЙ ДОЧЕРЬЮ БОЖЬЕЙ</a:t>
            </a:r>
            <a:endParaRPr lang="en-US" sz="4400" i="1" dirty="0">
              <a:solidFill>
                <a:srgbClr val="7030A0"/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060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91747"/>
            <a:ext cx="7886700" cy="306765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chemeClr val="bg1"/>
                </a:solidFill>
              </a:rPr>
              <a:t>Иисус – </a:t>
            </a:r>
            <a:r>
              <a:rPr lang="ru-RU" sz="4800" dirty="0" smtClean="0">
                <a:solidFill>
                  <a:srgbClr val="FFC000"/>
                </a:solidFill>
              </a:rPr>
              <a:t>мой Брат</a:t>
            </a:r>
            <a:r>
              <a:rPr lang="ru-RU" sz="4800" dirty="0" smtClean="0">
                <a:solidFill>
                  <a:schemeClr val="bg1"/>
                </a:solidFill>
              </a:rPr>
              <a:t>, </a:t>
            </a:r>
          </a:p>
          <a:p>
            <a:pPr algn="ctr">
              <a:buNone/>
            </a:pPr>
            <a:r>
              <a:rPr lang="ru-RU" sz="4800" dirty="0" smtClean="0">
                <a:solidFill>
                  <a:schemeClr val="bg1"/>
                </a:solidFill>
              </a:rPr>
              <a:t>Держи меня в Своих руках</a:t>
            </a:r>
          </a:p>
          <a:p>
            <a:pPr algn="ctr">
              <a:buNone/>
            </a:pPr>
            <a:r>
              <a:rPr lang="ru-RU" sz="4800" dirty="0" smtClean="0">
                <a:solidFill>
                  <a:schemeClr val="bg1"/>
                </a:solidFill>
              </a:rPr>
              <a:t>Представь меня нашему Отцу, чтоб мне обрести покой в Его объятиях.  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835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348</Words>
  <Application>Microsoft Macintosh PowerPoint</Application>
  <PresentationFormat>Экран (4:3)</PresentationFormat>
  <Paragraphs>74</Paragraphs>
  <Slides>8</Slides>
  <Notes>5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Слайд 1</vt:lpstr>
      <vt:lpstr>Урок Два Иисус – Мой Старший Брат  </vt:lpstr>
      <vt:lpstr>  Иисус –  наш старший брат   </vt:lpstr>
      <vt:lpstr>Его Миссия на Земле</vt:lpstr>
      <vt:lpstr>Молитва нашего  Господа</vt:lpstr>
      <vt:lpstr>Слайд 6</vt:lpstr>
      <vt:lpstr>Слайд 7</vt:lpstr>
      <vt:lpstr>Слайд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Arrais, Raquel</dc:creator>
  <cp:lastModifiedBy>Stas</cp:lastModifiedBy>
  <cp:revision>24</cp:revision>
  <dcterms:created xsi:type="dcterms:W3CDTF">2016-02-21T21:47:03Z</dcterms:created>
  <dcterms:modified xsi:type="dcterms:W3CDTF">2016-05-11T14:52:28Z</dcterms:modified>
</cp:coreProperties>
</file>