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9" r:id="rId2"/>
    <p:sldId id="256" r:id="rId3"/>
    <p:sldId id="258" r:id="rId4"/>
    <p:sldId id="267" r:id="rId5"/>
    <p:sldId id="259" r:id="rId6"/>
    <p:sldId id="266" r:id="rId7"/>
    <p:sldId id="265" r:id="rId8"/>
    <p:sldId id="282" r:id="rId9"/>
    <p:sldId id="264" r:id="rId10"/>
    <p:sldId id="288" r:id="rId11"/>
    <p:sldId id="268" r:id="rId12"/>
    <p:sldId id="263" r:id="rId13"/>
    <p:sldId id="269" r:id="rId14"/>
    <p:sldId id="262" r:id="rId15"/>
    <p:sldId id="261" r:id="rId16"/>
    <p:sldId id="276" r:id="rId17"/>
    <p:sldId id="285" r:id="rId18"/>
    <p:sldId id="275" r:id="rId19"/>
    <p:sldId id="274" r:id="rId20"/>
    <p:sldId id="278" r:id="rId21"/>
    <p:sldId id="286" r:id="rId22"/>
    <p:sldId id="272" r:id="rId23"/>
    <p:sldId id="277" r:id="rId24"/>
    <p:sldId id="273" r:id="rId25"/>
    <p:sldId id="271" r:id="rId26"/>
    <p:sldId id="270" r:id="rId27"/>
    <p:sldId id="260" r:id="rId28"/>
    <p:sldId id="280" r:id="rId29"/>
    <p:sldId id="287" r:id="rId30"/>
    <p:sldId id="281"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17" autoAdjust="0"/>
  </p:normalViewPr>
  <p:slideViewPr>
    <p:cSldViewPr>
      <p:cViewPr>
        <p:scale>
          <a:sx n="75" d="100"/>
          <a:sy n="75" d="100"/>
        </p:scale>
        <p:origin x="-2664" y="-120"/>
      </p:cViewPr>
      <p:guideLst>
        <p:guide orient="horz" pos="2160"/>
        <p:guide pos="2880"/>
      </p:guideLst>
    </p:cSldViewPr>
  </p:slideViewPr>
  <p:notesTextViewPr>
    <p:cViewPr>
      <p:scale>
        <a:sx n="100" d="100"/>
        <a:sy n="100" d="100"/>
      </p:scale>
      <p:origin x="0" y="0"/>
    </p:cViewPr>
  </p:notesTextViewPr>
  <p:notesViewPr>
    <p:cSldViewPr>
      <p:cViewPr>
        <p:scale>
          <a:sx n="72" d="100"/>
          <a:sy n="72" d="100"/>
        </p:scale>
        <p:origin x="-1808" y="24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70A13-5609-45B5-A804-4120C574F36E}" type="datetimeFigureOut">
              <a:rPr lang="en-US" smtClean="0"/>
              <a:pPr/>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4B533-8856-4979-8163-2D8425DBEA43}" type="slidenum">
              <a:rPr lang="en-US" smtClean="0"/>
              <a:pPr/>
              <a:t>‹#›</a:t>
            </a:fld>
            <a:endParaRPr lang="en-US"/>
          </a:p>
        </p:txBody>
      </p:sp>
    </p:spTree>
    <p:extLst>
      <p:ext uri="{BB962C8B-B14F-4D97-AF65-F5344CB8AC3E}">
        <p14:creationId xmlns:p14="http://schemas.microsoft.com/office/powerpoint/2010/main" xmlns="" val="64059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xmlns=""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ru-RU" sz="1200" kern="1200" dirty="0" smtClean="0">
                <a:solidFill>
                  <a:schemeClr val="tx1"/>
                </a:solidFill>
                <a:effectLst/>
                <a:latin typeface="+mn-lt"/>
                <a:ea typeface="+mn-ea"/>
                <a:cs typeface="+mn-cs"/>
              </a:rPr>
              <a:t>Человеческий мозг обладает властью подниматься выше эмоций. </a:t>
            </a:r>
            <a:r>
              <a:rPr lang="ru-RU" sz="1200" b="1" kern="1200" dirty="0" smtClean="0">
                <a:solidFill>
                  <a:schemeClr val="tx1"/>
                </a:solidFill>
                <a:effectLst/>
                <a:latin typeface="+mn-lt"/>
                <a:ea typeface="+mn-ea"/>
                <a:cs typeface="+mn-cs"/>
              </a:rPr>
              <a:t>Отрицательные модели мышления производят негативные эмоции и заболевания, вызванные эмоциональным состоянием.</a:t>
            </a:r>
            <a:r>
              <a:rPr lang="ru-RU" sz="1200" kern="1200" dirty="0" smtClean="0">
                <a:solidFill>
                  <a:schemeClr val="tx1"/>
                </a:solidFill>
                <a:effectLst/>
                <a:latin typeface="+mn-lt"/>
                <a:ea typeface="+mn-ea"/>
                <a:cs typeface="+mn-cs"/>
              </a:rPr>
              <a:t> Человек может быть в "плохом настроении", и сделать неправильный выбор из-за дисбаланса химических веществ в мозге. </a:t>
            </a:r>
            <a:r>
              <a:rPr lang="ru-RU" sz="1200" b="1" kern="1200" dirty="0" smtClean="0">
                <a:solidFill>
                  <a:schemeClr val="tx1"/>
                </a:solidFill>
                <a:effectLst/>
                <a:latin typeface="+mn-lt"/>
                <a:ea typeface="+mn-ea"/>
                <a:cs typeface="+mn-cs"/>
              </a:rPr>
              <a:t>Однако, если он решает преодолеть негативное мышление, выбор может помочь ему улучшить свое настроение.</a:t>
            </a:r>
            <a:endParaRPr lang="ru-R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10</a:t>
            </a:fld>
            <a:endParaRPr lang="en-US"/>
          </a:p>
        </p:txBody>
      </p:sp>
    </p:spTree>
    <p:extLst>
      <p:ext uri="{BB962C8B-B14F-4D97-AF65-F5344CB8AC3E}">
        <p14:creationId xmlns:p14="http://schemas.microsoft.com/office/powerpoint/2010/main" xmlns="" val="155452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ru-RU" sz="1200" kern="1200" dirty="0" smtClean="0">
                <a:solidFill>
                  <a:schemeClr val="tx1"/>
                </a:solidFill>
                <a:effectLst/>
                <a:latin typeface="+mn-lt"/>
                <a:ea typeface="+mn-ea"/>
                <a:cs typeface="+mn-cs"/>
              </a:rPr>
              <a:t>Один семейный педагог сказал, что мы можем улыбаться даже если наше сердце грустит. Мысли влияют на настроение. Хорошие позитивные мысли дают начало хорошему настроению. Вы можете сказать себе: </a:t>
            </a:r>
            <a:r>
              <a:rPr lang="ru-RU" sz="1200" i="1" kern="1200" dirty="0" smtClean="0">
                <a:solidFill>
                  <a:schemeClr val="tx1"/>
                </a:solidFill>
                <a:effectLst/>
                <a:latin typeface="+mn-lt"/>
                <a:ea typeface="+mn-ea"/>
                <a:cs typeface="+mn-cs"/>
              </a:rPr>
              <a:t>Я не позволю обстоятельствам испортить мне настроение. Я буду делать правильный выбор с Божьей помощью.</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Человеческий мозг имеет Богом данную возможность не только мыслить, но и благодаря волевому решению принимать, отвергать, действовать или не действовать под влиянием хороших или плохих мыслей. Вы все еще можете стать новым человеком, делать мудрый выбор и быть тем, кем всегда хотели быть. Вы – архитектор своей жизни. </a:t>
            </a:r>
          </a:p>
          <a:p>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«О, если бы каждый из нас мог видеть, что лично от него зависит его участь!  Твоё благополучие в этой жизни, а также твоё блаженство в жизни грядущей находится в твоих руках.</a:t>
            </a:r>
            <a:r>
              <a:rPr lang="en-US" b="1" dirty="0" smtClean="0">
                <a:effectLst/>
              </a:rPr>
              <a:t> </a:t>
            </a:r>
            <a:r>
              <a:rPr lang="en-US" b="1" kern="1200" dirty="0" smtClean="0">
                <a:solidFill>
                  <a:schemeClr val="tx1"/>
                </a:solidFill>
                <a:latin typeface="+mn-lt"/>
                <a:ea typeface="+mn-ea"/>
                <a:cs typeface="+mn-cs"/>
              </a:rPr>
              <a:t>(</a:t>
            </a:r>
            <a:r>
              <a:rPr lang="ru-RU" b="1" kern="1200" dirty="0" smtClean="0">
                <a:solidFill>
                  <a:schemeClr val="tx1"/>
                </a:solidFill>
                <a:latin typeface="+mn-lt"/>
                <a:ea typeface="+mn-ea"/>
                <a:cs typeface="+mn-cs"/>
              </a:rPr>
              <a:t>Эллен Уайт</a:t>
            </a:r>
            <a:r>
              <a:rPr lang="en-US" b="1" kern="1200" dirty="0" smtClean="0">
                <a:solidFill>
                  <a:schemeClr val="tx1"/>
                </a:solidFill>
                <a:latin typeface="+mn-lt"/>
                <a:ea typeface="+mn-ea"/>
                <a:cs typeface="+mn-cs"/>
              </a:rPr>
              <a:t>, </a:t>
            </a:r>
            <a:r>
              <a:rPr lang="ru-RU" b="1" i="1" kern="1200" dirty="0" smtClean="0">
                <a:solidFill>
                  <a:schemeClr val="tx1"/>
                </a:solidFill>
                <a:latin typeface="+mn-lt"/>
                <a:ea typeface="+mn-ea"/>
                <a:cs typeface="+mn-cs"/>
              </a:rPr>
              <a:t>Вести для молодежи</a:t>
            </a:r>
            <a:r>
              <a:rPr lang="en-US" b="1" i="1" kern="1200" dirty="0" smtClean="0">
                <a:solidFill>
                  <a:schemeClr val="tx1"/>
                </a:solidFill>
                <a:latin typeface="+mn-lt"/>
                <a:ea typeface="+mn-ea"/>
                <a:cs typeface="+mn-cs"/>
              </a:rPr>
              <a:t>,</a:t>
            </a:r>
            <a:r>
              <a:rPr lang="en-US" b="1" kern="1200" dirty="0" smtClean="0">
                <a:solidFill>
                  <a:schemeClr val="tx1"/>
                </a:solidFill>
                <a:latin typeface="+mn-lt"/>
                <a:ea typeface="+mn-ea"/>
                <a:cs typeface="+mn-cs"/>
              </a:rPr>
              <a:t> </a:t>
            </a:r>
            <a:r>
              <a:rPr lang="ru-RU" b="1" kern="1200" dirty="0" smtClean="0">
                <a:solidFill>
                  <a:schemeClr val="tx1"/>
                </a:solidFill>
                <a:latin typeface="+mn-lt"/>
                <a:ea typeface="+mn-ea"/>
                <a:cs typeface="+mn-cs"/>
              </a:rPr>
              <a:t>с</a:t>
            </a:r>
            <a:r>
              <a:rPr lang="en-US" b="1" kern="1200" dirty="0" smtClean="0">
                <a:solidFill>
                  <a:schemeClr val="tx1"/>
                </a:solidFill>
                <a:latin typeface="+mn-lt"/>
                <a:ea typeface="+mn-ea"/>
                <a:cs typeface="+mn-cs"/>
              </a:rPr>
              <a:t>. 31)</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20000"/>
              </a:lnSpc>
            </a:pPr>
            <a:r>
              <a:rPr lang="ru-RU" b="1" dirty="0" smtClean="0">
                <a:solidFill>
                  <a:srgbClr val="660066"/>
                </a:solidFill>
              </a:rPr>
              <a:t>Как Бог изменил Закхея</a:t>
            </a:r>
            <a:endParaRPr lang="ru-RU" b="1" kern="1200" dirty="0" smtClean="0">
              <a:solidFill>
                <a:schemeClr val="tx1"/>
              </a:solidFill>
            </a:endParaRPr>
          </a:p>
          <a:p>
            <a:pPr>
              <a:lnSpc>
                <a:spcPct val="120000"/>
              </a:lnSpc>
            </a:pPr>
            <a:endParaRPr lang="en-US" kern="1200" dirty="0" smtClean="0">
              <a:solidFill>
                <a:schemeClr val="tx1"/>
              </a:solidFill>
            </a:endParaRPr>
          </a:p>
          <a:p>
            <a:pPr>
              <a:lnSpc>
                <a:spcPct val="120000"/>
              </a:lnSpc>
            </a:pPr>
            <a:r>
              <a:rPr lang="ru-RU" sz="1200" kern="1200" dirty="0" smtClean="0">
                <a:solidFill>
                  <a:schemeClr val="tx1"/>
                </a:solidFill>
                <a:effectLst/>
                <a:latin typeface="+mn-lt"/>
                <a:ea typeface="+mn-ea"/>
                <a:cs typeface="+mn-cs"/>
              </a:rPr>
              <a:t>Никогда не стоит недооценивать силу божественного поручения, которое изменяет вашу жизнь – эти изменения делают вас новым человеком.</a:t>
            </a:r>
            <a:r>
              <a:rPr lang="en-US" dirty="0" smtClean="0">
                <a:effectLst/>
              </a:rPr>
              <a:t> </a:t>
            </a:r>
            <a:endParaRPr lang="ru-RU" kern="1200" dirty="0" smtClean="0">
              <a:solidFill>
                <a:schemeClr val="tx1"/>
              </a:solidFill>
            </a:endParaRPr>
          </a:p>
          <a:p>
            <a:pPr>
              <a:lnSpc>
                <a:spcPct val="120000"/>
              </a:lnSpc>
            </a:pPr>
            <a:endParaRPr lang="ru-RU" kern="1200" dirty="0" smtClean="0">
              <a:solidFill>
                <a:schemeClr val="tx1"/>
              </a:solidFill>
            </a:endParaRPr>
          </a:p>
          <a:p>
            <a:pPr>
              <a:lnSpc>
                <a:spcPct val="120000"/>
              </a:lnSpc>
            </a:pPr>
            <a:r>
              <a:rPr lang="ru-RU" sz="1200" kern="1200" dirty="0" smtClean="0">
                <a:solidFill>
                  <a:schemeClr val="tx1"/>
                </a:solidFill>
                <a:effectLst/>
                <a:latin typeface="+mn-lt"/>
                <a:ea typeface="+mn-ea"/>
                <a:cs typeface="+mn-cs"/>
              </a:rPr>
              <a:t>Евангелие от Луки рассказывает об изворотливом деловом человеке по имени Закхей, у которого, казалось, все было. Он был местным сборщиком податей и ходили слухи о том, что не все собранные им средства попадали в государственную казну. Возможно, у него был большой и комфортный дом и приличный банковский счет. Но, несмотря на то, что он был состоятельным человеком, Закхей чувствовал, что чего-то в его жизни недостает. Вот его история из Библии:</a:t>
            </a:r>
            <a:r>
              <a:rPr lang="en-US" dirty="0" smtClean="0">
                <a:effectLst/>
              </a:rPr>
              <a:t> </a:t>
            </a:r>
            <a:endParaRPr lang="en-US" kern="1200" dirty="0" smtClean="0">
              <a:solidFill>
                <a:schemeClr val="tx1"/>
              </a:solidFill>
            </a:endParaRPr>
          </a:p>
          <a:p>
            <a:pPr>
              <a:lnSpc>
                <a:spcPct val="120000"/>
              </a:lnSpc>
            </a:pPr>
            <a:r>
              <a:rPr lang="en-US" kern="1200" dirty="0" smtClean="0">
                <a:solidFill>
                  <a:schemeClr val="tx1"/>
                </a:solidFill>
              </a:rPr>
              <a:t> </a:t>
            </a:r>
          </a:p>
          <a:p>
            <a:pPr lvl="1">
              <a:lnSpc>
                <a:spcPct val="120000"/>
              </a:lnSpc>
            </a:pPr>
            <a:r>
              <a:rPr lang="ru-RU" sz="1200" kern="1200" dirty="0" smtClean="0">
                <a:solidFill>
                  <a:schemeClr val="tx1"/>
                </a:solidFill>
                <a:effectLst/>
                <a:latin typeface="+mn-lt"/>
                <a:ea typeface="+mn-ea"/>
                <a:cs typeface="+mn-cs"/>
              </a:rPr>
              <a:t>«Потом Иисус вошел в Иерихон и проходил через него. И вот, некто, именем Закхей, начальник мытарей и человек богатый, искал видеть Иисуса, кто Он, но не мог за народом, потому что мал был ростом, и, забежав вперед, взлез на смоковницу, чтобы увидеть Его, потому что Ему надлежало проходить мимо нее. </a:t>
            </a:r>
            <a:br>
              <a:rPr lang="ru-RU" sz="1200" kern="1200" dirty="0" smtClean="0">
                <a:solidFill>
                  <a:schemeClr val="tx1"/>
                </a:solidFill>
                <a:effectLst/>
                <a:latin typeface="+mn-lt"/>
                <a:ea typeface="+mn-ea"/>
                <a:cs typeface="+mn-cs"/>
              </a:rPr>
            </a:br>
            <a:endParaRPr lang="ru-RU" sz="1200" kern="1200" dirty="0" smtClean="0">
              <a:solidFill>
                <a:schemeClr val="tx1"/>
              </a:solidFill>
              <a:effectLst/>
              <a:latin typeface="+mn-lt"/>
              <a:ea typeface="+mn-ea"/>
              <a:cs typeface="+mn-cs"/>
            </a:endParaRPr>
          </a:p>
          <a:p>
            <a:pPr lvl="1">
              <a:lnSpc>
                <a:spcPct val="120000"/>
              </a:lnSpc>
            </a:pPr>
            <a:r>
              <a:rPr lang="ru-RU" sz="1200" kern="1200" dirty="0" smtClean="0">
                <a:solidFill>
                  <a:schemeClr val="tx1"/>
                </a:solidFill>
                <a:effectLst/>
                <a:latin typeface="+mn-lt"/>
                <a:ea typeface="+mn-ea"/>
                <a:cs typeface="+mn-cs"/>
              </a:rPr>
              <a:t>Иисус, когда пришел на это место, взглянув, увидел его и сказал ему: Закхей! сойди скорее, ибо сегодня надобно Мне быть у тебя в доме. </a:t>
            </a:r>
            <a:br>
              <a:rPr lang="ru-RU" sz="1200" kern="1200" dirty="0" smtClean="0">
                <a:solidFill>
                  <a:schemeClr val="tx1"/>
                </a:solidFill>
                <a:effectLst/>
                <a:latin typeface="+mn-lt"/>
                <a:ea typeface="+mn-ea"/>
                <a:cs typeface="+mn-cs"/>
              </a:rPr>
            </a:br>
            <a:endParaRPr lang="ru-RU" sz="1200" kern="1200" dirty="0" smtClean="0">
              <a:solidFill>
                <a:schemeClr val="tx1"/>
              </a:solidFill>
              <a:effectLst/>
              <a:latin typeface="+mn-lt"/>
              <a:ea typeface="+mn-ea"/>
              <a:cs typeface="+mn-cs"/>
            </a:endParaRPr>
          </a:p>
          <a:p>
            <a:pPr lvl="1">
              <a:lnSpc>
                <a:spcPct val="120000"/>
              </a:lnSpc>
            </a:pPr>
            <a:r>
              <a:rPr lang="ru-RU" sz="1200" kern="1200" dirty="0" smtClean="0">
                <a:solidFill>
                  <a:schemeClr val="tx1"/>
                </a:solidFill>
                <a:effectLst/>
                <a:latin typeface="+mn-lt"/>
                <a:ea typeface="+mn-ea"/>
                <a:cs typeface="+mn-cs"/>
              </a:rPr>
              <a:t>И он поспешно сошел и принял Его с радостью»</a:t>
            </a:r>
            <a:r>
              <a:rPr lang="en-US" dirty="0" smtClean="0">
                <a:effectLst/>
              </a:rPr>
              <a:t> </a:t>
            </a:r>
            <a:r>
              <a:rPr lang="en-US" kern="1200" dirty="0" smtClean="0">
                <a:solidFill>
                  <a:schemeClr val="tx1"/>
                </a:solidFill>
              </a:rPr>
              <a:t>(</a:t>
            </a:r>
            <a:r>
              <a:rPr lang="ru-RU" kern="1200" dirty="0" smtClean="0">
                <a:solidFill>
                  <a:schemeClr val="tx1"/>
                </a:solidFill>
              </a:rPr>
              <a:t>Луки</a:t>
            </a:r>
            <a:r>
              <a:rPr lang="en-US" kern="1200" dirty="0" smtClean="0">
                <a:solidFill>
                  <a:schemeClr val="tx1"/>
                </a:solidFill>
              </a:rPr>
              <a:t> 19:1-6)</a:t>
            </a:r>
          </a:p>
          <a:p>
            <a:pPr lvl="1">
              <a:lnSpc>
                <a:spcPct val="120000"/>
              </a:lnSpc>
            </a:pPr>
            <a:r>
              <a:rPr lang="en-US" kern="1200" dirty="0" smtClean="0">
                <a:solidFill>
                  <a:schemeClr val="tx1"/>
                </a:solidFill>
              </a:rPr>
              <a:t> </a:t>
            </a: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lvl="0" algn="l">
              <a:spcBef>
                <a:spcPts val="0"/>
              </a:spcBef>
              <a:spcAft>
                <a:spcPts val="1200"/>
              </a:spcAft>
            </a:pPr>
            <a:r>
              <a:rPr lang="ru-RU" sz="1200" b="1" dirty="0" smtClean="0"/>
              <a:t>«Иисус сказал ему: ныне пришло спасение дому сему»</a:t>
            </a:r>
            <a:r>
              <a:rPr lang="ru-RU" sz="1200" b="1" baseline="0" dirty="0" smtClean="0">
                <a:latin typeface="+mn-lt"/>
              </a:rPr>
              <a:t> </a:t>
            </a:r>
            <a:r>
              <a:rPr lang="ru-RU" sz="1200" b="1" dirty="0" smtClean="0">
                <a:latin typeface="+mn-lt"/>
              </a:rPr>
              <a:t>Луки</a:t>
            </a:r>
            <a:r>
              <a:rPr lang="en-US" sz="1200" b="1" dirty="0" smtClean="0">
                <a:latin typeface="+mn-lt"/>
              </a:rPr>
              <a:t> 19:9</a:t>
            </a:r>
            <a:endParaRPr kumimoji="0" lang="en-US" sz="1200" b="1" i="0" u="none" strike="noStrike" kern="1200" cap="none" spc="0" normalizeH="0" baseline="0" noProof="0" dirty="0" smtClean="0">
              <a:ln>
                <a:noFill/>
              </a:ln>
              <a:solidFill>
                <a:schemeClr val="tx1"/>
              </a:solidFill>
              <a:effectLst/>
              <a:uLnTx/>
              <a:uFillTx/>
              <a:latin typeface="+mn-lt"/>
            </a:endParaRPr>
          </a:p>
          <a:p>
            <a:pPr>
              <a:lnSpc>
                <a:spcPct val="110000"/>
              </a:lnSpc>
            </a:pPr>
            <a:endParaRPr lang="ru-RU" b="1"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Закхей был так тронут предложением дружбы со стороны Иисуса, что покаялся в нечестных делах и посвятил себя помощи бедным. Он вчетверо возместил ущерб тем, с кого взял слишком большой налог, чтобы убедиться, что все сделал правильно.</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После того, как Иисус посетил дом Закхея, тот обнаружил, что его жизнь изменилась. Одно из значений древнего слова «спасение»  - «стать целостным человеком». В доме Закхея была восстановлена целостность. Он стал новым человеком. Примечательно то, что когда Иисус пришел в его дом, вся его семья изменилась. Именно этому посвящен данный семинар – принести целостность в семью, исправить разрушенные отношения, восстановить здоровые отношения между ее членами и восстановить правильные принципы жизни. В сущности, он выполняет давние,  неисполнившиеся мечты. У Бога был план по изменению жизни Закхея, и пришло время изменить его жизнь.</a:t>
            </a:r>
            <a:r>
              <a:rPr lang="en-US" dirty="0" smtClean="0">
                <a:effectLst/>
              </a:rPr>
              <a:t> </a:t>
            </a:r>
            <a:endParaRPr lang="ru-RU" b="1"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ru-RU" b="1" dirty="0" smtClean="0">
                <a:solidFill>
                  <a:srgbClr val="660066"/>
                </a:solidFill>
              </a:rPr>
              <a:t>Бог – Мечтатель</a:t>
            </a: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Давайте рассмотрим жизнь нескольких библейских персонажей, у которых для Бога был особенный план еще до того, как они были зачаты. Некоторых из них родители посвятили Богу еще до рождения. В конечном счете, каждый из них узнал о Божьей огромной, невообразимой мечте для их жизни.</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ru-RU" b="1" dirty="0" smtClean="0">
                <a:solidFill>
                  <a:srgbClr val="660066"/>
                </a:solidFill>
              </a:rPr>
              <a:t>Иоанн креститель</a:t>
            </a:r>
          </a:p>
          <a:p>
            <a:pPr>
              <a:lnSpc>
                <a:spcPct val="110000"/>
              </a:lnSpc>
            </a:pPr>
            <a:r>
              <a:rPr lang="en-US"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Еще до того, как Иоанн был зачат своими родителями, архангел Гавриил явился Захарии  и объявил пожилому священнику, что у него родится сын</a:t>
            </a:r>
            <a:r>
              <a:rPr lang="ru-RU" sz="1200" kern="1200" baseline="30000" dirty="0" smtClean="0">
                <a:solidFill>
                  <a:schemeClr val="tx1"/>
                </a:solidFill>
                <a:effectLst/>
                <a:latin typeface="+mn-lt"/>
                <a:ea typeface="+mn-ea"/>
                <a:cs typeface="+mn-cs"/>
              </a:rPr>
              <a:t>10</a:t>
            </a:r>
            <a:r>
              <a:rPr lang="ru-RU" sz="1200" kern="1200" dirty="0" smtClean="0">
                <a:solidFill>
                  <a:schemeClr val="tx1"/>
                </a:solidFill>
                <a:effectLst/>
                <a:latin typeface="+mn-lt"/>
                <a:ea typeface="+mn-ea"/>
                <a:cs typeface="+mn-cs"/>
              </a:rPr>
              <a:t>. Он сказал священнику, как нужно назвать ребенка и какой труд он будет выполнять – объявит народу о начале служения Иисуса.</a:t>
            </a:r>
            <a:r>
              <a:rPr lang="en-US" dirty="0" smtClean="0">
                <a:effectLst/>
              </a:rPr>
              <a:t> </a:t>
            </a:r>
            <a:endParaRPr lang="ru-RU" dirty="0" smtClean="0">
              <a:effectLst/>
            </a:endParaRPr>
          </a:p>
          <a:p>
            <a:pPr>
              <a:lnSpc>
                <a:spcPct val="110000"/>
              </a:lnSpc>
            </a:pPr>
            <a:endParaRPr lang="ru-RU"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Все именно так и произошло. Божья мечта стала мечтой Захарии и его жены Елизаветы и, в конце концов, стала мечтой их сына. Несмотря на то, что Иоанн в одиночестве умер в темнице, он исполнил Божью мечту. Иисус оказал ему наивысшие почести: </a:t>
            </a:r>
            <a:r>
              <a:rPr lang="ru-RU" sz="1200" b="1" kern="1200" dirty="0" smtClean="0">
                <a:solidFill>
                  <a:schemeClr val="tx1"/>
                </a:solidFill>
                <a:effectLst/>
                <a:latin typeface="+mn-lt"/>
                <a:ea typeface="+mn-ea"/>
                <a:cs typeface="+mn-cs"/>
              </a:rPr>
              <a:t>«Из рожденных женами нет ни одного пророка больше Иоанна Крестителя»</a:t>
            </a:r>
            <a:r>
              <a:rPr lang="en-US" b="1" dirty="0" smtClean="0">
                <a:effectLst/>
              </a:rPr>
              <a:t> </a:t>
            </a:r>
            <a:r>
              <a:rPr lang="en-US" b="1" kern="1200" dirty="0" smtClean="0">
                <a:solidFill>
                  <a:schemeClr val="tx1"/>
                </a:solidFill>
                <a:latin typeface="+mn-lt"/>
                <a:ea typeface="+mn-ea"/>
                <a:cs typeface="+mn-cs"/>
              </a:rPr>
              <a:t>(</a:t>
            </a:r>
            <a:r>
              <a:rPr lang="ru-RU" b="1" kern="1200" dirty="0" smtClean="0">
                <a:solidFill>
                  <a:schemeClr val="tx1"/>
                </a:solidFill>
                <a:latin typeface="+mn-lt"/>
                <a:ea typeface="+mn-ea"/>
                <a:cs typeface="+mn-cs"/>
              </a:rPr>
              <a:t>Луки</a:t>
            </a:r>
            <a:r>
              <a:rPr lang="en-US" b="1" kern="1200" dirty="0" smtClean="0">
                <a:solidFill>
                  <a:schemeClr val="tx1"/>
                </a:solidFill>
                <a:latin typeface="+mn-lt"/>
                <a:ea typeface="+mn-ea"/>
                <a:cs typeface="+mn-cs"/>
              </a:rPr>
              <a:t> 7:28)</a:t>
            </a:r>
          </a:p>
        </p:txBody>
      </p:sp>
      <p:sp>
        <p:nvSpPr>
          <p:cNvPr id="4" name="Slide Number Placeholder 3"/>
          <p:cNvSpPr>
            <a:spLocks noGrp="1"/>
          </p:cNvSpPr>
          <p:nvPr>
            <p:ph type="sldNum" sz="quarter" idx="10"/>
          </p:nvPr>
        </p:nvSpPr>
        <p:spPr/>
        <p:txBody>
          <a:bodyPr/>
          <a:lstStyle/>
          <a:p>
            <a:fld id="{F094B533-8856-4979-8163-2D8425DBEA4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b="1" dirty="0" smtClean="0">
                <a:solidFill>
                  <a:srgbClr val="660066"/>
                </a:solidFill>
              </a:rPr>
              <a:t>Иеремия</a:t>
            </a:r>
          </a:p>
          <a:p>
            <a:pPr marL="0" marR="0" indent="0" algn="l" defTabSz="914400" rtl="0" eaLnBrk="1" fontAlgn="auto" latinLnBrk="0" hangingPunct="1">
              <a:lnSpc>
                <a:spcPct val="110000"/>
              </a:lnSpc>
              <a:spcBef>
                <a:spcPts val="0"/>
              </a:spcBef>
              <a:spcAft>
                <a:spcPts val="0"/>
              </a:spcAft>
              <a:buClrTx/>
              <a:buSzTx/>
              <a:buFontTx/>
              <a:buNone/>
              <a:tabLst/>
              <a:defRPr/>
            </a:pPr>
            <a:endParaRPr lang="en-US" b="1" kern="1200" dirty="0" smtClean="0">
              <a:solidFill>
                <a:schemeClr val="tx1"/>
              </a:solidFill>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Библейский пророк Иеремия жил в один из самых сложных периодов в истории нации. Он был нужен для того, чтобы ободрять и наставлять народ во время оккупации и изгнания. В начале его служения Бог сказал ему: </a:t>
            </a:r>
            <a:r>
              <a:rPr lang="ru-RU" sz="1200" b="1" kern="1200" dirty="0" smtClean="0">
                <a:solidFill>
                  <a:schemeClr val="tx1"/>
                </a:solidFill>
                <a:effectLst/>
                <a:latin typeface="+mn-lt"/>
                <a:ea typeface="+mn-ea"/>
                <a:cs typeface="+mn-cs"/>
              </a:rPr>
              <a:t>«Прежде, нежели Я образовал тебя во чреве, Я познал тебя, и прежде, нежели ты вышел из утробы, Я освятил тебя: пророком для народов поставил тебя». (Иеремии 1:5).</a:t>
            </a:r>
            <a:r>
              <a:rPr lang="ru-RU" sz="1200" kern="1200" dirty="0" smtClean="0">
                <a:solidFill>
                  <a:schemeClr val="tx1"/>
                </a:solidFill>
                <a:effectLst/>
                <a:latin typeface="+mn-lt"/>
                <a:ea typeface="+mn-ea"/>
                <a:cs typeface="+mn-cs"/>
              </a:rPr>
              <a:t> У Бога была мечта в отношении жизни Иеремии, и Он лично объявил ему об этой мечте. И она стала собственной мечтой пророка.</a:t>
            </a:r>
            <a:r>
              <a:rPr lang="en-US" dirty="0" smtClean="0">
                <a:effectLst/>
              </a:rPr>
              <a:t> </a:t>
            </a:r>
            <a:endParaRPr lang="ru-RU" dirty="0" smtClean="0">
              <a:effectLst/>
            </a:endParaRPr>
          </a:p>
          <a:p>
            <a:pPr marL="0" marR="0" indent="0" algn="l" defTabSz="914400" rtl="0" eaLnBrk="1" fontAlgn="auto" latinLnBrk="0" hangingPunct="1">
              <a:lnSpc>
                <a:spcPct val="110000"/>
              </a:lnSpc>
              <a:spcBef>
                <a:spcPts val="0"/>
              </a:spcBef>
              <a:spcAft>
                <a:spcPts val="0"/>
              </a:spcAft>
              <a:buClrTx/>
              <a:buSzTx/>
              <a:buFontTx/>
              <a:buNone/>
              <a:tabLst/>
              <a:defRPr/>
            </a:pPr>
            <a:endParaRPr lang="ru-RU"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dirty="0" smtClean="0"/>
              <a:t>Вспомните время, когда вы получили божественное поручение, изменившее вашу жизнь, которое помогло вам стать новым человеком. Вдохновило ли оно вас новой мечтой? Каким образом? Поделитесь с кем-то своей историей.</a:t>
            </a:r>
            <a:endParaRPr lang="en-US" dirty="0" smtClean="0"/>
          </a:p>
        </p:txBody>
      </p:sp>
      <p:sp>
        <p:nvSpPr>
          <p:cNvPr id="4" name="Slide Number Placeholder 3"/>
          <p:cNvSpPr>
            <a:spLocks noGrp="1"/>
          </p:cNvSpPr>
          <p:nvPr>
            <p:ph type="sldNum" sz="quarter" idx="10"/>
          </p:nvPr>
        </p:nvSpPr>
        <p:spPr/>
        <p:txBody>
          <a:bodyPr/>
          <a:lstStyle/>
          <a:p>
            <a:fld id="{F094B533-8856-4979-8163-2D8425DBEA43}" type="slidenum">
              <a:rPr lang="en-US" smtClean="0"/>
              <a:pPr/>
              <a:t>17</a:t>
            </a:fld>
            <a:endParaRPr lang="en-US"/>
          </a:p>
        </p:txBody>
      </p:sp>
    </p:spTree>
    <p:extLst>
      <p:ext uri="{BB962C8B-B14F-4D97-AF65-F5344CB8AC3E}">
        <p14:creationId xmlns:p14="http://schemas.microsoft.com/office/powerpoint/2010/main" xmlns="" val="189129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b="1" kern="1200" dirty="0" smtClean="0">
                <a:solidFill>
                  <a:schemeClr val="tx1"/>
                </a:solidFill>
              </a:rPr>
              <a:t>Самуил</a:t>
            </a:r>
            <a:endParaRPr lang="en-US" dirty="0" smtClean="0"/>
          </a:p>
          <a:p>
            <a:pPr>
              <a:lnSpc>
                <a:spcPct val="110000"/>
              </a:lnSpc>
            </a:pPr>
            <a:endParaRPr lang="en-US" dirty="0" smtClean="0"/>
          </a:p>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Анна тоже узнала о Божьей мечте в отношении ее. У нее не было детей, и она страстно умоляла Бога благословить их с мужем и послать им сына. Она пообещала и посвятила своего еще нерожденного ребенка Господу на все дни его жизни. Когда ребенок родился, она назвала его Самуилом, что значит «Бог услышал» или «выпрошенный у Бога». Будучи еще ребенком, Самуил слышал Божий призыв и, услышав его в третий раз, будучи наставленным священником Илием, он ответил: «Говори, ибо слышит раб Твой»</a:t>
            </a:r>
            <a:r>
              <a:rPr lang="en-US" dirty="0" smtClean="0">
                <a:effectLst/>
              </a:rPr>
              <a:t> </a:t>
            </a:r>
            <a:r>
              <a:rPr lang="ru-RU" dirty="0" smtClean="0">
                <a:effectLst/>
              </a:rPr>
              <a:t>(</a:t>
            </a:r>
            <a:r>
              <a:rPr lang="en-US" kern="1200" dirty="0" smtClean="0">
                <a:solidFill>
                  <a:schemeClr val="tx1"/>
                </a:solidFill>
              </a:rPr>
              <a:t>1 </a:t>
            </a:r>
            <a:r>
              <a:rPr lang="ru-RU" kern="1200" dirty="0" smtClean="0">
                <a:solidFill>
                  <a:schemeClr val="tx1"/>
                </a:solidFill>
              </a:rPr>
              <a:t>Царств </a:t>
            </a:r>
            <a:r>
              <a:rPr lang="en-US" kern="1200" dirty="0" smtClean="0">
                <a:solidFill>
                  <a:schemeClr val="tx1"/>
                </a:solidFill>
              </a:rPr>
              <a:t>3:10)</a:t>
            </a:r>
            <a:r>
              <a:rPr lang="ru-RU" kern="1200" dirty="0" smtClean="0">
                <a:solidFill>
                  <a:schemeClr val="tx1"/>
                </a:solidFill>
              </a:rPr>
              <a:t>.</a:t>
            </a:r>
          </a:p>
          <a:p>
            <a:pPr marL="0" marR="0" indent="0" algn="l" defTabSz="914400" rtl="0" eaLnBrk="1" fontAlgn="auto" latinLnBrk="0" hangingPunct="1">
              <a:lnSpc>
                <a:spcPct val="110000"/>
              </a:lnSpc>
              <a:spcBef>
                <a:spcPts val="0"/>
              </a:spcBef>
              <a:spcAft>
                <a:spcPts val="0"/>
              </a:spcAft>
              <a:buClrTx/>
              <a:buSzTx/>
              <a:buFontTx/>
              <a:buNone/>
              <a:tabLst/>
              <a:defRPr/>
            </a:pPr>
            <a:endParaRPr lang="ru-RU" kern="1200" dirty="0" smtClean="0">
              <a:solidFill>
                <a:schemeClr val="tx1"/>
              </a:solidFill>
            </a:endParaRPr>
          </a:p>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Постепенно он стал новым человеком, таким, каким желал его видеть Бог. В конце концов, Бог использовал его для назначения первых двух царей Израиля. Под Божьим руководством, Самуил основал систему школ, которая служила спасению нации от падения в течение половины тысячелетия. Божья мечта стала мечтой Анны, и Самуил воплотил эту мечту в течение своей долгой и плодотворной жизни.</a:t>
            </a:r>
            <a:r>
              <a:rPr lang="en-US" dirty="0" smtClean="0">
                <a:effectLst/>
              </a:rPr>
              <a:t> </a:t>
            </a:r>
            <a:endParaRPr lang="ru-RU" dirty="0" smtClean="0">
              <a:effectLst/>
            </a:endParaRPr>
          </a:p>
          <a:p>
            <a:pPr marL="0" marR="0" indent="0" algn="l" defTabSz="914400" rtl="0" eaLnBrk="1" fontAlgn="auto" latinLnBrk="0" hangingPunct="1">
              <a:lnSpc>
                <a:spcPct val="11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ru-RU" b="1" dirty="0" smtClean="0">
                <a:solidFill>
                  <a:srgbClr val="660066"/>
                </a:solidFill>
              </a:rPr>
              <a:t>Ваша мечта</a:t>
            </a:r>
          </a:p>
          <a:p>
            <a:pPr>
              <a:lnSpc>
                <a:spcPct val="110000"/>
              </a:lnSpc>
            </a:pPr>
            <a:endParaRPr lang="ru-RU" kern="1200" dirty="0" smtClean="0">
              <a:solidFill>
                <a:schemeClr val="tx1"/>
              </a:solidFill>
              <a:latin typeface="+mn-lt"/>
              <a:ea typeface="+mn-ea"/>
              <a:cs typeface="+mn-cs"/>
            </a:endParaRPr>
          </a:p>
          <a:p>
            <a:r>
              <a:rPr lang="ru-RU" sz="1200" b="1" kern="1200" dirty="0" smtClean="0">
                <a:solidFill>
                  <a:schemeClr val="tx1"/>
                </a:solidFill>
                <a:effectLst/>
                <a:latin typeface="+mn-lt"/>
                <a:ea typeface="+mn-ea"/>
                <a:cs typeface="+mn-cs"/>
              </a:rPr>
              <a:t>Величайшие мечты рождаются не внутри вас, мечты, изменяющие жизн, приходят от Бога, Творца вселенной.</a:t>
            </a:r>
            <a:r>
              <a:rPr lang="ru-RU" sz="1200" kern="1200" dirty="0" smtClean="0">
                <a:solidFill>
                  <a:schemeClr val="tx1"/>
                </a:solidFill>
                <a:effectLst/>
                <a:latin typeface="+mn-lt"/>
                <a:ea typeface="+mn-ea"/>
                <a:cs typeface="+mn-cs"/>
              </a:rPr>
              <a:t> Наш успех в жизни зависит от того, насколько мы раскрыли Божью мечту для нас и нашей верности в ее достижении, когда мы уже узнали Божий план. При этом Бог учитывает нашу уникальность, признавая, что мы можем внести свой особенный вклад в этот мир,  так как только Он знает, чего мы можем достичь благодаря Его силе. Но если мы не знаем Бога, то не узнаем Его мечту. И из-за Божьего дара свободы выбора нам не придется отвечать на Его желание для нашей жизни.  Это наш выбор. Божья мечта в отношении нас это не единовременное, однократное событие в жизни, но постоянный рост, чтобы стать новым человеком под Его руководством и «шлифовкой». </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Бывает так, что Отец Небесный должен изменить человека, прежде чем Его мечта осуществится в нашей жизни во все ее полноте. Он сделал это в жизни Аврама, ставшего Авраамом, в жизни Иакова, ставшего Израилем и в жизни Савла, ставшего Павлом и сделает то же для нас сегодня.</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ru-RU" b="1" dirty="0" smtClean="0">
                <a:solidFill>
                  <a:srgbClr val="660066"/>
                </a:solidFill>
              </a:rPr>
              <a:t>Божий план для вас сегодня</a:t>
            </a:r>
          </a:p>
          <a:p>
            <a:pPr>
              <a:lnSpc>
                <a:spcPct val="110000"/>
              </a:lnSpc>
            </a:pPr>
            <a:endParaRPr lang="ru-RU"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Побуждает ли вас Бог сделать нечто особенное для Него? Догадываетесь ли вы, что это может быть?</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Какая идея, мечта, желание была «посажена» в вашем сердце и разуме?</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Что Бог побуждает вас сделать для Него и для себя?</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ru-RU" sz="1200" kern="1200" dirty="0" smtClean="0">
                <a:solidFill>
                  <a:schemeClr val="tx1"/>
                </a:solidFill>
                <a:effectLst/>
                <a:latin typeface="+mn-lt"/>
                <a:ea typeface="+mn-ea"/>
                <a:cs typeface="+mn-cs"/>
              </a:rPr>
              <a:t>• Готовы ли вы с верой идти навстречу новым вызовам, идти к новым горизонтам, чтобы стать новым человеком?</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Изменения согласно Божьему плану могут начаться в любой период вашей жизни и в любое время. Готовы ли вы к этому?</a:t>
            </a:r>
            <a:r>
              <a:rPr lang="en-US" dirty="0" smtClean="0">
                <a:effectLst/>
              </a:rPr>
              <a:t> </a:t>
            </a:r>
            <a:endParaRPr lang="en-US" sz="1200" kern="1200" dirty="0" smtClean="0">
              <a:solidFill>
                <a:schemeClr val="tx1"/>
              </a:solidFill>
              <a:latin typeface="+mn-lt"/>
              <a:ea typeface="+mn-ea"/>
              <a:cs typeface="+mn-cs"/>
            </a:endParaRPr>
          </a:p>
          <a:p>
            <a:pPr>
              <a:lnSpc>
                <a:spcPct val="110000"/>
              </a:lnSpc>
            </a:pPr>
            <a:r>
              <a:rPr lang="en-US" sz="1200"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Имея позитивные отношения с Богом, вы начнете новое приключение. Идите вперед. Когда вы последуете идее, рожденной на небесах, ваша мечта раскроется. В ранние утренние часы прислушайтесь, о каком направлении тихо говорит вам Бог и открывает новые стороны вашей мечты.</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21</a:t>
            </a:fld>
            <a:endParaRPr lang="en-US"/>
          </a:p>
        </p:txBody>
      </p:sp>
    </p:spTree>
    <p:extLst>
      <p:ext uri="{BB962C8B-B14F-4D97-AF65-F5344CB8AC3E}">
        <p14:creationId xmlns:p14="http://schemas.microsoft.com/office/powerpoint/2010/main" xmlns="" val="2951168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20000"/>
              </a:lnSpc>
            </a:pPr>
            <a:r>
              <a:rPr lang="ru-RU" b="1" kern="1200" dirty="0" smtClean="0">
                <a:solidFill>
                  <a:schemeClr val="tx1"/>
                </a:solidFill>
                <a:latin typeface="+mn-lt"/>
                <a:ea typeface="+mn-ea"/>
                <a:cs typeface="+mn-cs"/>
              </a:rPr>
              <a:t>Момент озарения в жизни Рэя</a:t>
            </a:r>
            <a:endParaRPr lang="en-US" b="1" kern="1200" dirty="0" smtClean="0">
              <a:solidFill>
                <a:schemeClr val="tx1"/>
              </a:solidFill>
              <a:latin typeface="+mn-lt"/>
              <a:ea typeface="+mn-ea"/>
              <a:cs typeface="+mn-cs"/>
            </a:endParaRPr>
          </a:p>
          <a:p>
            <a:pPr>
              <a:lnSpc>
                <a:spcPct val="120000"/>
              </a:lnSpc>
            </a:pPr>
            <a:endParaRPr lang="ru-RU" kern="1200" dirty="0" smtClean="0">
              <a:solidFill>
                <a:schemeClr val="tx1"/>
              </a:solidFill>
              <a:latin typeface="+mn-lt"/>
              <a:ea typeface="+mn-ea"/>
              <a:cs typeface="+mn-cs"/>
            </a:endParaRPr>
          </a:p>
          <a:p>
            <a:pPr>
              <a:lnSpc>
                <a:spcPct val="120000"/>
              </a:lnSpc>
            </a:pPr>
            <a:r>
              <a:rPr lang="ru-RU" sz="1200" kern="1200" dirty="0" smtClean="0">
                <a:solidFill>
                  <a:schemeClr val="tx1"/>
                </a:solidFill>
                <a:effectLst/>
                <a:latin typeface="+mn-lt"/>
                <a:ea typeface="+mn-ea"/>
                <a:cs typeface="+mn-cs"/>
              </a:rPr>
              <a:t>День, начавшийся с цепочки изменения жизненных выборов, увековечен в жизни Рэя. В тот день, смотря на свою фотографию, Рэй понял, что у него лишний вес, что он в плохой физической форме и что неопрятно выглядит  в своей замызганной одежде. Это открытие не принесло ему радости. И Рэй решил, что эту фотографию никто не должен увидеть.</a:t>
            </a:r>
            <a:r>
              <a:rPr lang="en-US" dirty="0" smtClean="0">
                <a:effectLst/>
              </a:rPr>
              <a:t> </a:t>
            </a:r>
            <a:endParaRPr lang="ru-RU" dirty="0" smtClean="0">
              <a:effectLst/>
            </a:endParaRPr>
          </a:p>
          <a:p>
            <a:pPr>
              <a:lnSpc>
                <a:spcPct val="120000"/>
              </a:lnSpc>
            </a:pPr>
            <a:endParaRPr lang="ru-RU" kern="1200" dirty="0" smtClean="0">
              <a:solidFill>
                <a:schemeClr val="tx1"/>
              </a:solidFill>
              <a:effectLst/>
              <a:latin typeface="+mn-lt"/>
              <a:ea typeface="+mn-ea"/>
              <a:cs typeface="+mn-cs"/>
            </a:endParaRPr>
          </a:p>
          <a:p>
            <a:pPr>
              <a:lnSpc>
                <a:spcPct val="120000"/>
              </a:lnSpc>
            </a:pPr>
            <a:r>
              <a:rPr lang="ru-RU" sz="1200" b="1" kern="1200" dirty="0" smtClean="0">
                <a:solidFill>
                  <a:schemeClr val="tx1"/>
                </a:solidFill>
                <a:effectLst/>
                <a:latin typeface="+mn-lt"/>
                <a:ea typeface="+mn-ea"/>
                <a:cs typeface="+mn-cs"/>
              </a:rPr>
              <a:t>А затем его осенило.</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Все и так видят меня таким каждый день. Именно так я и выгляжу. Его накрыла реальность. </a:t>
            </a:r>
            <a:r>
              <a:rPr lang="ru-RU" sz="1200" b="1" i="1" kern="1200" dirty="0" smtClean="0">
                <a:solidFill>
                  <a:schemeClr val="tx1"/>
                </a:solidFill>
                <a:effectLst/>
                <a:latin typeface="+mn-lt"/>
                <a:ea typeface="+mn-ea"/>
                <a:cs typeface="+mn-cs"/>
              </a:rPr>
              <a:t>Я не забочусь о своем теле. Моя жизнь вышла из-под контроля. Нужно что-то делать. Я не хочу перемен, но…. Я должен это сделать.</a:t>
            </a:r>
            <a:r>
              <a:rPr lang="en-US" dirty="0" smtClean="0">
                <a:effectLst/>
              </a:rPr>
              <a:t> </a:t>
            </a:r>
            <a:endParaRPr lang="ru-RU" kern="1200" dirty="0" smtClean="0">
              <a:solidFill>
                <a:schemeClr val="tx1"/>
              </a:solidFill>
              <a:latin typeface="+mn-lt"/>
              <a:ea typeface="+mn-ea"/>
              <a:cs typeface="+mn-cs"/>
            </a:endParaRPr>
          </a:p>
          <a:p>
            <a:pPr>
              <a:lnSpc>
                <a:spcPct val="120000"/>
              </a:lnSpc>
            </a:pPr>
            <a:r>
              <a:rPr lang="en-US" kern="1200" dirty="0" smtClean="0">
                <a:solidFill>
                  <a:schemeClr val="tx1"/>
                </a:solidFill>
                <a:latin typeface="+mn-lt"/>
                <a:ea typeface="+mn-ea"/>
                <a:cs typeface="+mn-cs"/>
              </a:rPr>
              <a:t> </a:t>
            </a:r>
          </a:p>
          <a:p>
            <a:pPr>
              <a:lnSpc>
                <a:spcPct val="120000"/>
              </a:lnSpc>
            </a:pPr>
            <a:r>
              <a:rPr lang="ru-RU" sz="1200" kern="1200" dirty="0" smtClean="0">
                <a:solidFill>
                  <a:schemeClr val="tx1"/>
                </a:solidFill>
                <a:effectLst/>
                <a:latin typeface="+mn-lt"/>
                <a:ea typeface="+mn-ea"/>
                <a:cs typeface="+mn-cs"/>
              </a:rPr>
              <a:t>Он понимал, что измениться будет трудно. Думая об изменении образа жизни, он представил свою жизнь в виде фильма. </a:t>
            </a:r>
            <a:r>
              <a:rPr lang="ru-RU" sz="1200" i="1" kern="1200" dirty="0" smtClean="0">
                <a:solidFill>
                  <a:schemeClr val="tx1"/>
                </a:solidFill>
                <a:effectLst/>
                <a:latin typeface="+mn-lt"/>
                <a:ea typeface="+mn-ea"/>
                <a:cs typeface="+mn-cs"/>
              </a:rPr>
              <a:t>Если бы я смог промотать свою жизнь на быстрой перемотке на двадцать лет вперед, то как я буду выглядеть, что я буду чувствовать, если сейчас не изменюсь? Буду ли я здоровым или больным, как мои родители? Пришло время сделать что-то ради моего здоровья и профессионального роста, и начать нужно сегодня.</a:t>
            </a:r>
            <a:r>
              <a:rPr lang="en-US" dirty="0" smtClean="0">
                <a:effectLst/>
              </a:rPr>
              <a:t> </a:t>
            </a:r>
            <a:endParaRPr lang="ru-RU" dirty="0" smtClean="0">
              <a:effectLst/>
            </a:endParaRPr>
          </a:p>
          <a:p>
            <a:pPr>
              <a:lnSpc>
                <a:spcPct val="120000"/>
              </a:lnSpc>
            </a:pPr>
            <a:r>
              <a:rPr lang="en-US" kern="1200" dirty="0" smtClean="0">
                <a:solidFill>
                  <a:schemeClr val="tx1"/>
                </a:solidFill>
                <a:latin typeface="+mn-lt"/>
                <a:ea typeface="+mn-ea"/>
                <a:cs typeface="+mn-cs"/>
              </a:rPr>
              <a:t> </a:t>
            </a:r>
          </a:p>
          <a:p>
            <a:pPr>
              <a:lnSpc>
                <a:spcPct val="120000"/>
              </a:lnSpc>
            </a:pPr>
            <a:r>
              <a:rPr lang="ru-RU" sz="1200" kern="1200" dirty="0" smtClean="0">
                <a:solidFill>
                  <a:schemeClr val="tx1"/>
                </a:solidFill>
                <a:effectLst/>
                <a:latin typeface="+mn-lt"/>
                <a:ea typeface="+mn-ea"/>
                <a:cs typeface="+mn-cs"/>
              </a:rPr>
              <a:t>В момент озарения Рэй узнал, что если он хочет достичь своих жизненных целей, то ему нужно изменить привычки в питании. Размышляя, он принял решение: мне нужно быть более дисциплинированным в своем ежедневном выборе. Я могу это сделать. Я могу разрушить старые привычки.</a:t>
            </a:r>
            <a:r>
              <a:rPr lang="en-US" dirty="0" smtClean="0">
                <a:effectLst/>
              </a:rPr>
              <a:t> </a:t>
            </a:r>
            <a:endParaRPr lang="ru-RU" dirty="0" smtClean="0">
              <a:effectLst/>
            </a:endParaRPr>
          </a:p>
          <a:p>
            <a:pPr>
              <a:lnSpc>
                <a:spcPct val="12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ru-RU" sz="1200" kern="1200" dirty="0" smtClean="0">
                <a:solidFill>
                  <a:schemeClr val="tx1"/>
                </a:solidFill>
                <a:effectLst/>
                <a:latin typeface="+mn-lt"/>
                <a:ea typeface="+mn-ea"/>
                <a:cs typeface="+mn-cs"/>
              </a:rPr>
              <a:t>Рэй решил начать действовать немедленно и начал осуществлять программу по улучшению состояния здоровья: ходить в тренажерный зал, есть полезную пищу, каждый день выпивать 8 стаканов воды и позитивно смотреть на мир.</a:t>
            </a:r>
            <a:r>
              <a:rPr lang="en-US" dirty="0" smtClean="0">
                <a:effectLst/>
              </a:rPr>
              <a:t> </a:t>
            </a:r>
            <a:r>
              <a:rPr lang="ru-RU" sz="1200" kern="1200" dirty="0" smtClean="0">
                <a:solidFill>
                  <a:schemeClr val="tx1"/>
                </a:solidFill>
                <a:effectLst/>
                <a:latin typeface="+mn-lt"/>
                <a:ea typeface="+mn-ea"/>
                <a:cs typeface="+mn-cs"/>
              </a:rPr>
              <a:t>Он ел меньше, чем раньше, избегал жирной пищи, которую привык есть, и постепенно лишние килограммы ушли. Чтобы увеличить физическую нагрузку, Рэй начал каждый вечер ходить пешком, независимо от погоды.</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Когда он обнаружил, что отступил от плана питания, то записался на занятия по диетологии в своем районе. Начал есть полезную пищу – свежие овощи и фрукты, не ел переработанного мяса, ел больше цельнозерновых и орехов. Рэю было сложно разнообразить овощной рацион. Он распробовал пророщенные семена, но не был готов есть полезную зелень, а затем потихоньку начал есть ее в небольших количествах. На праздниках, например, дне рождения бабушки, он ел небольшие порции сладостей.</a:t>
            </a:r>
            <a:r>
              <a:rPr lang="en-US" dirty="0" smtClean="0">
                <a:effectLst/>
              </a:rPr>
              <a:t> </a:t>
            </a:r>
            <a:endParaRPr lang="ru-RU" dirty="0" smtClean="0">
              <a:effectLst/>
            </a:endParaRPr>
          </a:p>
          <a:p>
            <a:pPr>
              <a:lnSpc>
                <a:spcPct val="110000"/>
              </a:lnSpc>
            </a:pPr>
            <a:r>
              <a:rPr lang="en-US"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Рэй понял, что это новое путешествие длиною в жизнь. Он искренне подходил к изменениям в своей жизни. В конце концов, благодаря потере веса, новому гардеробу и стрижке, он был готов к собеседованию на фирме, которая искала консультанта по маркетингу. И он получил эту работу!</a:t>
            </a:r>
            <a:r>
              <a:rPr lang="en-US" dirty="0" smtClean="0">
                <a:effectLst/>
              </a:rPr>
              <a:t> </a:t>
            </a:r>
            <a:endParaRPr lang="ru-RU" dirty="0" smtClean="0">
              <a:effectLst/>
            </a:endParaRPr>
          </a:p>
          <a:p>
            <a:pPr>
              <a:lnSpc>
                <a:spcPct val="110000"/>
              </a:lnSpc>
            </a:pPr>
            <a:r>
              <a:rPr lang="en-US"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Его профессиональные стремления и цели в отношении образа жизни были достигнуты, он благодарил Бога, который помог осуществить его мечту. Теперь у Рэя было больше энергии, он чувствовал себя здоровее, счастливее и наслаждался острым умом. Он был готов к новым жизненным вызовам. И есть множество историй, похожих на историю Рэя. Возможно, ваша история входит в их число или еще войдет.</a:t>
            </a:r>
            <a:r>
              <a:rPr lang="en-US" dirty="0" smtClean="0">
                <a:effectLst/>
              </a:rPr>
              <a:t> </a:t>
            </a:r>
            <a:endParaRPr lang="ru-RU" dirty="0" smtClean="0">
              <a:effectLst/>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248400"/>
          </a:xfrm>
        </p:spPr>
        <p:txBody>
          <a:bodyPr>
            <a:normAutofit/>
          </a:bodyPr>
          <a:lstStyle/>
          <a:p>
            <a:pPr>
              <a:lnSpc>
                <a:spcPct val="110000"/>
              </a:lnSpc>
            </a:pPr>
            <a:r>
              <a:rPr lang="ru-RU" sz="1200" b="1" kern="1200" dirty="0" smtClean="0">
                <a:solidFill>
                  <a:schemeClr val="tx1"/>
                </a:solidFill>
                <a:effectLst/>
                <a:latin typeface="+mn-lt"/>
                <a:ea typeface="+mn-ea"/>
                <a:cs typeface="+mn-cs"/>
              </a:rPr>
              <a:t>У Бога есть мечта, чтобы все мы достигли своего потенциала.</a:t>
            </a:r>
            <a:r>
              <a:rPr lang="ru-RU" sz="1200" kern="1200" dirty="0" smtClean="0">
                <a:solidFill>
                  <a:schemeClr val="tx1"/>
                </a:solidFill>
                <a:effectLst/>
                <a:latin typeface="+mn-lt"/>
                <a:ea typeface="+mn-ea"/>
                <a:cs typeface="+mn-cs"/>
              </a:rPr>
              <a:t> Однако, исследования показывают, что многие люди с высоким интеллектом не достигают своего потенциала: одна треть достигает высокого уровня в профессии, одна треть остается на среднем уровне и одна треть остается на низком уровне своего вклада в общество. Почему? Может быть, одна треть опустила руки? Были ли они готовы смириться с посредственностью?  Разве они не хотели, опираясь на свои силы, выйти из зоны комфорта, чтобы достичь высокого уровня?</a:t>
            </a:r>
            <a:r>
              <a:rPr lang="en-US" dirty="0" smtClean="0">
                <a:effectLst/>
              </a:rPr>
              <a:t> </a:t>
            </a:r>
            <a:endParaRPr lang="ru-RU" b="1" kern="1200" dirty="0" smtClean="0">
              <a:solidFill>
                <a:schemeClr val="tx1"/>
              </a:solidFill>
              <a:latin typeface="+mn-lt"/>
              <a:ea typeface="+mn-ea"/>
              <a:cs typeface="+mn-cs"/>
            </a:endParaRPr>
          </a:p>
          <a:p>
            <a:pPr>
              <a:lnSpc>
                <a:spcPct val="110000"/>
              </a:lnSpc>
            </a:pPr>
            <a:endParaRPr lang="ru-RU" b="1"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О чем вы сейчас мечтаете? Получить лучшее образование? Получить лучшую работу? Стать более привлекательными? Улучшить состояние здоровья благодаря правильному питанию и ежедневным упражнениям? Стать более любящим супругом? Улучшить взаимоотношения с членами семьи и другими людьми? Отвечать на нужды людей? Служить Богу?</a:t>
            </a:r>
            <a:r>
              <a:rPr lang="en-US" dirty="0" smtClean="0">
                <a:effectLst/>
              </a:rPr>
              <a:t> </a:t>
            </a:r>
            <a:endParaRPr lang="ru-RU" dirty="0" smtClean="0">
              <a:effectLst/>
            </a:endParaRPr>
          </a:p>
          <a:p>
            <a:pPr>
              <a:lnSpc>
                <a:spcPct val="110000"/>
              </a:lnSpc>
            </a:pPr>
            <a:r>
              <a:rPr lang="en-US" kern="1200" dirty="0" smtClean="0">
                <a:solidFill>
                  <a:schemeClr val="tx1"/>
                </a:solidFill>
                <a:latin typeface="+mn-lt"/>
                <a:ea typeface="+mn-ea"/>
                <a:cs typeface="+mn-cs"/>
              </a:rPr>
              <a:t> </a:t>
            </a:r>
          </a:p>
          <a:p>
            <a:r>
              <a:rPr lang="ru-RU" sz="1200" kern="1200" dirty="0" smtClean="0">
                <a:solidFill>
                  <a:schemeClr val="tx1"/>
                </a:solidFill>
                <a:effectLst/>
                <a:latin typeface="+mn-lt"/>
                <a:ea typeface="+mn-ea"/>
                <a:cs typeface="+mn-cs"/>
              </a:rPr>
              <a:t>Вспомните свою жизнь и без сомнений, вы увидите множество примеров, когда «все сложилось просто прекрасно».</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Если вы целенаправленно начнете искать уникальную цель своей жизни, вы увидите примеры, когда Бог работает «за кадром», чтобы помочь вам реализовать мечты. Он поможет вам оказаться в нужном месте в нужное время. Он даст вам новые знания и направит ваши пути благодаря Своему водительству. Он назначит встречи с нужными людьми. Он проложит путь там, где его нет, чтобы ваша мечта осуществилась, тогда, когда все, кого вы знаете, будут говорить, что это невозможно.</a:t>
            </a:r>
            <a:r>
              <a:rPr lang="en-US" dirty="0" smtClean="0">
                <a:effectLst/>
              </a:rPr>
              <a:t> </a:t>
            </a:r>
            <a:endParaRPr lang="ru-RU" dirty="0" smtClean="0">
              <a:effectLst/>
            </a:endParaRPr>
          </a:p>
          <a:p>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ru-RU" sz="1200" kern="1200" dirty="0" smtClean="0">
                <a:solidFill>
                  <a:schemeClr val="tx1"/>
                </a:solidFill>
                <a:effectLst/>
                <a:latin typeface="+mn-lt"/>
                <a:ea typeface="+mn-ea"/>
                <a:cs typeface="+mn-cs"/>
              </a:rPr>
              <a:t>В Божьем хранилище для мечтателей содержится бесконечное количество запасов – и доступ к нему неограничен! Иногда мы ограничиваем благословения, не прося Бога о помощи, потому что предпочитаем оставаться в привычной колее, занимаясь тем, что делали долгие годы. Замечали ли вы, что иногда Бог позволяет давлению побудить нас двигаться вперед, чтобы выйти из зоны комфорта? Замечали ли вы, что борьба и проблемы укрепляют нашу веру, когда мы идем вперед?</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Нам нужно выйти из зоны комфорта и перейти в зону веры. Нам нужно мыслить шире. Это увеличит наши способности и навыки. Когда мы поднимаемся ввысь, впереди ждут чудеса!</a:t>
            </a:r>
            <a:r>
              <a:rPr lang="en-US" dirty="0" smtClean="0">
                <a:effectLst/>
              </a:rPr>
              <a:t> </a:t>
            </a:r>
            <a:endParaRPr lang="ru-RU" kern="1200" dirty="0" smtClean="0">
              <a:solidFill>
                <a:schemeClr val="tx1"/>
              </a:solidFill>
            </a:endParaRPr>
          </a:p>
          <a:p>
            <a:pPr>
              <a:lnSpc>
                <a:spcPct val="110000"/>
              </a:lnSpc>
            </a:pPr>
            <a:endParaRPr lang="ru-RU" kern="1200" dirty="0" smtClean="0">
              <a:solidFill>
                <a:schemeClr val="tx1"/>
              </a:solidFill>
            </a:endParaRPr>
          </a:p>
          <a:p>
            <a:r>
              <a:rPr lang="ru-RU" sz="1200" b="1" kern="1200" dirty="0" smtClean="0">
                <a:solidFill>
                  <a:schemeClr val="tx1"/>
                </a:solidFill>
                <a:effectLst/>
                <a:latin typeface="+mn-lt"/>
                <a:ea typeface="+mn-ea"/>
                <a:cs typeface="+mn-cs"/>
              </a:rPr>
              <a:t>Что сделает Бог, чтобы осуществить </a:t>
            </a:r>
            <a:r>
              <a:rPr lang="ru-RU" sz="1200" b="1" i="1" kern="1200" dirty="0" smtClean="0">
                <a:solidFill>
                  <a:schemeClr val="tx1"/>
                </a:solidFill>
                <a:effectLst/>
                <a:latin typeface="+mn-lt"/>
                <a:ea typeface="+mn-ea"/>
                <a:cs typeface="+mn-cs"/>
              </a:rPr>
              <a:t>ВАШИ</a:t>
            </a:r>
            <a:r>
              <a:rPr lang="ru-RU" sz="1200" b="1" kern="1200" dirty="0" smtClean="0">
                <a:solidFill>
                  <a:schemeClr val="tx1"/>
                </a:solidFill>
                <a:effectLst/>
                <a:latin typeface="+mn-lt"/>
                <a:ea typeface="+mn-ea"/>
                <a:cs typeface="+mn-cs"/>
              </a:rPr>
              <a:t> мечты?</a:t>
            </a:r>
            <a:r>
              <a:rPr lang="ru-RU" sz="1200" b="0" kern="1200" baseline="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Краткий ответ звучит так: </a:t>
            </a:r>
            <a:r>
              <a:rPr lang="ru-RU" sz="1200" b="1" i="1" kern="1200" dirty="0" smtClean="0">
                <a:solidFill>
                  <a:schemeClr val="tx1"/>
                </a:solidFill>
                <a:effectLst/>
                <a:latin typeface="+mn-lt"/>
                <a:ea typeface="+mn-ea"/>
                <a:cs typeface="+mn-cs"/>
              </a:rPr>
              <a:t>все необходимое.</a:t>
            </a:r>
            <a:r>
              <a:rPr lang="en-US" i="1" dirty="0" smtClean="0">
                <a:effectLst/>
              </a:rPr>
              <a:t> </a:t>
            </a:r>
            <a:endParaRPr lang="en-US" i="1" kern="1200" dirty="0" smtClean="0">
              <a:solidFill>
                <a:schemeClr val="tx1"/>
              </a:solidFill>
            </a:endParaRPr>
          </a:p>
          <a:p>
            <a:pPr>
              <a:lnSpc>
                <a:spcPct val="110000"/>
              </a:lnSpc>
            </a:pPr>
            <a:r>
              <a:rPr lang="en-US" b="1" dirty="0" smtClean="0"/>
              <a:t/>
            </a:r>
            <a:br>
              <a:rPr lang="en-US" b="1" dirty="0" smtClean="0"/>
            </a:br>
            <a:r>
              <a:rPr lang="ru-RU" sz="1200" kern="1200" dirty="0" smtClean="0">
                <a:solidFill>
                  <a:schemeClr val="tx1"/>
                </a:solidFill>
                <a:effectLst/>
                <a:latin typeface="+mn-lt"/>
                <a:ea typeface="+mn-ea"/>
                <a:cs typeface="+mn-cs"/>
              </a:rPr>
              <a:t>Существует множество исследований, говорящих о том, что новый образ жизни, включающий занятия физическими упражнениями в течение тридцати минут пять или шесть раз в неделю, употребление восьми стаканов воды в день, употребление овощей и фруктов и положительный настрой, - приводит к значительному улучшению состояния здоровья. Подобный образ жизни является профилактикой от 50 до 80 процентов критических заболеваний. Для чего же тогда ждать? Начните путешествие к новой себе с нового образа жизни.</a:t>
            </a:r>
            <a:r>
              <a:rPr lang="en-US" dirty="0" smtClean="0">
                <a:effectLst/>
              </a:rPr>
              <a:t> </a:t>
            </a:r>
            <a:endParaRPr lang="ru-RU" b="1" dirty="0" smtClean="0"/>
          </a:p>
          <a:p>
            <a:pPr>
              <a:lnSpc>
                <a:spcPct val="110000"/>
              </a:lnSpc>
            </a:pPr>
            <a:endParaRPr lang="ru-RU" b="1"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Большинство из нас хотят наслаждаться победами в сфере образа жизни. Но они происходят не благодаря нашей силе, а Божьей. Если мы сделаем все возможное со своей стороны, остальное довершит Бог. Изменения могут включать то, что вы станете более интересным, более добрым, терпеливым и любящим, полным надежд и заботливым человеком. Новая вы захочет проявлять оптимальную заботу о прекрасном теле, данном вам Богом, укреплять силу мышц, разума и возможностей.</a:t>
            </a:r>
            <a:r>
              <a:rPr lang="en-US" dirty="0" smtClean="0">
                <a:effectLst/>
              </a:rPr>
              <a:t> </a:t>
            </a:r>
            <a:endParaRPr lang="ru-RU" dirty="0" smtClean="0">
              <a:effectLst/>
            </a:endParaRPr>
          </a:p>
          <a:p>
            <a:pPr>
              <a:lnSpc>
                <a:spcPct val="11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ru-RU" sz="1200" b="1" kern="1200" dirty="0" smtClean="0">
                <a:solidFill>
                  <a:schemeClr val="tx1"/>
                </a:solidFill>
                <a:effectLst/>
                <a:latin typeface="+mn-lt"/>
                <a:ea typeface="+mn-ea"/>
                <a:cs typeface="+mn-cs"/>
              </a:rPr>
              <a:t>У Бога большие планы относительно вашей жизни.</a:t>
            </a:r>
            <a:r>
              <a:rPr lang="ru-RU" sz="1200" kern="1200" dirty="0" smtClean="0">
                <a:solidFill>
                  <a:schemeClr val="tx1"/>
                </a:solidFill>
                <a:effectLst/>
                <a:latin typeface="+mn-lt"/>
                <a:ea typeface="+mn-ea"/>
                <a:cs typeface="+mn-cs"/>
              </a:rPr>
              <a:t> Он хочет дать вам желания вашего сердца. Бог желает, чтобы вы стали тем удивительным человеком, которым хотите стать. Но помните, что Бог не входит в вашу жизнь силой. Он не попросит специалиста по телемаркетингу позвонить вам. Вы не можете оплатить свою мечту кредитной картой. Нельзя без усилий убрать беспомощность. Этого не произойдет. Здесь дело не в том, чтобы что-то купить, а в том, чтобы подружиться с Кем-то. Его приход в вашу жизнь зависит от того, будете ли вы каждый день открывать двери своего сердца, чтобы общаться с Ним. Псалмопевец Давид сказал: «Да даст тебе по сердцу твоему и все намерения твои да исполнит»</a:t>
            </a:r>
            <a:r>
              <a:rPr lang="en-US" dirty="0" smtClean="0">
                <a:effectLst/>
              </a:rPr>
              <a:t> </a:t>
            </a:r>
            <a:r>
              <a:rPr lang="en-US" kern="1200" dirty="0" smtClean="0">
                <a:solidFill>
                  <a:schemeClr val="tx1"/>
                </a:solidFill>
              </a:rPr>
              <a:t>(</a:t>
            </a:r>
            <a:r>
              <a:rPr lang="ru-RU" kern="1200" dirty="0" smtClean="0">
                <a:solidFill>
                  <a:schemeClr val="tx1"/>
                </a:solidFill>
              </a:rPr>
              <a:t>Псалом</a:t>
            </a:r>
            <a:r>
              <a:rPr lang="en-US" kern="1200" dirty="0" smtClean="0">
                <a:solidFill>
                  <a:schemeClr val="tx1"/>
                </a:solidFill>
              </a:rPr>
              <a:t> </a:t>
            </a:r>
            <a:r>
              <a:rPr lang="ru-RU" kern="1200" dirty="0" smtClean="0">
                <a:solidFill>
                  <a:schemeClr val="tx1"/>
                </a:solidFill>
              </a:rPr>
              <a:t>19</a:t>
            </a:r>
            <a:r>
              <a:rPr lang="en-US" kern="1200" dirty="0" smtClean="0">
                <a:solidFill>
                  <a:schemeClr val="tx1"/>
                </a:solidFill>
              </a:rPr>
              <a:t>:</a:t>
            </a:r>
            <a:r>
              <a:rPr lang="ru-RU" kern="1200" dirty="0" smtClean="0">
                <a:solidFill>
                  <a:schemeClr val="tx1"/>
                </a:solidFill>
              </a:rPr>
              <a:t>5</a:t>
            </a:r>
            <a:r>
              <a:rPr lang="en-US" kern="1200" dirty="0" smtClean="0">
                <a:solidFill>
                  <a:schemeClr val="tx1"/>
                </a:solidFill>
              </a:rPr>
              <a:t>)</a:t>
            </a:r>
            <a:r>
              <a:rPr lang="ru-RU" kern="1200" dirty="0" smtClean="0">
                <a:solidFill>
                  <a:schemeClr val="tx1"/>
                </a:solidFill>
              </a:rPr>
              <a:t>.</a:t>
            </a:r>
            <a:endParaRPr lang="en-US" kern="1200" dirty="0" smtClean="0">
              <a:solidFill>
                <a:schemeClr val="tx1"/>
              </a:solidFill>
            </a:endParaRPr>
          </a:p>
          <a:p>
            <a:pPr>
              <a:lnSpc>
                <a:spcPct val="110000"/>
              </a:lnSpc>
            </a:pPr>
            <a:r>
              <a:rPr lang="en-US" kern="1200" dirty="0" smtClean="0">
                <a:solidFill>
                  <a:schemeClr val="tx1"/>
                </a:solidFill>
              </a:rPr>
              <a:t> </a:t>
            </a:r>
          </a:p>
          <a:p>
            <a:pPr>
              <a:lnSpc>
                <a:spcPct val="110000"/>
              </a:lnSpc>
            </a:pPr>
            <a:r>
              <a:rPr lang="ru-RU" sz="1200" kern="1200" dirty="0" smtClean="0">
                <a:solidFill>
                  <a:schemeClr val="tx1"/>
                </a:solidFill>
                <a:effectLst/>
                <a:latin typeface="+mn-lt"/>
                <a:ea typeface="+mn-ea"/>
                <a:cs typeface="+mn-cs"/>
              </a:rPr>
              <a:t>Внутри каждого человека есть ощущение, что она может быть большим, чем есть сейчас и есть желание изменений. Искупление дает дар восстановления, чтобы стать той, кем вы можете стать – Божьим новым человеком!</a:t>
            </a:r>
            <a:r>
              <a:rPr lang="en-US" dirty="0" smtClean="0">
                <a:effectLst/>
              </a:rPr>
              <a:t> </a:t>
            </a:r>
            <a:endParaRPr lang="ru-RU" dirty="0" smtClean="0">
              <a:effectLst/>
            </a:endParaRPr>
          </a:p>
          <a:p>
            <a:pPr>
              <a:lnSpc>
                <a:spcPct val="110000"/>
              </a:lnSpc>
            </a:pPr>
            <a:endParaRPr lang="en-US" kern="1200" dirty="0" smtClean="0">
              <a:solidFill>
                <a:schemeClr val="tx1"/>
              </a:solidFill>
            </a:endParaRPr>
          </a:p>
          <a:p>
            <a:pPr marL="0" marR="0" indent="0" algn="l" defTabSz="914400" rtl="0" eaLnBrk="1" fontAlgn="auto" latinLnBrk="0" hangingPunct="1">
              <a:lnSpc>
                <a:spcPct val="110000"/>
              </a:lnSpc>
              <a:spcBef>
                <a:spcPts val="0"/>
              </a:spcBef>
              <a:spcAft>
                <a:spcPts val="0"/>
              </a:spcAft>
              <a:buClrTx/>
              <a:buSzTx/>
              <a:buFontTx/>
              <a:buNone/>
              <a:tabLst/>
              <a:defRPr/>
            </a:pPr>
            <a:r>
              <a:rPr lang="ru-RU" sz="1200" b="1" dirty="0" smtClean="0"/>
              <a:t>Бог – творец мечтаний.</a:t>
            </a:r>
            <a:r>
              <a:rPr lang="en-US" sz="1200" b="1" dirty="0" smtClean="0"/>
              <a:t> </a:t>
            </a:r>
            <a:r>
              <a:rPr lang="ru-RU" sz="1200" b="1" dirty="0" smtClean="0"/>
              <a:t>Наши взаимоотношения с Ним позволяют загореться огоньку нашей мечты.</a:t>
            </a:r>
            <a:endParaRPr lang="en-US" sz="1200" b="1" dirty="0" smtClean="0"/>
          </a:p>
          <a:p>
            <a:pPr>
              <a:lnSpc>
                <a:spcPct val="110000"/>
              </a:lnSpc>
            </a:pPr>
            <a:endParaRPr lang="ru-RU"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Перед вами стоит вызов стать новым человеком. Это нелегко, но стоит того. Нам нужно сделать выбор, но не в одиночку. Для нас есть обетование, на которое мы можем опираться, когда искушения особенно сильны, когда стоящие перед нами задачи сложны или когда невозможно изменить привычки: «Все могу в укрепляющем меня Иисусе Христе»</a:t>
            </a:r>
            <a:r>
              <a:rPr lang="en-US" dirty="0" smtClean="0">
                <a:effectLst/>
              </a:rPr>
              <a:t> </a:t>
            </a:r>
            <a:r>
              <a:rPr lang="en-US" kern="1200" dirty="0" smtClean="0">
                <a:solidFill>
                  <a:schemeClr val="tx1"/>
                </a:solidFill>
              </a:rPr>
              <a:t>(</a:t>
            </a:r>
            <a:r>
              <a:rPr lang="ru-RU" kern="1200" dirty="0" smtClean="0">
                <a:solidFill>
                  <a:schemeClr val="tx1"/>
                </a:solidFill>
              </a:rPr>
              <a:t>Филиппийцам</a:t>
            </a:r>
            <a:r>
              <a:rPr lang="en-US" kern="1200" dirty="0" smtClean="0">
                <a:solidFill>
                  <a:schemeClr val="tx1"/>
                </a:solidFill>
              </a:rPr>
              <a:t> 4:13)</a:t>
            </a:r>
          </a:p>
          <a:p>
            <a:pPr>
              <a:lnSpc>
                <a:spcPct val="110000"/>
              </a:lnSpc>
            </a:pPr>
            <a:r>
              <a:rPr lang="en-US" kern="1200" dirty="0" smtClean="0">
                <a:solidFill>
                  <a:schemeClr val="tx1"/>
                </a:solidFill>
              </a:rPr>
              <a:t> </a:t>
            </a:r>
          </a:p>
          <a:p>
            <a:pPr>
              <a:lnSpc>
                <a:spcPct val="110000"/>
              </a:lnSpc>
            </a:pPr>
            <a:r>
              <a:rPr lang="ru-RU" sz="1200" kern="1200" dirty="0" smtClean="0">
                <a:solidFill>
                  <a:schemeClr val="tx1"/>
                </a:solidFill>
                <a:effectLst/>
                <a:latin typeface="+mn-lt"/>
                <a:ea typeface="+mn-ea"/>
                <a:cs typeface="+mn-cs"/>
              </a:rPr>
              <a:t>ножество библейских историй рассказывают нам о людях, которые терпели серьезные неудачи и нарушали Божьи заповеди: Иаков, Моисей, Гедеон, Давид и Петр. Но благодаря Божьей милости и Его чудесной силе, они оставили ветхого человека позади и стали новыми людьми для славы Божьей. Разве это не дает надежду для нашего духовного пути? Вы всегда можете выбрать новое направление.</a:t>
            </a:r>
          </a:p>
          <a:p>
            <a:pPr>
              <a:lnSpc>
                <a:spcPct val="110000"/>
              </a:lnSpc>
            </a:pP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ru-RU" b="1" dirty="0" smtClean="0">
                <a:solidFill>
                  <a:srgbClr val="660066"/>
                </a:solidFill>
              </a:rPr>
              <a:t>Старое ушло, начинается новая жизнь</a:t>
            </a: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Вы все еще переживаете духовную борьбу? Грехи общества руководят вашей жизнью? Ваши жизненные силы уходят в никуда из-за плохого выбора, который вы делаете? Вам нужно чудо, чтобы поместить вас в безопасное окружение или на путь к реальной, позитивной, здоровой жизни? Вы нуждаетесь в руководстве и помощи Друга, который всегда будет рядом с вами. Вы нуждаетесь в Иисусе. Все, что вам нужно сделать – открыть дверь и пригласить Его войти в вашу жизнь. Библия говорит: </a:t>
            </a:r>
            <a:r>
              <a:rPr lang="ru-RU" sz="1200" b="1" kern="1200" dirty="0" smtClean="0">
                <a:solidFill>
                  <a:schemeClr val="tx1"/>
                </a:solidFill>
                <a:effectLst/>
                <a:latin typeface="+mn-lt"/>
                <a:ea typeface="+mn-ea"/>
                <a:cs typeface="+mn-cs"/>
              </a:rPr>
              <a:t>«Итак, кто во Христе, тот новая тварь; древнее прошло, теперь все новое»</a:t>
            </a:r>
            <a:r>
              <a:rPr lang="ru-RU" sz="1200" b="1" kern="1200" baseline="0" dirty="0" smtClean="0">
                <a:solidFill>
                  <a:schemeClr val="tx1"/>
                </a:solidFill>
                <a:effectLst/>
                <a:latin typeface="+mn-lt"/>
                <a:ea typeface="+mn-ea"/>
                <a:cs typeface="+mn-cs"/>
              </a:rPr>
              <a:t> </a:t>
            </a:r>
            <a:r>
              <a:rPr lang="en-US" b="1" kern="1200" dirty="0" smtClean="0">
                <a:solidFill>
                  <a:schemeClr val="tx1"/>
                </a:solidFill>
                <a:latin typeface="+mn-lt"/>
                <a:ea typeface="+mn-ea"/>
                <a:cs typeface="+mn-cs"/>
              </a:rPr>
              <a:t>(2 </a:t>
            </a:r>
            <a:r>
              <a:rPr lang="ru-RU" b="1" kern="1200" dirty="0" smtClean="0">
                <a:solidFill>
                  <a:schemeClr val="tx1"/>
                </a:solidFill>
                <a:latin typeface="+mn-lt"/>
                <a:ea typeface="+mn-ea"/>
                <a:cs typeface="+mn-cs"/>
              </a:rPr>
              <a:t>Коринфянам</a:t>
            </a:r>
            <a:r>
              <a:rPr lang="en-US" b="1" kern="1200" dirty="0" smtClean="0">
                <a:solidFill>
                  <a:schemeClr val="tx1"/>
                </a:solidFill>
                <a:latin typeface="+mn-lt"/>
                <a:ea typeface="+mn-ea"/>
                <a:cs typeface="+mn-cs"/>
              </a:rPr>
              <a:t> 5:17)</a:t>
            </a:r>
            <a:r>
              <a:rPr lang="ru-RU" b="1" kern="1200" dirty="0" smtClean="0">
                <a:solidFill>
                  <a:schemeClr val="tx1"/>
                </a:solidFill>
                <a:latin typeface="+mn-lt"/>
                <a:ea typeface="+mn-ea"/>
                <a:cs typeface="+mn-cs"/>
              </a:rPr>
              <a:t>.</a:t>
            </a:r>
            <a:endParaRPr lang="en-US" b="1"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Это действительно новая вы. «Древнее прошло… теперь все новое». Примете ли вы Его сейчас? Позволите ли Христу войти в вашу жизнь? Он хочет быть вашим проводником, вашей силой и вашим другом на все времена.</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Если вы начинаете путь к новой себе и желаете Божьего руководства, тихонько скажите Иисусу, что вы выбираете Его Господом вашей жизни и попросите Его простить ваши грехи. Иисус поможет вам произвести изменения в духовной жизни, которые станут началом волнующего и захватывающего путешествия. Таков ли ваш выбор?</a:t>
            </a:r>
            <a:r>
              <a:rPr lang="en-US" dirty="0" smtClean="0">
                <a:effectLst/>
              </a:rPr>
              <a:t> </a:t>
            </a:r>
            <a:endParaRPr lang="ru-RU" dirty="0" smtClean="0">
              <a:effectLst/>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pPr>
            <a:r>
              <a:rPr lang="ru-RU" b="1" kern="1200" dirty="0" smtClean="0">
                <a:solidFill>
                  <a:schemeClr val="tx1"/>
                </a:solidFill>
                <a:latin typeface="+mn-lt"/>
                <a:ea typeface="+mn-ea"/>
                <a:cs typeface="+mn-cs"/>
              </a:rPr>
              <a:t>Молитва</a:t>
            </a:r>
            <a:endParaRPr lang="en-US" kern="1200" dirty="0" smtClean="0">
              <a:solidFill>
                <a:schemeClr val="tx1"/>
              </a:solidFill>
              <a:latin typeface="+mn-lt"/>
              <a:ea typeface="+mn-ea"/>
              <a:cs typeface="+mn-cs"/>
            </a:endParaRPr>
          </a:p>
          <a:p>
            <a:pPr>
              <a:lnSpc>
                <a:spcPct val="120000"/>
              </a:lnSpc>
            </a:pPr>
            <a:r>
              <a:rPr lang="en-US" kern="1200" dirty="0" smtClean="0">
                <a:solidFill>
                  <a:schemeClr val="tx1"/>
                </a:solidFill>
                <a:latin typeface="+mn-lt"/>
                <a:ea typeface="+mn-ea"/>
                <a:cs typeface="+mn-cs"/>
              </a:rPr>
              <a:t> </a:t>
            </a:r>
          </a:p>
          <a:p>
            <a:pPr>
              <a:lnSpc>
                <a:spcPct val="120000"/>
              </a:lnSpc>
            </a:pPr>
            <a:r>
              <a:rPr lang="ru-RU" sz="1200" b="0" kern="1200" dirty="0" smtClean="0">
                <a:solidFill>
                  <a:schemeClr val="tx1"/>
                </a:solidFill>
                <a:effectLst/>
                <a:latin typeface="+mn-lt"/>
                <a:ea typeface="+mn-ea"/>
                <a:cs typeface="+mn-cs"/>
              </a:rPr>
              <a:t>Отче Небесный, благодарю Тебя за то, что ты посылаешь мечты и осуществляешь их. Я хочу стать новым человеком и покорить все мои мечты Тебе. Ты знаешь, что лучше для меня. Я знаю, что Ты хочешь помочь мне достичь своего потенциала.</a:t>
            </a:r>
            <a:endParaRPr lang="en-US" sz="1050" b="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ru-RU" dirty="0" smtClean="0"/>
              <a:t>Пожалуйста, помоги мне быть больше похожей на Тебя, выбрать здоровый образ жизни, иметь позитивные отношения с членами моей семьи и другими людьми. Измени меня, чтобы я стала тем новым человеком, которым Ты желаешь видеть меня и чтобы я проповедовала, помогая другим. Руководи мной, чтобы Твои мечты обо мне осуществились. Во имя Иисуса Христа, аминь.</a:t>
            </a:r>
            <a:endParaRPr lang="en-US" dirty="0" smtClean="0"/>
          </a:p>
        </p:txBody>
      </p:sp>
      <p:sp>
        <p:nvSpPr>
          <p:cNvPr id="4" name="Slide Number Placeholder 3"/>
          <p:cNvSpPr>
            <a:spLocks noGrp="1"/>
          </p:cNvSpPr>
          <p:nvPr>
            <p:ph type="sldNum" sz="quarter" idx="10"/>
          </p:nvPr>
        </p:nvSpPr>
        <p:spPr/>
        <p:txBody>
          <a:bodyPr/>
          <a:lstStyle/>
          <a:p>
            <a:fld id="{F094B533-8856-4979-8163-2D8425DBEA43}" type="slidenum">
              <a:rPr lang="en-US" smtClean="0"/>
              <a:pPr/>
              <a:t>29</a:t>
            </a:fld>
            <a:endParaRPr lang="en-US"/>
          </a:p>
        </p:txBody>
      </p:sp>
    </p:spTree>
    <p:extLst>
      <p:ext uri="{BB962C8B-B14F-4D97-AF65-F5344CB8AC3E}">
        <p14:creationId xmlns:p14="http://schemas.microsoft.com/office/powerpoint/2010/main" xmlns="" val="132679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ru-RU" sz="1200" kern="1200" dirty="0" smtClean="0">
                <a:solidFill>
                  <a:schemeClr val="tx1"/>
                </a:solidFill>
                <a:effectLst/>
                <a:latin typeface="+mn-lt"/>
                <a:ea typeface="+mn-ea"/>
                <a:cs typeface="+mn-cs"/>
              </a:rPr>
              <a:t>Бет никогда не могла сидеть на диете. Ей было трудно ходить и она никогда не чувствовала желания заниматься физическими упражнениями. С годами она перешла от размера одежды </a:t>
            </a:r>
            <a:r>
              <a:rPr lang="en-US" sz="1200" kern="1200" dirty="0" smtClean="0">
                <a:solidFill>
                  <a:schemeClr val="tx1"/>
                </a:solidFill>
                <a:effectLst/>
                <a:latin typeface="+mn-lt"/>
                <a:ea typeface="+mn-ea"/>
                <a:cs typeface="+mn-cs"/>
              </a:rPr>
              <a:t>S </a:t>
            </a:r>
            <a:r>
              <a:rPr lang="ru-RU" sz="1200" kern="1200" dirty="0" smtClean="0">
                <a:solidFill>
                  <a:schemeClr val="tx1"/>
                </a:solidFill>
                <a:effectLst/>
                <a:latin typeface="+mn-lt"/>
                <a:ea typeface="+mn-ea"/>
                <a:cs typeface="+mn-cs"/>
              </a:rPr>
              <a:t>до </a:t>
            </a:r>
            <a:r>
              <a:rPr lang="en-US" sz="1200" kern="1200" dirty="0" smtClean="0">
                <a:solidFill>
                  <a:schemeClr val="tx1"/>
                </a:solidFill>
                <a:effectLst/>
                <a:latin typeface="+mn-lt"/>
                <a:ea typeface="+mn-ea"/>
                <a:cs typeface="+mn-cs"/>
              </a:rPr>
              <a:t>XL</a:t>
            </a:r>
            <a:r>
              <a:rPr lang="ru-RU" sz="1200" kern="1200" dirty="0" smtClean="0">
                <a:solidFill>
                  <a:schemeClr val="tx1"/>
                </a:solidFill>
                <a:effectLst/>
                <a:latin typeface="+mn-lt"/>
                <a:ea typeface="+mn-ea"/>
                <a:cs typeface="+mn-cs"/>
              </a:rPr>
              <a:t>, периодически не имея другого выбора, как только покупать новую одежду большего размера. Она сама не верила, что ее вес достиг 102 килограммов. </a:t>
            </a:r>
            <a:r>
              <a:rPr lang="ru-RU" sz="1200" b="1" kern="1200" dirty="0" smtClean="0">
                <a:solidFill>
                  <a:schemeClr val="tx1"/>
                </a:solidFill>
                <a:effectLst/>
                <a:latin typeface="+mn-lt"/>
                <a:ea typeface="+mn-ea"/>
                <a:cs typeface="+mn-cs"/>
              </a:rPr>
              <a:t>Во время медицинского осмотра семейный врач, который знал ее всю жизнь, печально посмотрел на нее и сказал: «Результаты анализов подтвердили мои подозрения. У вас диабет, лишний вес и вы в плохой физической форме. Бет, вам сейчас же нужно взять свою жизнь под контроль!».</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Вероятные последствия для здоровья Бет, если она продолжит вести такой же образ жизни это: инсульт, слепота, отказ почек, проблемы с кровообращением и даже ампутация конечностей. Бет была просто раздавлена, чувствовала, что ей как-будто бы огласили смертный приговор. Когда она пришла домой, то автоматически подошла к холодильнику, чтобы заесть стресс, но по пути столкнулась с мужем. Он спросил: «Что тебе сказал врач?»</a:t>
            </a:r>
            <a:r>
              <a:rPr lang="en-US" dirty="0" smtClean="0">
                <a:effectLst/>
              </a:rPr>
              <a:t> </a:t>
            </a:r>
            <a:r>
              <a:rPr lang="en-US" kern="1200" dirty="0" smtClean="0">
                <a:solidFill>
                  <a:schemeClr val="tx1"/>
                </a:solidFill>
                <a:latin typeface="+mn-lt"/>
                <a:ea typeface="+mn-ea"/>
                <a:cs typeface="+mn-cs"/>
              </a:rPr>
              <a:t> </a:t>
            </a:r>
            <a:endParaRPr lang="ru-RU"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«Никакого мороженого, сладостей, картофельных чипсов, колы, - всего того, что я люблю», - в слезах призналась она. Наконец она осознала. Ей жизненно необходим был новый образ жизни.</a:t>
            </a:r>
            <a:r>
              <a:rPr lang="en-US" dirty="0" smtClean="0">
                <a:effectLst/>
              </a:rPr>
              <a:t> </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Вся семья собралась на совет, и они решили присоединиться к Бет на пути к здоровому образу жизни. Первым препятствием, которое они решили преодолеть, было питание. Они решили, что самый простой способ избежать нездоровой пищи – во-первых, не покупать ее.  Решение было следующим: никаких неполезных, высококалорийных, приводящих к набору веса закусок и десертов, которые бы искушали Бет и ее семью. Теперь, когда они открывали холодильник, то находили там нарезанные овощи, а не десерты и жирную пищу – и это было лучше для них всех!</a:t>
            </a:r>
            <a:r>
              <a:rPr lang="en-US" dirty="0" smtClean="0">
                <a:effectLst/>
              </a:rPr>
              <a:t> </a:t>
            </a:r>
            <a:endParaRPr lang="ru-RU" dirty="0" smtClean="0">
              <a:effectLst/>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ru-RU" sz="1200" dirty="0" smtClean="0"/>
              <a:t>Прочтите вопросы из раздаточного материала в малой группе и, если хотите, поделитесь своими размышлениями, чувствами или опытом</a:t>
            </a:r>
            <a:r>
              <a:rPr lang="en-US" kern="1200" baseline="0" dirty="0" smtClean="0">
                <a:solidFill>
                  <a:schemeClr val="tx1"/>
                </a:solidFill>
              </a:rPr>
              <a:t>.</a:t>
            </a:r>
            <a:r>
              <a:rPr lang="en-US" kern="1200" dirty="0" smtClean="0">
                <a:solidFill>
                  <a:schemeClr val="tx1"/>
                </a:solidFill>
              </a:rPr>
              <a:t> </a:t>
            </a: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0000"/>
              </a:lnSpc>
              <a:buNone/>
            </a:pPr>
            <a:r>
              <a:rPr lang="ru-RU" b="1" dirty="0" smtClean="0">
                <a:latin typeface="Book Antiqua"/>
                <a:cs typeface="Book Antiqua"/>
              </a:rPr>
              <a:t>Молитва</a:t>
            </a:r>
            <a:endParaRPr lang="en-US" b="1" dirty="0" smtClean="0">
              <a:latin typeface="Book Antiqua"/>
              <a:cs typeface="Book Antiqua"/>
            </a:endParaRPr>
          </a:p>
          <a:p>
            <a:pPr marL="0" lvl="0" indent="0" algn="l">
              <a:spcBef>
                <a:spcPts val="0"/>
              </a:spcBef>
              <a:spcAft>
                <a:spcPts val="1800"/>
              </a:spcAft>
              <a:buNone/>
            </a:pPr>
            <a:endParaRPr lang="ru-RU" b="1" dirty="0" smtClean="0">
              <a:latin typeface="Book Antiqua"/>
              <a:cs typeface="Book Antiqua"/>
            </a:endParaRPr>
          </a:p>
          <a:p>
            <a:pPr marL="0" lvl="0" indent="0" algn="l">
              <a:spcBef>
                <a:spcPts val="0"/>
              </a:spcBef>
              <a:spcAft>
                <a:spcPts val="1800"/>
              </a:spcAft>
              <a:buNone/>
            </a:pPr>
            <a:r>
              <a:rPr lang="ru-RU" b="1" dirty="0" smtClean="0">
                <a:latin typeface="Cambria"/>
                <a:cs typeface="Cambria"/>
              </a:rPr>
              <a:t>«Итак, кто во Христе, тот</a:t>
            </a:r>
            <a:r>
              <a:rPr lang="en-US" b="1" dirty="0" smtClean="0">
                <a:latin typeface="Cambria"/>
                <a:cs typeface="Cambria"/>
              </a:rPr>
              <a:t> </a:t>
            </a:r>
            <a:r>
              <a:rPr lang="ru-RU" b="1" dirty="0" smtClean="0">
                <a:latin typeface="Cambria"/>
                <a:cs typeface="Cambria"/>
              </a:rPr>
              <a:t>новая тварь; древнее прошло, теперь все новое»</a:t>
            </a:r>
            <a:r>
              <a:rPr lang="ru-RU" b="1" baseline="0" dirty="0" smtClean="0">
                <a:latin typeface="Cambria"/>
                <a:cs typeface="Cambria"/>
              </a:rPr>
              <a:t> </a:t>
            </a:r>
            <a:r>
              <a:rPr lang="en-US" b="1" dirty="0" smtClean="0">
                <a:latin typeface="Cambria"/>
                <a:cs typeface="Cambria"/>
              </a:rPr>
              <a:t>2 </a:t>
            </a:r>
            <a:r>
              <a:rPr lang="ru-RU" b="1" dirty="0" smtClean="0">
                <a:latin typeface="Cambria"/>
                <a:cs typeface="Cambria"/>
              </a:rPr>
              <a:t>Коринфянам</a:t>
            </a:r>
            <a:r>
              <a:rPr lang="en-US" b="1" dirty="0" smtClean="0">
                <a:latin typeface="Cambria"/>
                <a:cs typeface="Cambria"/>
              </a:rPr>
              <a:t> 5:17</a:t>
            </a:r>
            <a:r>
              <a:rPr lang="ru-RU" b="1" dirty="0" smtClean="0">
                <a:latin typeface="Cambria"/>
                <a:cs typeface="Cambria"/>
              </a:rPr>
              <a:t>.</a:t>
            </a:r>
            <a:endParaRPr lang="en-US" b="1" dirty="0" smtClean="0">
              <a:latin typeface="Cambria"/>
              <a:cs typeface="Cambria"/>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31</a:t>
            </a:fld>
            <a:endParaRPr lang="en-US"/>
          </a:p>
        </p:txBody>
      </p:sp>
    </p:spTree>
    <p:extLst>
      <p:ext uri="{BB962C8B-B14F-4D97-AF65-F5344CB8AC3E}">
        <p14:creationId xmlns:p14="http://schemas.microsoft.com/office/powerpoint/2010/main" xmlns="" val="77291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a:lnSpc>
                <a:spcPct val="110000"/>
              </a:lnSpc>
            </a:pPr>
            <a:r>
              <a:rPr lang="ru-RU" sz="1200" kern="1200" dirty="0" smtClean="0">
                <a:solidFill>
                  <a:schemeClr val="tx1"/>
                </a:solidFill>
                <a:effectLst/>
                <a:latin typeface="+mn-lt"/>
                <a:ea typeface="+mn-ea"/>
                <a:cs typeface="+mn-cs"/>
              </a:rPr>
              <a:t>Зная, что ежедневные физические нагрузки необходимы Бет для здоровья, ее муж купил ей велотренажер. (Если бы она жила в другой стране, это был бы обычный велосипед). На следующее утро Бет неохотно начала заниматься. Она была настолько не в форме, что через несколько минут после кручения педалей на низкой скорости, уставала и сдавалась, признавая поражение. Когда она сидела на велотренажере, запыхавшаяся и мокрая, внутри звучал голос, обращавшийся к ней: «Бет, тебе не нужно сбрасывать все лишние килограммы сразу. Сбрасывай их постепенно, килограмм за килограммом, шаг за шагом». Подумав немного, она вернулась к занятию с новыми силами и целеустремленностью. «Я проведу следующие пять минут своей жизни, крутя педали этого велосипеда», - подумала она. Я буду придерживаться диеты в один прием пищи. Она также решила во время каждого приема пищи есть немного меньше.</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Ее решимость и новый взгляд на питание и упражнения помогли. Все, что нужно было делать Бет – сделать правильный выбор в еще одном упражнении, в еще одном приеме пищи. И, конечно же, ежедневные занятия на велотренажере и правильное питание стали приносить результаты. Во время следующего визита к врачу она весила на 7.7 кг меньше! Она стала чувствовать себя более энергичной, и впервые в жизни она контролировала ситуацию. Бет чувствовала себя новым человеком, имеющим новые мечты о новом здоровом будущем. Также чувствовали себя и члены ее семьи, которые находились рядом с ней, улучшая свой образ жизни.</a:t>
            </a:r>
            <a:r>
              <a:rPr lang="en-US" dirty="0" smtClean="0">
                <a:effectLst/>
              </a:rPr>
              <a:t> </a:t>
            </a:r>
            <a:r>
              <a:rPr lang="en-US" kern="1200" dirty="0" smtClean="0">
                <a:solidFill>
                  <a:schemeClr val="tx1"/>
                </a:solidFill>
                <a:latin typeface="+mn-lt"/>
                <a:ea typeface="+mn-ea"/>
                <a:cs typeface="+mn-cs"/>
              </a:rPr>
              <a:t> </a:t>
            </a:r>
            <a:endParaRPr lang="ru-RU"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endParaRPr lang="ru-RU" kern="1200" dirty="0" smtClean="0">
              <a:solidFill>
                <a:schemeClr val="tx1"/>
              </a:solidFill>
              <a:latin typeface="+mn-lt"/>
              <a:ea typeface="+mn-ea"/>
              <a:cs typeface="+mn-cs"/>
            </a:endParaRPr>
          </a:p>
          <a:p>
            <a:pPr>
              <a:lnSpc>
                <a:spcPct val="110000"/>
              </a:lnSpc>
            </a:pPr>
            <a:r>
              <a:rPr lang="ru-RU" sz="1200" b="1" kern="1200" dirty="0" smtClean="0">
                <a:solidFill>
                  <a:schemeClr val="tx1"/>
                </a:solidFill>
                <a:effectLst/>
                <a:latin typeface="+mn-lt"/>
                <a:ea typeface="+mn-ea"/>
                <a:cs typeface="+mn-cs"/>
              </a:rPr>
              <a:t>Во многих странах избыточный вес и ожирение распространяются подобно эпидемии и являются основными причинами диабета и других заболеваний с высоким риском для здоровья. Миллионы людей, которые знают об опасностях этого заболевания, идут вперед, изменяя свои привычки в питании и в физической нагрузке, чтобы стать новыми, здоровыми людьми, такими, как Бет. Это вопрос выбора.</a:t>
            </a:r>
            <a:r>
              <a:rPr lang="en-US" b="1" dirty="0" smtClean="0">
                <a:effectLst/>
              </a:rPr>
              <a:t> </a:t>
            </a:r>
            <a:endParaRPr lang="ru-RU" b="1" dirty="0" smtClean="0">
              <a:effectLst/>
            </a:endParaRPr>
          </a:p>
          <a:p>
            <a:pPr>
              <a:lnSpc>
                <a:spcPct val="110000"/>
              </a:lnSpc>
            </a:pPr>
            <a:endParaRPr lang="en-US"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Overweight and obesity are advancing at epidemic rates in many countries and are major causes of diabetes and other high-risk diseases. Millions who are aware of this universal health risk are moving toward changing their eating and exercise habits and becoming new, healthier persons like Beth. It is a choice. </a:t>
            </a: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pPr>
              <a:lnSpc>
                <a:spcPct val="110000"/>
              </a:lnSpc>
            </a:pPr>
            <a:r>
              <a:rPr lang="ru-RU" b="1" dirty="0" smtClean="0">
                <a:solidFill>
                  <a:srgbClr val="660066"/>
                </a:solidFill>
              </a:rPr>
              <a:t>Стать новым человеком</a:t>
            </a:r>
            <a:endParaRPr lang="ru-RU" b="1"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Если вы похожи на большинство людей, то возможно, прямо сейчас признаете, что вы не тот человек, которым хотите быть. Может быть, вы каким-то образом «приспособились» к тому, какой вы есть в том смысле, какой вы видите свою реальность, и отказались от жизни, которой хотели бы жить. Давайте посмотрим, сможем ли мы вам помочь.</a:t>
            </a:r>
            <a:r>
              <a:rPr lang="en-US" dirty="0" smtClean="0">
                <a:effectLst/>
              </a:rPr>
              <a:t> </a:t>
            </a:r>
            <a:endParaRPr lang="ru-RU" dirty="0" smtClean="0">
              <a:effectLst/>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20000"/>
              </a:lnSpc>
            </a:pPr>
            <a:r>
              <a:rPr lang="ru-RU" b="1" dirty="0" smtClean="0">
                <a:solidFill>
                  <a:srgbClr val="660066"/>
                </a:solidFill>
              </a:rPr>
              <a:t>Выйти из зоны комфорта</a:t>
            </a:r>
          </a:p>
          <a:p>
            <a:pPr>
              <a:lnSpc>
                <a:spcPct val="120000"/>
              </a:lnSpc>
            </a:pPr>
            <a:endParaRPr lang="ru-RU" b="1" kern="1200" dirty="0" smtClean="0">
              <a:solidFill>
                <a:schemeClr val="tx1"/>
              </a:solidFill>
              <a:latin typeface="+mn-lt"/>
              <a:ea typeface="+mn-ea"/>
              <a:cs typeface="+mn-cs"/>
            </a:endParaRPr>
          </a:p>
          <a:p>
            <a:pPr>
              <a:lnSpc>
                <a:spcPct val="120000"/>
              </a:lnSpc>
            </a:pPr>
            <a:r>
              <a:rPr lang="ru-RU" sz="1200" kern="1200" dirty="0" smtClean="0">
                <a:solidFill>
                  <a:schemeClr val="tx1"/>
                </a:solidFill>
                <a:effectLst/>
                <a:latin typeface="+mn-lt"/>
                <a:ea typeface="+mn-ea"/>
                <a:cs typeface="+mn-cs"/>
              </a:rPr>
              <a:t>Почему мы не изменяем свою жизнь или не развиваем полезные навыки, хотя и желаем этого? В первый день нового года, мы можем написать целый список желаний, чтобы начать новую жизнь: бросить курить, заниматься физическими упражнениями пять дней в неделю, не перекусывать после обеда, или, самое популярное решение - сесть на диету. Возможно, в любой день года, мы захотим изменений, чтобы выбраться из своей зоны комфорта, искать лучшую работу, получить высшее образование, или стать добровольцем в местной общине. Возможно, у нас есть глубокое желание сделать то, чего никто никогда не делал раньше, сделать то, что кажется совершенно невозможным. У многих есть желание начать новый духовный путь с Богом. Итак, при всем списке наших желаний, что же удерживает нас от движения вперед к высоким и еще более высоким достижениям?</a:t>
            </a:r>
            <a:r>
              <a:rPr lang="en-US" dirty="0" smtClean="0">
                <a:effectLst/>
              </a:rPr>
              <a:t> </a:t>
            </a:r>
            <a:endParaRPr lang="ru-RU" dirty="0" smtClean="0">
              <a:effectLst/>
            </a:endParaRPr>
          </a:p>
          <a:p>
            <a:pPr>
              <a:lnSpc>
                <a:spcPct val="120000"/>
              </a:lnSpc>
            </a:pPr>
            <a:endParaRPr lang="ru-RU" b="1" kern="1200" dirty="0" smtClean="0">
              <a:solidFill>
                <a:schemeClr val="tx1"/>
              </a:solidFill>
              <a:effectLst/>
              <a:latin typeface="+mn-lt"/>
              <a:ea typeface="+mn-ea"/>
              <a:cs typeface="+mn-cs"/>
            </a:endParaRPr>
          </a:p>
          <a:p>
            <a:pPr>
              <a:lnSpc>
                <a:spcPct val="120000"/>
              </a:lnSpc>
            </a:pPr>
            <a:r>
              <a:rPr lang="ru-RU" sz="1200" b="1" kern="1200" dirty="0" smtClean="0">
                <a:solidFill>
                  <a:schemeClr val="tx1"/>
                </a:solidFill>
                <a:effectLst/>
                <a:latin typeface="+mn-lt"/>
                <a:ea typeface="+mn-ea"/>
                <a:cs typeface="+mn-cs"/>
              </a:rPr>
              <a:t>Какие препятствия удерживают нас от становления нового человека – более здорового и счастливого, выдающейся личности, того, кого Бог хочет использовать особым образом, чтобы он значительным образом изменил жизни других людей?</a:t>
            </a:r>
            <a:r>
              <a:rPr lang="ru-RU" sz="1200" kern="1200" dirty="0" smtClean="0">
                <a:solidFill>
                  <a:schemeClr val="tx1"/>
                </a:solidFill>
                <a:effectLst/>
                <a:latin typeface="+mn-lt"/>
                <a:ea typeface="+mn-ea"/>
                <a:cs typeface="+mn-cs"/>
              </a:rPr>
              <a:t> Могут ли быть препятствиями недостаток самоконтроля или  такие мысли как «я хорош таким, какой я есть», «мне нравится мое теперешнее состояние?» Может быть, вы боитесь, что не сможете измениться, у вас не хватает эмоциональных сил для изменений, вы переживаете, что потерпите неудачу или же для изменений просто нужно очень много сил? Что удерживает вас от желаемых изменений?</a:t>
            </a:r>
            <a:r>
              <a:rPr lang="en-US" dirty="0" smtClean="0">
                <a:effectLst/>
              </a:rPr>
              <a:t> </a:t>
            </a:r>
            <a:endParaRPr lang="ru-RU" b="1" kern="1200" dirty="0" smtClean="0">
              <a:solidFill>
                <a:schemeClr val="tx1"/>
              </a:solidFill>
              <a:latin typeface="+mn-lt"/>
              <a:ea typeface="+mn-ea"/>
              <a:cs typeface="+mn-cs"/>
            </a:endParaRPr>
          </a:p>
          <a:p>
            <a:pPr>
              <a:lnSpc>
                <a:spcPct val="120000"/>
              </a:lnSpc>
            </a:pPr>
            <a:endParaRPr lang="en-US" kern="1200" dirty="0" smtClean="0">
              <a:solidFill>
                <a:schemeClr val="tx1"/>
              </a:solidFill>
              <a:latin typeface="+mn-lt"/>
              <a:ea typeface="+mn-ea"/>
              <a:cs typeface="+mn-cs"/>
            </a:endParaRPr>
          </a:p>
          <a:p>
            <a:pPr>
              <a:lnSpc>
                <a:spcPct val="120000"/>
              </a:lnSpc>
            </a:pPr>
            <a:r>
              <a:rPr lang="ru-RU" sz="1200" kern="1200" dirty="0" smtClean="0">
                <a:solidFill>
                  <a:schemeClr val="tx1"/>
                </a:solidFill>
                <a:effectLst/>
                <a:latin typeface="+mn-lt"/>
                <a:ea typeface="+mn-ea"/>
                <a:cs typeface="+mn-cs"/>
              </a:rPr>
              <a:t>Знаете ли вы, что привычные модели мышления могут удержать вас от достижения вашего потенциала? Что именно действительно удерживает вас от движения вперед, совершения невозможного, и выполнения любого из сокровенных желаний?</a:t>
            </a:r>
            <a:r>
              <a:rPr lang="en-US" dirty="0" smtClean="0">
                <a:effectLst/>
              </a:rPr>
              <a:t> </a:t>
            </a:r>
            <a:endParaRPr lang="ru-RU" dirty="0" smtClean="0">
              <a:effectLst/>
            </a:endParaRPr>
          </a:p>
          <a:p>
            <a:pPr>
              <a:lnSpc>
                <a:spcPct val="12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457200"/>
            <a:ext cx="2743200" cy="2057400"/>
          </a:xfrm>
        </p:spPr>
      </p:sp>
      <p:sp>
        <p:nvSpPr>
          <p:cNvPr id="3" name="Notes Placeholder 2"/>
          <p:cNvSpPr>
            <a:spLocks noGrp="1"/>
          </p:cNvSpPr>
          <p:nvPr>
            <p:ph type="body" idx="1"/>
          </p:nvPr>
        </p:nvSpPr>
        <p:spPr>
          <a:xfrm>
            <a:off x="533400" y="2590800"/>
            <a:ext cx="5486400" cy="5867400"/>
          </a:xfrm>
        </p:spPr>
        <p:txBody>
          <a:bodyPr>
            <a:normAutofit/>
          </a:bodyPr>
          <a:lstStyle/>
          <a:p>
            <a:pPr>
              <a:lnSpc>
                <a:spcPct val="110000"/>
              </a:lnSpc>
            </a:pPr>
            <a:r>
              <a:rPr lang="ru-RU" b="1" dirty="0" smtClean="0">
                <a:solidFill>
                  <a:srgbClr val="660066"/>
                </a:solidFill>
              </a:rPr>
              <a:t>Препятствия на пути к новому человеку</a:t>
            </a:r>
          </a:p>
          <a:p>
            <a:pPr>
              <a:lnSpc>
                <a:spcPct val="110000"/>
              </a:lnSpc>
            </a:pPr>
            <a:endParaRPr lang="en-US"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Многие люди желают изменений, но боятся, что их невозможно осуществить. Страх может заблокировать путь к успешному достижению важных целей и стать препятствием на вашем пути к успеху. У нас для вас есть хорошая новость!</a:t>
            </a:r>
            <a:r>
              <a:rPr lang="en-US" dirty="0" smtClean="0">
                <a:effectLst/>
              </a:rPr>
              <a:t> </a:t>
            </a:r>
            <a:endParaRPr lang="ru-RU" dirty="0" smtClean="0">
              <a:effectLst/>
            </a:endParaRPr>
          </a:p>
          <a:p>
            <a:pPr>
              <a:lnSpc>
                <a:spcPct val="110000"/>
              </a:lnSpc>
            </a:pPr>
            <a:endParaRPr lang="ru-RU"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ru-RU" b="1" dirty="0" smtClean="0">
                <a:solidFill>
                  <a:srgbClr val="660066"/>
                </a:solidFill>
              </a:rPr>
              <a:t>Как побороть страх?</a:t>
            </a:r>
          </a:p>
          <a:p>
            <a:pPr>
              <a:lnSpc>
                <a:spcPct val="110000"/>
              </a:lnSpc>
            </a:pPr>
            <a:endParaRPr lang="ru-RU" sz="1200" kern="1200" dirty="0" smtClean="0">
              <a:solidFill>
                <a:schemeClr val="tx1"/>
              </a:solidFill>
              <a:latin typeface="+mn-lt"/>
              <a:ea typeface="+mn-ea"/>
              <a:cs typeface="+mn-cs"/>
            </a:endParaRPr>
          </a:p>
          <a:p>
            <a:pPr marL="682625" lvl="0" indent="-457200">
              <a:lnSpc>
                <a:spcPct val="110000"/>
              </a:lnSpc>
              <a:buFont typeface="Wingdings" charset="2"/>
              <a:buChar char="§"/>
              <a:tabLst>
                <a:tab pos="569913" algn="l"/>
              </a:tabLst>
            </a:pPr>
            <a:r>
              <a:rPr lang="ru-RU" dirty="0" smtClean="0"/>
              <a:t>«Когда я в страхе, на Тебя я уповаю…. На Бога уповаю, не боюсь». </a:t>
            </a:r>
            <a:r>
              <a:rPr lang="en-US" dirty="0" smtClean="0"/>
              <a:t>(</a:t>
            </a:r>
            <a:r>
              <a:rPr lang="ru-RU" dirty="0" smtClean="0"/>
              <a:t>Псалтирь</a:t>
            </a:r>
            <a:r>
              <a:rPr lang="en-US" dirty="0" smtClean="0"/>
              <a:t> 5</a:t>
            </a:r>
            <a:r>
              <a:rPr lang="ru-RU" dirty="0" smtClean="0"/>
              <a:t>5</a:t>
            </a:r>
            <a:r>
              <a:rPr lang="en-US" dirty="0" smtClean="0"/>
              <a:t>:3,4)</a:t>
            </a:r>
          </a:p>
          <a:p>
            <a:pPr marL="682625" indent="-457200">
              <a:lnSpc>
                <a:spcPct val="110000"/>
              </a:lnSpc>
              <a:buFont typeface="Wingdings" charset="2"/>
              <a:buChar char="§"/>
              <a:tabLst>
                <a:tab pos="569913" algn="l"/>
              </a:tabLst>
            </a:pPr>
            <a:r>
              <a:rPr lang="en-US" dirty="0" smtClean="0"/>
              <a:t>«</a:t>
            </a:r>
            <a:r>
              <a:rPr lang="ru-RU" dirty="0" smtClean="0"/>
              <a:t>Совершенная любовь изгоняет страх».</a:t>
            </a:r>
            <a:r>
              <a:rPr lang="en-US" dirty="0" smtClean="0"/>
              <a:t> (1 </a:t>
            </a:r>
            <a:r>
              <a:rPr lang="ru-RU" dirty="0" smtClean="0"/>
              <a:t>Иоанна</a:t>
            </a:r>
            <a:r>
              <a:rPr lang="en-US" dirty="0" smtClean="0"/>
              <a:t> 4:18)</a:t>
            </a:r>
          </a:p>
          <a:p>
            <a:pPr marL="682625" indent="-457200">
              <a:lnSpc>
                <a:spcPct val="110000"/>
              </a:lnSpc>
              <a:buFont typeface="Wingdings" charset="2"/>
              <a:buChar char="§"/>
              <a:tabLst>
                <a:tab pos="569913" algn="l"/>
              </a:tabLst>
            </a:pPr>
            <a:r>
              <a:rPr lang="ru-RU" dirty="0" smtClean="0"/>
              <a:t>«Ибо дал нам Бог духа не боязни, но силы и любви и целомудрия».</a:t>
            </a:r>
            <a:r>
              <a:rPr lang="en-US" dirty="0" smtClean="0"/>
              <a:t> (2 </a:t>
            </a:r>
            <a:r>
              <a:rPr lang="ru-RU" dirty="0" smtClean="0"/>
              <a:t>Тимофею</a:t>
            </a:r>
            <a:r>
              <a:rPr lang="en-US" dirty="0" smtClean="0"/>
              <a:t> 1:7)</a:t>
            </a:r>
          </a:p>
          <a:p>
            <a:pPr>
              <a:lnSpc>
                <a:spcPct val="110000"/>
              </a:lnSpc>
            </a:pPr>
            <a:endParaRPr lang="ru-RU" sz="1200"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Обратите внимание, что в этих стихах описаны отношения человека с Богом, который помогает очистить для нас путь, чтобы стать новым человеком. Бог находится рядом, чтобы поддерживать нас в правильном выборе и совершить невозможное. Он удалит страх, который блокирует наше продвижение вперед. Одна женщина, когда начинает испытывать страх, сразу молится так: «Господи, убери страх от меня. Я выбираю доверие Тебе». И Бог отвечает на ее молитву</a:t>
            </a:r>
            <a:r>
              <a:rPr lang="ru-RU" sz="1200" b="1" kern="1200" dirty="0" smtClean="0">
                <a:solidFill>
                  <a:schemeClr val="tx1"/>
                </a:solidFill>
                <a:effectLst/>
                <a:latin typeface="+mn-lt"/>
                <a:ea typeface="+mn-ea"/>
                <a:cs typeface="+mn-cs"/>
              </a:rPr>
              <a:t>.</a:t>
            </a:r>
            <a:r>
              <a:rPr lang="en-US" dirty="0" smtClean="0">
                <a:effectLst/>
              </a:rPr>
              <a:t> </a:t>
            </a:r>
            <a:endParaRPr lang="ru-RU" sz="1200" kern="1200" dirty="0" smtClean="0">
              <a:solidFill>
                <a:schemeClr val="tx1"/>
              </a:solidFill>
              <a:latin typeface="+mn-lt"/>
              <a:ea typeface="+mn-ea"/>
              <a:cs typeface="+mn-cs"/>
            </a:endParaRPr>
          </a:p>
          <a:p>
            <a:pPr>
              <a:lnSpc>
                <a:spcPct val="110000"/>
              </a:lnSpc>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8</a:t>
            </a:fld>
            <a:endParaRPr lang="en-US"/>
          </a:p>
        </p:txBody>
      </p:sp>
    </p:spTree>
    <p:extLst>
      <p:ext uri="{BB962C8B-B14F-4D97-AF65-F5344CB8AC3E}">
        <p14:creationId xmlns:p14="http://schemas.microsoft.com/office/powerpoint/2010/main" xmlns="" val="317642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ru-RU" b="1" dirty="0" smtClean="0">
                <a:solidFill>
                  <a:srgbClr val="660066"/>
                </a:solidFill>
              </a:rPr>
              <a:t>Биологические препятствия</a:t>
            </a:r>
          </a:p>
          <a:p>
            <a:pPr>
              <a:lnSpc>
                <a:spcPct val="110000"/>
              </a:lnSpc>
            </a:pPr>
            <a:endParaRPr lang="en-US"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Биологические факторы также могут блокировать ваш путь к новому человеку. Наше физическое состояние влияет на здоровье нашего разума и может повлиять на наш выбор. Это могут быть факторы, связанные с недостатком сна, дефицитом питательных веществ, недостатком физических упражнений и свежего воздуха, и недостаточным потреблением воды. Или, возможно, вам нужно принимать определенные пищевые добавки. Комплекс витаминов группы В, и особенно витамин В1 (тиамин), помогает нам оставаться спокойными, сохранять воспоминания свежими, и помогает мозгу ясно мыслить. К счастью, витамины группы </a:t>
            </a:r>
            <a:r>
              <a:rPr lang="en-US" sz="1200" kern="1200" dirty="0" smtClean="0">
                <a:solidFill>
                  <a:schemeClr val="tx1"/>
                </a:solidFill>
                <a:effectLst/>
                <a:latin typeface="+mn-lt"/>
                <a:ea typeface="+mn-ea"/>
                <a:cs typeface="+mn-cs"/>
              </a:rPr>
              <a:t>B</a:t>
            </a:r>
            <a:r>
              <a:rPr lang="ru-RU" sz="1200" kern="1200" dirty="0" smtClean="0">
                <a:solidFill>
                  <a:schemeClr val="tx1"/>
                </a:solidFill>
                <a:effectLst/>
                <a:latin typeface="+mn-lt"/>
                <a:ea typeface="+mn-ea"/>
                <a:cs typeface="+mn-cs"/>
              </a:rPr>
              <a:t> можно легко получить с пищей из цельнозерновых продуктов. Недостаток витамина </a:t>
            </a:r>
            <a:r>
              <a:rPr lang="en-US" sz="1200" kern="1200" dirty="0" smtClean="0">
                <a:solidFill>
                  <a:schemeClr val="tx1"/>
                </a:solidFill>
                <a:effectLst/>
                <a:latin typeface="+mn-lt"/>
                <a:ea typeface="+mn-ea"/>
                <a:cs typeface="+mn-cs"/>
              </a:rPr>
              <a:t>B</a:t>
            </a:r>
            <a:r>
              <a:rPr lang="ru-RU" sz="1200" kern="1200" dirty="0" smtClean="0">
                <a:solidFill>
                  <a:schemeClr val="tx1"/>
                </a:solidFill>
                <a:effectLst/>
                <a:latin typeface="+mn-lt"/>
                <a:ea typeface="+mn-ea"/>
                <a:cs typeface="+mn-cs"/>
              </a:rPr>
              <a:t> (тиамина) может вызвать проблемы с памятью, перепады настроения, раздражительность и путанность сознания.</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Сочетание питательной пищи и соответствующих пищевых добавок помогает мозгу, также как и соответствующие упражнения, вода и свежий воздух. Все это помогает улучшить наше эмоциональное состояние, выбор, который мы делаем и общее состояние здоровья. </a:t>
            </a:r>
            <a:r>
              <a:rPr lang="ru-RU" sz="1200" b="1" kern="1200" dirty="0" smtClean="0">
                <a:solidFill>
                  <a:schemeClr val="tx1"/>
                </a:solidFill>
                <a:effectLst/>
                <a:latin typeface="+mn-lt"/>
                <a:ea typeface="+mn-ea"/>
                <a:cs typeface="+mn-cs"/>
              </a:rPr>
              <a:t>«Каковы мысли в душе его, таков и они».</a:t>
            </a:r>
            <a:r>
              <a:rPr lang="en-US" dirty="0" smtClean="0">
                <a:effectLst/>
              </a:rPr>
              <a:t> </a:t>
            </a:r>
            <a:r>
              <a:rPr lang="en-US" b="1" kern="1200" dirty="0" smtClean="0">
                <a:solidFill>
                  <a:schemeClr val="tx1"/>
                </a:solidFill>
                <a:latin typeface="+mn-lt"/>
                <a:ea typeface="+mn-ea"/>
                <a:cs typeface="+mn-cs"/>
              </a:rPr>
              <a:t>(</a:t>
            </a:r>
            <a:r>
              <a:rPr lang="ru-RU" b="1" kern="1200" dirty="0" smtClean="0">
                <a:solidFill>
                  <a:schemeClr val="tx1"/>
                </a:solidFill>
                <a:latin typeface="+mn-lt"/>
                <a:ea typeface="+mn-ea"/>
                <a:cs typeface="+mn-cs"/>
              </a:rPr>
              <a:t>Притчи</a:t>
            </a:r>
            <a:r>
              <a:rPr lang="en-US" b="1" kern="1200" dirty="0" smtClean="0">
                <a:solidFill>
                  <a:schemeClr val="tx1"/>
                </a:solidFill>
                <a:latin typeface="+mn-lt"/>
                <a:ea typeface="+mn-ea"/>
                <a:cs typeface="+mn-cs"/>
              </a:rPr>
              <a:t> 23:7)</a:t>
            </a:r>
          </a:p>
          <a:p>
            <a:pPr>
              <a:lnSpc>
                <a:spcPct val="110000"/>
              </a:lnSpc>
            </a:pPr>
            <a:r>
              <a:rPr lang="en-US" kern="1200" dirty="0" smtClean="0">
                <a:solidFill>
                  <a:schemeClr val="tx1"/>
                </a:solidFill>
                <a:latin typeface="+mn-lt"/>
                <a:ea typeface="+mn-ea"/>
                <a:cs typeface="+mn-cs"/>
              </a:rPr>
              <a:t>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FB4AB0-155B-4257-BE89-FC07766FB5C1}"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FB4AB0-155B-4257-BE89-FC07766FB5C1}"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FB4AB0-155B-4257-BE89-FC07766FB5C1}" type="datetimeFigureOut">
              <a:rPr lang="en-US" smtClean="0"/>
              <a:pPr/>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FB4AB0-155B-4257-BE89-FC07766FB5C1}" type="datetimeFigureOut">
              <a:rPr lang="en-US" smtClean="0"/>
              <a:pPr/>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B4AB0-155B-4257-BE89-FC07766FB5C1}" type="datetimeFigureOut">
              <a:rPr lang="en-US" smtClean="0"/>
              <a:pPr/>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B4AB0-155B-4257-BE89-FC07766FB5C1}"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B4AB0-155B-4257-BE89-FC07766FB5C1}"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B4AB0-155B-4257-BE89-FC07766FB5C1}" type="datetimeFigureOut">
              <a:rPr lang="en-US" smtClean="0"/>
              <a:pPr/>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5EF50-BB93-4252-BF4D-982F5A18CA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733800"/>
            <a:ext cx="5029200" cy="605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baseline="30000" dirty="0" smtClean="0">
                <a:solidFill>
                  <a:srgbClr val="A1D727"/>
                </a:solidFill>
                <a:latin typeface="Caecilia LT Light" panose="02000403040000020004" pitchFamily="2" charset="0"/>
              </a:rPr>
              <a:t>ДУМАЙ</a:t>
            </a:r>
            <a:r>
              <a:rPr lang="en-US" sz="5000" baseline="30000" dirty="0" smtClean="0">
                <a:solidFill>
                  <a:srgbClr val="A1D727"/>
                </a:solidFill>
                <a:latin typeface="Caecilia LT Light" panose="02000403040000020004" pitchFamily="2" charset="0"/>
              </a:rPr>
              <a:t> </a:t>
            </a:r>
            <a:r>
              <a:rPr lang="ru-RU" sz="5000" baseline="30000" dirty="0" smtClean="0">
                <a:solidFill>
                  <a:srgbClr val="A1D727"/>
                </a:solidFill>
                <a:latin typeface="Caecilia LT Light" panose="02000403040000020004" pitchFamily="2" charset="0"/>
              </a:rPr>
              <a:t>ПОЗИТИВНО</a:t>
            </a:r>
            <a:r>
              <a:rPr lang="en-US" sz="5000" baseline="30000" dirty="0" smtClean="0">
                <a:solidFill>
                  <a:srgbClr val="A1D727"/>
                </a:solidFill>
                <a:latin typeface="Caecilia LT Light" panose="02000403040000020004" pitchFamily="2" charset="0"/>
              </a:rPr>
              <a:t>,</a:t>
            </a:r>
            <a:endParaRPr lang="en-US" sz="50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733800"/>
            <a:ext cx="3733800" cy="1118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i="1" baseline="30000" dirty="0" smtClean="0">
                <a:solidFill>
                  <a:schemeClr val="bg1"/>
                </a:solidFill>
                <a:latin typeface="Centennial LightSC" panose="02020500000000000000" pitchFamily="18" charset="0"/>
              </a:rPr>
              <a:t>И жизнь будет </a:t>
            </a:r>
            <a:br>
              <a:rPr lang="ru-RU" sz="5000" i="1" baseline="30000" dirty="0" smtClean="0">
                <a:solidFill>
                  <a:schemeClr val="bg1"/>
                </a:solidFill>
                <a:latin typeface="Centennial LightSC" panose="02020500000000000000" pitchFamily="18" charset="0"/>
              </a:rPr>
            </a:br>
            <a:r>
              <a:rPr lang="ru-RU" sz="5000" i="1" baseline="30000" dirty="0" smtClean="0">
                <a:solidFill>
                  <a:schemeClr val="bg1"/>
                </a:solidFill>
                <a:latin typeface="Centennial LightSC" panose="02020500000000000000" pitchFamily="18" charset="0"/>
              </a:rPr>
              <a:t>в радость</a:t>
            </a:r>
            <a:endParaRPr lang="en-US" sz="5000" i="1" baseline="30000" dirty="0">
              <a:solidFill>
                <a:schemeClr val="bg1"/>
              </a:solidFill>
              <a:latin typeface="Centennial LightSC" panose="02020500000000000000" pitchFamily="18" charset="0"/>
            </a:endParaRPr>
          </a:p>
        </p:txBody>
      </p:sp>
      <p:sp>
        <p:nvSpPr>
          <p:cNvPr id="7" name="CaixaDeTexto 8"/>
          <p:cNvSpPr txBox="1"/>
          <p:nvPr/>
        </p:nvSpPr>
        <p:spPr>
          <a:xfrm>
            <a:off x="5867400" y="381000"/>
            <a:ext cx="3048000" cy="1066254"/>
          </a:xfrm>
          <a:prstGeom prst="rect">
            <a:avLst/>
          </a:prstGeom>
          <a:noFill/>
        </p:spPr>
        <p:txBody>
          <a:bodyPr wrap="square">
            <a:spAutoFit/>
          </a:bodyPr>
          <a:lstStyle/>
          <a:p>
            <a:pPr algn="r" eaLnBrk="1" hangingPunct="1">
              <a:lnSpc>
                <a:spcPts val="2600"/>
              </a:lnSpc>
              <a:defRPr/>
            </a:pPr>
            <a:r>
              <a:rPr lang="ru-RU" sz="2000" dirty="0" smtClean="0">
                <a:solidFill>
                  <a:schemeClr val="accent4">
                    <a:lumMod val="50000"/>
                  </a:schemeClr>
                </a:solidFill>
                <a:latin typeface="Caecilia LT Light" panose="02000403040000020004" pitchFamily="2" charset="0"/>
              </a:rPr>
              <a:t>Тренинг для женщин по психологическому здоровью</a:t>
            </a:r>
            <a:endParaRPr lang="pt-BR" sz="2000" dirty="0">
              <a:solidFill>
                <a:schemeClr val="accent4">
                  <a:lumMod val="50000"/>
                </a:schemeClr>
              </a:solidFill>
              <a:latin typeface="Centennial LightSC" panose="02020500000000000000" pitchFamily="18" charset="0"/>
            </a:endParaRPr>
          </a:p>
        </p:txBody>
      </p:sp>
      <p:sp>
        <p:nvSpPr>
          <p:cNvPr id="8" name="Retângulo 6"/>
          <p:cNvSpPr>
            <a:spLocks noChangeArrowheads="1"/>
          </p:cNvSpPr>
          <p:nvPr/>
        </p:nvSpPr>
        <p:spPr bwMode="auto">
          <a:xfrm>
            <a:off x="0" y="4690646"/>
            <a:ext cx="9144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sz="2400" baseline="30000" dirty="0" smtClean="0">
                <a:solidFill>
                  <a:schemeClr val="bg1"/>
                </a:solidFill>
                <a:latin typeface="Caecilia LT Light" panose="02000403040000020004" pitchFamily="2" charset="0"/>
              </a:rPr>
              <a:t>Материалы для общин по всестороннему служению здоровья</a:t>
            </a:r>
            <a:endParaRPr lang="en-US" sz="2400" baseline="30000" dirty="0">
              <a:solidFill>
                <a:schemeClr val="bg1"/>
              </a:solidFill>
              <a:latin typeface="Caecilia LT Light" panose="02000403040000020004" pitchFamily="2" charset="0"/>
            </a:endParaRPr>
          </a:p>
        </p:txBody>
      </p:sp>
    </p:spTree>
    <p:extLst>
      <p:ext uri="{BB962C8B-B14F-4D97-AF65-F5344CB8AC3E}">
        <p14:creationId xmlns:p14="http://schemas.microsoft.com/office/powerpoint/2010/main" xmlns="" val="1376187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4" cstate="print"/>
          <a:stretch>
            <a:fillRect/>
          </a:stretch>
        </p:blipFill>
        <p:spPr>
          <a:xfrm>
            <a:off x="5715538" y="3429000"/>
            <a:ext cx="3399440" cy="3429000"/>
          </a:xfrm>
          <a:prstGeom prst="rect">
            <a:avLst/>
          </a:prstGeom>
        </p:spPr>
      </p:pic>
      <p:sp>
        <p:nvSpPr>
          <p:cNvPr id="4" name="Content Placeholder 2"/>
          <p:cNvSpPr txBox="1">
            <a:spLocks noGrp="1"/>
          </p:cNvSpPr>
          <p:nvPr>
            <p:ph idx="1"/>
          </p:nvPr>
        </p:nvSpPr>
        <p:spPr bwMode="auto">
          <a:xfrm>
            <a:off x="0" y="2027237"/>
            <a:ext cx="6324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lvl="0">
              <a:spcBef>
                <a:spcPts val="0"/>
              </a:spcBef>
              <a:spcAft>
                <a:spcPts val="1800"/>
              </a:spcAft>
            </a:pPr>
            <a:r>
              <a:rPr lang="ru-RU" dirty="0"/>
              <a:t>Отрицательные модели мышления производят негативные эмоции </a:t>
            </a:r>
            <a:r>
              <a:rPr lang="ru-RU" dirty="0" smtClean="0"/>
              <a:t/>
            </a:r>
            <a:br>
              <a:rPr lang="ru-RU" dirty="0" smtClean="0"/>
            </a:br>
            <a:r>
              <a:rPr lang="ru-RU" dirty="0" smtClean="0"/>
              <a:t>и </a:t>
            </a:r>
            <a:r>
              <a:rPr lang="ru-RU" dirty="0"/>
              <a:t>заболевания, вызванные эмоциональным состоянием</a:t>
            </a:r>
            <a:r>
              <a:rPr lang="ru-RU" dirty="0" smtClean="0"/>
              <a:t>.</a:t>
            </a:r>
            <a:r>
              <a:rPr lang="en-US" dirty="0" smtClean="0"/>
              <a:t> </a:t>
            </a:r>
          </a:p>
          <a:p>
            <a:pPr>
              <a:spcAft>
                <a:spcPts val="1800"/>
              </a:spcAft>
            </a:pPr>
            <a:r>
              <a:rPr lang="ru-RU" dirty="0"/>
              <a:t>Однако, если он решает преодолеть негативное мышление, выбор может помочь ему улучшить свое настроение</a:t>
            </a:r>
            <a:r>
              <a:rPr lang="ru-RU" dirty="0" smtClean="0"/>
              <a:t>.</a:t>
            </a:r>
            <a:endParaRPr kumimoji="0" lang="en-US" i="0" u="none" strike="noStrike" kern="1200" cap="none" spc="0" normalizeH="0" baseline="0" noProof="0" dirty="0">
              <a:ln>
                <a:noFill/>
              </a:ln>
              <a:solidFill>
                <a:schemeClr val="tx1"/>
              </a:solidFill>
              <a:effectLst/>
              <a:uLnTx/>
              <a:uFillTx/>
            </a:endParaRPr>
          </a:p>
        </p:txBody>
      </p:sp>
      <p:sp>
        <p:nvSpPr>
          <p:cNvPr id="8" name="Title 1"/>
          <p:cNvSpPr txBox="1">
            <a:spLocks/>
          </p:cNvSpPr>
          <p:nvPr/>
        </p:nvSpPr>
        <p:spPr>
          <a:xfrm>
            <a:off x="457200" y="762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rgbClr val="660066"/>
                </a:solidFill>
              </a:rPr>
              <a:t>Биологические препятствия</a:t>
            </a:r>
            <a:endParaRPr lang="en-US" dirty="0">
              <a:solidFill>
                <a:srgbClr val="660066"/>
              </a:solidFill>
            </a:endParaRPr>
          </a:p>
        </p:txBody>
      </p:sp>
    </p:spTree>
    <p:extLst>
      <p:ext uri="{BB962C8B-B14F-4D97-AF65-F5344CB8AC3E}">
        <p14:creationId xmlns:p14="http://schemas.microsoft.com/office/powerpoint/2010/main" xmlns="" val="2770785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5" name="Content Placeholder 2"/>
          <p:cNvSpPr txBox="1">
            <a:spLocks/>
          </p:cNvSpPr>
          <p:nvPr/>
        </p:nvSpPr>
        <p:spPr bwMode="auto">
          <a:xfrm>
            <a:off x="533400" y="2590800"/>
            <a:ext cx="82296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800"/>
              </a:spcAft>
            </a:pPr>
            <a:r>
              <a:rPr lang="ru-RU" sz="3600" dirty="0" smtClean="0"/>
              <a:t>«О</a:t>
            </a:r>
            <a:r>
              <a:rPr lang="ru-RU" sz="3600" dirty="0"/>
              <a:t>, если бы каждый из нас мог видеть, что лично от него зависит его участь!  Твоё благополучие в этой жизни, а также твоё блаженство в жизни грядущей находится в твоих </a:t>
            </a:r>
            <a:r>
              <a:rPr lang="ru-RU" sz="3600" dirty="0" smtClean="0"/>
              <a:t>руках».</a:t>
            </a:r>
            <a:r>
              <a:rPr lang="en-US" sz="3600" dirty="0" smtClean="0"/>
              <a:t> </a:t>
            </a:r>
            <a:endParaRPr lang="ru-RU" sz="3600" dirty="0"/>
          </a:p>
          <a:p>
            <a:pPr lvl="0" algn="ctr">
              <a:spcBef>
                <a:spcPts val="0"/>
              </a:spcBef>
              <a:spcAft>
                <a:spcPts val="1800"/>
              </a:spcAft>
            </a:pPr>
            <a:r>
              <a:rPr kumimoji="0" lang="ru-RU" sz="3200" b="0" i="0" u="none" strike="noStrike" kern="1200" cap="none" spc="0" normalizeH="0" baseline="0" noProof="0" dirty="0" smtClean="0">
                <a:ln>
                  <a:noFill/>
                </a:ln>
                <a:solidFill>
                  <a:schemeClr val="tx1"/>
                </a:solidFill>
                <a:effectLst/>
                <a:uLnTx/>
                <a:uFillTx/>
              </a:rPr>
              <a:t>Эллен</a:t>
            </a:r>
            <a:r>
              <a:rPr kumimoji="0" lang="ru-RU" sz="3200" b="0" i="0" u="none" strike="noStrike" kern="1200" cap="none" spc="0" normalizeH="0" noProof="0" dirty="0" smtClean="0">
                <a:ln>
                  <a:noFill/>
                </a:ln>
                <a:solidFill>
                  <a:schemeClr val="tx1"/>
                </a:solidFill>
                <a:effectLst/>
                <a:uLnTx/>
                <a:uFillTx/>
              </a:rPr>
              <a:t> Уайт</a:t>
            </a:r>
            <a:r>
              <a:rPr kumimoji="0" lang="en-US" sz="3200" b="0" i="0" u="none" strike="noStrike" kern="1200" cap="none" spc="0" normalizeH="0" baseline="0" noProof="0" dirty="0" smtClean="0">
                <a:ln>
                  <a:noFill/>
                </a:ln>
                <a:solidFill>
                  <a:schemeClr val="tx1"/>
                </a:solidFill>
                <a:effectLst/>
                <a:uLnTx/>
                <a:uFillTx/>
              </a:rPr>
              <a:t>, </a:t>
            </a:r>
            <a:r>
              <a:rPr kumimoji="0" lang="ru-RU" sz="3200" b="0" i="1" u="none" strike="noStrike" kern="1200" cap="none" spc="0" normalizeH="0" baseline="0" noProof="0" dirty="0" smtClean="0">
                <a:ln>
                  <a:noFill/>
                </a:ln>
                <a:solidFill>
                  <a:schemeClr val="tx1"/>
                </a:solidFill>
                <a:effectLst/>
                <a:uLnTx/>
                <a:uFillTx/>
              </a:rPr>
              <a:t>Вести для молодежи</a:t>
            </a:r>
            <a:r>
              <a:rPr kumimoji="0" lang="en-US" sz="3200" b="0" i="1" u="none" strike="noStrike" kern="1200" cap="none" spc="0" normalizeH="0" noProof="0" dirty="0" smtClean="0">
                <a:ln>
                  <a:noFill/>
                </a:ln>
                <a:solidFill>
                  <a:schemeClr val="tx1"/>
                </a:solidFill>
                <a:effectLst/>
                <a:uLnTx/>
                <a:uFillTx/>
              </a:rPr>
              <a:t>,</a:t>
            </a:r>
            <a:r>
              <a:rPr kumimoji="0" lang="en-US" sz="3200" b="0" i="0" u="none" strike="noStrike" kern="1200" cap="none" spc="0" normalizeH="0" baseline="0" noProof="0" dirty="0" smtClean="0">
                <a:ln>
                  <a:noFill/>
                </a:ln>
                <a:solidFill>
                  <a:schemeClr val="tx1"/>
                </a:solidFill>
                <a:effectLst/>
                <a:uLnTx/>
                <a:uFillTx/>
              </a:rPr>
              <a:t> </a:t>
            </a:r>
            <a:r>
              <a:rPr lang="ru-RU" sz="3200" dirty="0"/>
              <a:t>с</a:t>
            </a:r>
            <a:r>
              <a:rPr kumimoji="0" lang="en-US" sz="3200" b="0" i="0" u="none" strike="noStrike" kern="1200" cap="none" spc="0" normalizeH="0" baseline="0" noProof="0" dirty="0" smtClean="0">
                <a:ln>
                  <a:noFill/>
                </a:ln>
                <a:solidFill>
                  <a:schemeClr val="tx1"/>
                </a:solidFill>
                <a:effectLst/>
                <a:uLnTx/>
                <a:uFillTx/>
              </a:rPr>
              <a:t>. 31</a:t>
            </a:r>
          </a:p>
        </p:txBody>
      </p:sp>
      <p:sp>
        <p:nvSpPr>
          <p:cNvPr id="6" name="Title 1"/>
          <p:cNvSpPr txBox="1">
            <a:spLocks/>
          </p:cNvSpPr>
          <p:nvPr/>
        </p:nvSpPr>
        <p:spPr>
          <a:xfrm>
            <a:off x="457200" y="762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solidFill>
                  <a:srgbClr val="660066"/>
                </a:solidFill>
              </a:rPr>
              <a:t>Биологические препятствия</a:t>
            </a:r>
            <a:endParaRPr lang="en-US" dirty="0">
              <a:solidFill>
                <a:srgbClr val="66006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ru-RU" b="1" dirty="0" smtClean="0">
                <a:solidFill>
                  <a:srgbClr val="660066"/>
                </a:solidFill>
              </a:rPr>
              <a:t>Как Бог изменил Закхея</a:t>
            </a:r>
            <a:endParaRPr lang="en-US" dirty="0">
              <a:solidFill>
                <a:srgbClr val="660066"/>
              </a:solidFill>
            </a:endParaRPr>
          </a:p>
        </p:txBody>
      </p:sp>
      <p:sp>
        <p:nvSpPr>
          <p:cNvPr id="3" name="Rectangle 2"/>
          <p:cNvSpPr/>
          <p:nvPr/>
        </p:nvSpPr>
        <p:spPr>
          <a:xfrm>
            <a:off x="533400" y="2779455"/>
            <a:ext cx="4572000" cy="3539430"/>
          </a:xfrm>
          <a:prstGeom prst="rect">
            <a:avLst/>
          </a:prstGeom>
        </p:spPr>
        <p:txBody>
          <a:bodyPr>
            <a:spAutoFit/>
          </a:bodyPr>
          <a:lstStyle/>
          <a:p>
            <a:r>
              <a:rPr lang="ru-RU" sz="3200" dirty="0"/>
              <a:t>Никогда не стоит недооценивать силу божественного поручения, которое изменяет вашу жизнь – эти изменения делают вас новым человеком</a:t>
            </a:r>
            <a:r>
              <a:rPr lang="ru-RU" sz="3200" dirty="0" smtClean="0"/>
              <a:t>.</a:t>
            </a:r>
            <a:endParaRPr lang="en-US" sz="3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324170" y="2286000"/>
            <a:ext cx="3286430" cy="416531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4" name="Content Placeholder 2"/>
          <p:cNvSpPr txBox="1">
            <a:spLocks/>
          </p:cNvSpPr>
          <p:nvPr/>
        </p:nvSpPr>
        <p:spPr bwMode="auto">
          <a:xfrm>
            <a:off x="304800" y="2438400"/>
            <a:ext cx="54102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200"/>
              </a:spcAft>
            </a:pPr>
            <a:r>
              <a:rPr lang="ru-RU" sz="3600" dirty="0"/>
              <a:t>«</a:t>
            </a:r>
            <a:r>
              <a:rPr lang="ru-RU" sz="3600" b="1" dirty="0"/>
              <a:t>Иисус сказал ему:</a:t>
            </a:r>
            <a:r>
              <a:rPr lang="ru-RU" sz="3600" dirty="0"/>
              <a:t> ныне пришло спасение дому сему</a:t>
            </a:r>
            <a:r>
              <a:rPr lang="ru-RU" sz="3600" dirty="0" smtClean="0"/>
              <a:t>»</a:t>
            </a:r>
            <a:endParaRPr lang="en-US" sz="3600" b="1" dirty="0" smtClean="0">
              <a:latin typeface="+mn-lt"/>
            </a:endParaRPr>
          </a:p>
          <a:p>
            <a:pPr lvl="0" algn="ctr">
              <a:spcBef>
                <a:spcPts val="0"/>
              </a:spcBef>
              <a:spcAft>
                <a:spcPts val="1800"/>
              </a:spcAft>
              <a:tabLst>
                <a:tab pos="4114800" algn="l"/>
              </a:tabLst>
            </a:pPr>
            <a:r>
              <a:rPr lang="ru-RU" sz="3600" dirty="0" smtClean="0">
                <a:latin typeface="+mn-lt"/>
              </a:rPr>
              <a:t>Луки</a:t>
            </a:r>
            <a:r>
              <a:rPr lang="en-US" sz="3600" dirty="0" smtClean="0">
                <a:latin typeface="+mn-lt"/>
              </a:rPr>
              <a:t> 19:9</a:t>
            </a:r>
            <a:endParaRPr kumimoji="0" lang="en-US" sz="3600" b="0" i="0" u="none" strike="noStrike" kern="1200" cap="none" spc="0" normalizeH="0" baseline="0" noProof="0" dirty="0" smtClean="0">
              <a:ln>
                <a:noFill/>
              </a:ln>
              <a:solidFill>
                <a:schemeClr val="tx1"/>
              </a:solidFill>
              <a:effectLst/>
              <a:uLnTx/>
              <a:uFillTx/>
              <a:latin typeface="+mn-lt"/>
            </a:endParaRP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628970" y="2083090"/>
            <a:ext cx="3286430" cy="4165310"/>
          </a:xfrm>
          <a:prstGeom prst="ellipse">
            <a:avLst/>
          </a:prstGeom>
          <a:ln>
            <a:noFill/>
          </a:ln>
          <a:effectLst>
            <a:softEdge rad="112500"/>
          </a:effectLst>
        </p:spPr>
      </p:pic>
      <p:sp>
        <p:nvSpPr>
          <p:cNvPr id="8" name="Title 1"/>
          <p:cNvSpPr>
            <a:spLocks noGrp="1"/>
          </p:cNvSpPr>
          <p:nvPr>
            <p:ph type="title"/>
          </p:nvPr>
        </p:nvSpPr>
        <p:spPr>
          <a:xfrm>
            <a:off x="457200" y="762000"/>
            <a:ext cx="8229600" cy="1143000"/>
          </a:xfrm>
        </p:spPr>
        <p:txBody>
          <a:bodyPr>
            <a:normAutofit/>
          </a:bodyPr>
          <a:lstStyle/>
          <a:p>
            <a:r>
              <a:rPr lang="ru-RU" b="1" dirty="0" smtClean="0">
                <a:solidFill>
                  <a:srgbClr val="660066"/>
                </a:solidFill>
              </a:rPr>
              <a:t>Как Бог изменил Закхея</a:t>
            </a:r>
            <a:endParaRPr lang="en-US" dirty="0">
              <a:solidFill>
                <a:srgbClr val="66006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762000"/>
            <a:ext cx="8229600" cy="1143000"/>
          </a:xfrm>
        </p:spPr>
        <p:txBody>
          <a:bodyPr>
            <a:normAutofit/>
          </a:bodyPr>
          <a:lstStyle/>
          <a:p>
            <a:r>
              <a:rPr lang="ru-RU" b="1" dirty="0" smtClean="0">
                <a:solidFill>
                  <a:srgbClr val="660066"/>
                </a:solidFill>
              </a:rPr>
              <a:t>Бог - Мечтатель</a:t>
            </a:r>
            <a:r>
              <a:rPr lang="en-US" b="1" dirty="0" smtClean="0">
                <a:solidFill>
                  <a:srgbClr val="660066"/>
                </a:solidFill>
              </a:rPr>
              <a:t>…</a:t>
            </a:r>
            <a:endParaRPr lang="en-US" dirty="0">
              <a:solidFill>
                <a:srgbClr val="660066"/>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105400" y="4191000"/>
            <a:ext cx="4038600" cy="2692400"/>
          </a:xfrm>
          <a:prstGeom prst="rect">
            <a:avLst/>
          </a:prstGeom>
        </p:spPr>
      </p:pic>
      <p:sp>
        <p:nvSpPr>
          <p:cNvPr id="3" name="Rectangle 2"/>
          <p:cNvSpPr/>
          <p:nvPr/>
        </p:nvSpPr>
        <p:spPr>
          <a:xfrm>
            <a:off x="304800" y="1828800"/>
            <a:ext cx="5181600" cy="5016758"/>
          </a:xfrm>
          <a:prstGeom prst="rect">
            <a:avLst/>
          </a:prstGeom>
        </p:spPr>
        <p:txBody>
          <a:bodyPr wrap="square">
            <a:spAutoFit/>
          </a:bodyPr>
          <a:lstStyle/>
          <a:p>
            <a:pPr algn="ctr"/>
            <a:r>
              <a:rPr lang="ru-RU" sz="4000" dirty="0"/>
              <a:t>Давайте рассмотрим жизнь нескольких библейских персонажей, </a:t>
            </a:r>
            <a:r>
              <a:rPr lang="ru-RU" sz="4000" dirty="0" smtClean="0"/>
              <a:t/>
            </a:r>
            <a:br>
              <a:rPr lang="ru-RU" sz="4000" dirty="0" smtClean="0"/>
            </a:br>
            <a:r>
              <a:rPr lang="ru-RU" sz="4000" dirty="0" smtClean="0"/>
              <a:t>у </a:t>
            </a:r>
            <a:r>
              <a:rPr lang="ru-RU" sz="4000" dirty="0"/>
              <a:t>которых для Бога был особенный план еще до того, как они были зачаты</a:t>
            </a:r>
            <a:r>
              <a:rPr lang="ru-RU" sz="4000" dirty="0" smtClean="0"/>
              <a:t>.</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762000"/>
            <a:ext cx="8229600" cy="1143000"/>
          </a:xfrm>
        </p:spPr>
        <p:txBody>
          <a:bodyPr>
            <a:normAutofit/>
          </a:bodyPr>
          <a:lstStyle/>
          <a:p>
            <a:r>
              <a:rPr lang="ru-RU" b="1" dirty="0" smtClean="0">
                <a:solidFill>
                  <a:srgbClr val="660066"/>
                </a:solidFill>
              </a:rPr>
              <a:t>Иоанн креститель</a:t>
            </a:r>
            <a:endParaRPr lang="en-US" dirty="0">
              <a:solidFill>
                <a:srgbClr val="660066"/>
              </a:solidFill>
            </a:endParaRPr>
          </a:p>
        </p:txBody>
      </p:sp>
      <p:sp>
        <p:nvSpPr>
          <p:cNvPr id="4" name="Content Placeholder 2"/>
          <p:cNvSpPr txBox="1">
            <a:spLocks/>
          </p:cNvSpPr>
          <p:nvPr/>
        </p:nvSpPr>
        <p:spPr bwMode="auto">
          <a:xfrm>
            <a:off x="609600" y="2362200"/>
            <a:ext cx="4953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1800"/>
              </a:spcAft>
            </a:pPr>
            <a:r>
              <a:rPr lang="ru-RU" sz="3600" dirty="0"/>
              <a:t>«Из рожденных женами нет ни одного пророка больше Иоанна Крестителя</a:t>
            </a:r>
            <a:r>
              <a:rPr lang="ru-RU" sz="3600" dirty="0" smtClean="0"/>
              <a:t>»</a:t>
            </a:r>
            <a:endParaRPr lang="en-US" sz="3600" dirty="0" smtClean="0">
              <a:latin typeface="+mn-lt"/>
            </a:endParaRPr>
          </a:p>
          <a:p>
            <a:pPr lvl="0">
              <a:spcBef>
                <a:spcPts val="0"/>
              </a:spcBef>
              <a:spcAft>
                <a:spcPts val="1800"/>
              </a:spcAft>
              <a:tabLst>
                <a:tab pos="4114800" algn="l"/>
              </a:tabLst>
            </a:pPr>
            <a:r>
              <a:rPr lang="ru-RU" sz="3600" dirty="0" smtClean="0">
                <a:latin typeface="+mn-lt"/>
              </a:rPr>
              <a:t>Луки</a:t>
            </a:r>
            <a:r>
              <a:rPr lang="en-US" sz="3600" dirty="0" smtClean="0">
                <a:latin typeface="+mn-lt"/>
              </a:rPr>
              <a:t> 7:28</a:t>
            </a:r>
            <a:endParaRPr kumimoji="0" lang="en-US" sz="3600" b="0" i="0" u="none" strike="noStrike" kern="1200" cap="none" spc="0" normalizeH="0" baseline="0" noProof="0" dirty="0" smtClean="0">
              <a:ln>
                <a:noFill/>
              </a:ln>
              <a:solidFill>
                <a:schemeClr val="tx1"/>
              </a:solidFill>
              <a:effectLst/>
              <a:uLnTx/>
              <a:uFillTx/>
              <a:latin typeface="+mn-lt"/>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181600" y="1958448"/>
            <a:ext cx="3596992" cy="467095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ru-RU" b="1" dirty="0" smtClean="0">
                <a:solidFill>
                  <a:srgbClr val="660066"/>
                </a:solidFill>
              </a:rPr>
              <a:t>Иеремия</a:t>
            </a:r>
            <a:endParaRPr lang="en-US" dirty="0">
              <a:solidFill>
                <a:srgbClr val="660066"/>
              </a:solidFill>
            </a:endParaRPr>
          </a:p>
        </p:txBody>
      </p:sp>
      <p:sp>
        <p:nvSpPr>
          <p:cNvPr id="4" name="Content Placeholder 2"/>
          <p:cNvSpPr txBox="1">
            <a:spLocks/>
          </p:cNvSpPr>
          <p:nvPr/>
        </p:nvSpPr>
        <p:spPr bwMode="auto">
          <a:xfrm>
            <a:off x="457200" y="2133600"/>
            <a:ext cx="54102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1800"/>
              </a:spcAft>
            </a:pPr>
            <a:r>
              <a:rPr lang="ru-RU" sz="3500" dirty="0"/>
              <a:t>«Прежде, нежели Я образовал тебя во чреве, </a:t>
            </a:r>
            <a:r>
              <a:rPr lang="ru-RU" sz="3500" dirty="0" smtClean="0"/>
              <a:t/>
            </a:r>
            <a:br>
              <a:rPr lang="ru-RU" sz="3500" dirty="0" smtClean="0"/>
            </a:br>
            <a:r>
              <a:rPr lang="ru-RU" sz="3500" dirty="0" smtClean="0"/>
              <a:t>Я </a:t>
            </a:r>
            <a:r>
              <a:rPr lang="ru-RU" sz="3500" dirty="0"/>
              <a:t>познал тебя, и прежде, </a:t>
            </a:r>
            <a:r>
              <a:rPr lang="ru-RU" sz="3500" dirty="0" smtClean="0"/>
              <a:t>нежели </a:t>
            </a:r>
            <a:r>
              <a:rPr lang="ru-RU" sz="3500" dirty="0"/>
              <a:t>ты вышел из утробы, Я освятил тебя: </a:t>
            </a:r>
            <a:r>
              <a:rPr lang="ru-RU" sz="3500" dirty="0" smtClean="0"/>
              <a:t>пророком </a:t>
            </a:r>
            <a:r>
              <a:rPr lang="ru-RU" sz="3500" dirty="0"/>
              <a:t>для </a:t>
            </a:r>
            <a:r>
              <a:rPr lang="ru-RU" sz="3500" dirty="0" smtClean="0"/>
              <a:t>народов </a:t>
            </a:r>
            <a:r>
              <a:rPr lang="ru-RU" sz="3500" dirty="0"/>
              <a:t>поставил тебя</a:t>
            </a:r>
            <a:r>
              <a:rPr lang="ru-RU" sz="3500" dirty="0" smtClean="0"/>
              <a:t>»</a:t>
            </a:r>
            <a:endParaRPr lang="en-US" sz="3500" dirty="0" smtClean="0"/>
          </a:p>
          <a:p>
            <a:pPr lvl="0">
              <a:spcBef>
                <a:spcPts val="0"/>
              </a:spcBef>
              <a:spcAft>
                <a:spcPts val="1800"/>
              </a:spcAft>
              <a:tabLst>
                <a:tab pos="4114800" algn="l"/>
              </a:tabLst>
            </a:pPr>
            <a:r>
              <a:rPr lang="ru-RU" sz="3500" dirty="0" smtClean="0"/>
              <a:t>Иеремия</a:t>
            </a:r>
            <a:r>
              <a:rPr lang="en-US" sz="3500" dirty="0" smtClean="0"/>
              <a:t> 1:5</a:t>
            </a:r>
            <a:endParaRPr kumimoji="0" lang="en-US" sz="3500" b="0" i="0" u="none" strike="noStrike" kern="1200" cap="none" spc="0" normalizeH="0" baseline="0" noProof="0" dirty="0" smtClean="0">
              <a:ln>
                <a:noFill/>
              </a:ln>
              <a:solidFill>
                <a:schemeClr val="tx1"/>
              </a:solidFill>
              <a:effectLst/>
              <a:uLnTx/>
              <a:uFillTx/>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984405" y="3886200"/>
            <a:ext cx="4159595" cy="2971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85800"/>
            <a:ext cx="8229600" cy="1143000"/>
          </a:xfrm>
        </p:spPr>
        <p:txBody>
          <a:bodyPr/>
          <a:lstStyle/>
          <a:p>
            <a:r>
              <a:rPr lang="ru-RU" b="1" dirty="0" smtClean="0">
                <a:solidFill>
                  <a:srgbClr val="660066"/>
                </a:solidFill>
              </a:rPr>
              <a:t>Упражнение</a:t>
            </a:r>
            <a:endParaRPr lang="en-US" b="1" dirty="0">
              <a:solidFill>
                <a:srgbClr val="660066"/>
              </a:solidFill>
            </a:endParaRPr>
          </a:p>
        </p:txBody>
      </p:sp>
      <p:sp>
        <p:nvSpPr>
          <p:cNvPr id="3" name="Content Placeholder 2"/>
          <p:cNvSpPr>
            <a:spLocks noGrp="1"/>
          </p:cNvSpPr>
          <p:nvPr>
            <p:ph idx="1"/>
          </p:nvPr>
        </p:nvSpPr>
        <p:spPr>
          <a:xfrm>
            <a:off x="381000" y="2438400"/>
            <a:ext cx="8229600" cy="3352800"/>
          </a:xfrm>
        </p:spPr>
        <p:txBody>
          <a:bodyPr>
            <a:normAutofit/>
          </a:bodyPr>
          <a:lstStyle/>
          <a:p>
            <a:pPr algn="ctr"/>
            <a:r>
              <a:rPr lang="ru-RU" dirty="0"/>
              <a:t>Вспомните время, когда вы получили божественное поручение, изменившее вашу жизнь, которое помогло вам стать новым человеком. Вдохновило ли оно вас новой мечтой? Каким образом? Поделитесь с кем-то своей историей</a:t>
            </a:r>
            <a:r>
              <a:rPr lang="ru-RU" dirty="0" smtClean="0"/>
              <a:t>.</a:t>
            </a:r>
            <a:endParaRPr lang="en-US" dirty="0"/>
          </a:p>
        </p:txBody>
      </p:sp>
    </p:spTree>
    <p:extLst>
      <p:ext uri="{BB962C8B-B14F-4D97-AF65-F5344CB8AC3E}">
        <p14:creationId xmlns:p14="http://schemas.microsoft.com/office/powerpoint/2010/main" xmlns="" val="1662467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ru-RU" b="1" dirty="0" smtClean="0">
                <a:solidFill>
                  <a:srgbClr val="660066"/>
                </a:solidFill>
              </a:rPr>
              <a:t>Самуил</a:t>
            </a:r>
            <a:endParaRPr lang="en-US" dirty="0">
              <a:solidFill>
                <a:srgbClr val="660066"/>
              </a:solidFill>
            </a:endParaRPr>
          </a:p>
        </p:txBody>
      </p:sp>
      <p:sp>
        <p:nvSpPr>
          <p:cNvPr id="3" name="Rectangle 2"/>
          <p:cNvSpPr/>
          <p:nvPr/>
        </p:nvSpPr>
        <p:spPr>
          <a:xfrm>
            <a:off x="533400" y="2471678"/>
            <a:ext cx="4343400" cy="3970318"/>
          </a:xfrm>
          <a:prstGeom prst="rect">
            <a:avLst/>
          </a:prstGeom>
        </p:spPr>
        <p:txBody>
          <a:bodyPr wrap="square">
            <a:spAutoFit/>
          </a:bodyPr>
          <a:lstStyle/>
          <a:p>
            <a:pPr>
              <a:defRPr/>
            </a:pPr>
            <a:r>
              <a:rPr lang="ru-RU" sz="3600" dirty="0"/>
              <a:t>Божья мечта стала мечтой Анны, </a:t>
            </a:r>
            <a:r>
              <a:rPr lang="ru-RU" sz="3600" dirty="0" smtClean="0"/>
              <a:t/>
            </a:r>
            <a:br>
              <a:rPr lang="ru-RU" sz="3600" dirty="0" smtClean="0"/>
            </a:br>
            <a:r>
              <a:rPr lang="ru-RU" sz="3600" dirty="0" smtClean="0"/>
              <a:t>и </a:t>
            </a:r>
            <a:r>
              <a:rPr lang="ru-RU" sz="3600" dirty="0"/>
              <a:t>Самуил воплотил эту мечту в течение своей долгой </a:t>
            </a:r>
            <a:r>
              <a:rPr lang="ru-RU" sz="3600" dirty="0" smtClean="0"/>
              <a:t/>
            </a:r>
            <a:br>
              <a:rPr lang="ru-RU" sz="3600" dirty="0" smtClean="0"/>
            </a:br>
            <a:r>
              <a:rPr lang="ru-RU" sz="3600" dirty="0" smtClean="0"/>
              <a:t>и </a:t>
            </a:r>
            <a:r>
              <a:rPr lang="ru-RU" sz="3600" dirty="0"/>
              <a:t>плодотворной жизни</a:t>
            </a:r>
            <a:r>
              <a:rPr lang="ru-RU" sz="3600" dirty="0" smtClean="0"/>
              <a:t>.</a:t>
            </a:r>
            <a:endParaRPr lang="en-US" sz="3600" dirty="0"/>
          </a:p>
        </p:txBody>
      </p:sp>
      <p:pic>
        <p:nvPicPr>
          <p:cNvPr id="6" name="Picture 5"/>
          <p:cNvPicPr>
            <a:picLocks noChangeAspect="1"/>
          </p:cNvPicPr>
          <p:nvPr/>
        </p:nvPicPr>
        <p:blipFill>
          <a:blip r:embed="rId4" cstate="print"/>
          <a:stretch>
            <a:fillRect/>
          </a:stretch>
        </p:blipFill>
        <p:spPr>
          <a:xfrm>
            <a:off x="5232688" y="2108200"/>
            <a:ext cx="3162011" cy="4445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762000" y="762000"/>
            <a:ext cx="8229600" cy="1143000"/>
          </a:xfrm>
        </p:spPr>
        <p:txBody>
          <a:bodyPr>
            <a:normAutofit/>
          </a:bodyPr>
          <a:lstStyle/>
          <a:p>
            <a:r>
              <a:rPr lang="ru-RU" b="1" dirty="0" smtClean="0">
                <a:solidFill>
                  <a:srgbClr val="660066"/>
                </a:solidFill>
              </a:rPr>
              <a:t>Ваша мечта</a:t>
            </a:r>
            <a:endParaRPr lang="en-US" dirty="0">
              <a:solidFill>
                <a:srgbClr val="660066"/>
              </a:solidFill>
            </a:endParaRPr>
          </a:p>
        </p:txBody>
      </p:sp>
      <p:sp>
        <p:nvSpPr>
          <p:cNvPr id="3" name="Content Placeholder 2"/>
          <p:cNvSpPr>
            <a:spLocks noGrp="1"/>
          </p:cNvSpPr>
          <p:nvPr>
            <p:ph idx="1"/>
          </p:nvPr>
        </p:nvSpPr>
        <p:spPr>
          <a:xfrm>
            <a:off x="457200" y="2438399"/>
            <a:ext cx="5029200" cy="2743201"/>
          </a:xfrm>
        </p:spPr>
        <p:txBody>
          <a:bodyPr>
            <a:noAutofit/>
          </a:bodyPr>
          <a:lstStyle/>
          <a:p>
            <a:pPr marL="0" indent="0">
              <a:buNone/>
            </a:pPr>
            <a:r>
              <a:rPr lang="ru-RU" sz="4000" dirty="0"/>
              <a:t>Величайшие мечты рождаются не внутри вас, мечты, изменяющие жизн, приходят от Бога, Творца вселенной</a:t>
            </a:r>
            <a:r>
              <a:rPr lang="ru-RU" sz="4000" dirty="0" smtClean="0"/>
              <a:t>.</a:t>
            </a:r>
            <a:endParaRPr lang="en-US" sz="4000"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651993" y="2590800"/>
            <a:ext cx="3492006" cy="4267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10[1].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76200" y="0"/>
            <a:ext cx="9296400" cy="6857999"/>
          </a:xfrm>
          <a:prstGeom prst="rect">
            <a:avLst/>
          </a:prstGeom>
        </p:spPr>
      </p:pic>
      <p:sp>
        <p:nvSpPr>
          <p:cNvPr id="2" name="Title 1"/>
          <p:cNvSpPr>
            <a:spLocks noGrp="1"/>
          </p:cNvSpPr>
          <p:nvPr>
            <p:ph type="ctrTitle"/>
          </p:nvPr>
        </p:nvSpPr>
        <p:spPr>
          <a:xfrm>
            <a:off x="762000" y="3711575"/>
            <a:ext cx="7772400" cy="1470025"/>
          </a:xfrm>
          <a:effectLst>
            <a:outerShdw blurRad="50800" dist="38100" dir="10800000" algn="r" rotWithShape="0">
              <a:prstClr val="black">
                <a:alpha val="40000"/>
              </a:prstClr>
            </a:outerShdw>
          </a:effectLst>
        </p:spPr>
        <p:txBody>
          <a:bodyPr/>
          <a:lstStyle/>
          <a:p>
            <a:r>
              <a:rPr lang="ru-RU" b="1" dirty="0" smtClean="0">
                <a:solidFill>
                  <a:schemeClr val="bg1"/>
                </a:solidFill>
                <a:latin typeface="Cambria"/>
                <a:cs typeface="Cambria"/>
              </a:rPr>
              <a:t>Новая ты</a:t>
            </a:r>
            <a:endParaRPr lang="en-US" b="1" dirty="0">
              <a:solidFill>
                <a:schemeClr val="bg1"/>
              </a:solidFill>
              <a:latin typeface="Cambria"/>
              <a:cs typeface="Cambria"/>
            </a:endParaRPr>
          </a:p>
        </p:txBody>
      </p:sp>
      <p:sp>
        <p:nvSpPr>
          <p:cNvPr id="4" name="Title 1"/>
          <p:cNvSpPr txBox="1">
            <a:spLocks/>
          </p:cNvSpPr>
          <p:nvPr/>
        </p:nvSpPr>
        <p:spPr bwMode="auto">
          <a:xfrm>
            <a:off x="457200" y="4724400"/>
            <a:ext cx="82296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ru-RU" sz="1600" dirty="0" smtClean="0">
                <a:latin typeface="Cambria"/>
                <a:ea typeface="+mj-ea"/>
                <a:cs typeface="Cambria"/>
              </a:rPr>
              <a:t>Автор урока</a:t>
            </a:r>
          </a:p>
          <a:p>
            <a:pPr algn="ctr"/>
            <a:r>
              <a:rPr kumimoji="0" lang="ru-RU" sz="1600" b="0" i="0" u="none" strike="noStrike" kern="1200" cap="none" spc="0" normalizeH="0" baseline="0" noProof="0" dirty="0" smtClean="0">
                <a:ln>
                  <a:noFill/>
                </a:ln>
                <a:solidFill>
                  <a:schemeClr val="tx1"/>
                </a:solidFill>
                <a:effectLst/>
                <a:uLnTx/>
                <a:uFillTx/>
                <a:latin typeface="Cambria"/>
                <a:ea typeface="+mj-ea"/>
                <a:cs typeface="Cambria"/>
              </a:rPr>
              <a:t>Милли </a:t>
            </a:r>
            <a:r>
              <a:rPr kumimoji="0" lang="ru-RU" sz="1600" b="0" i="0" u="none" strike="noStrike" kern="1200" cap="none" spc="0" normalizeH="0" baseline="0" noProof="0" dirty="0" smtClean="0">
                <a:ln>
                  <a:noFill/>
                </a:ln>
                <a:solidFill>
                  <a:schemeClr val="tx1"/>
                </a:solidFill>
                <a:effectLst/>
                <a:uLnTx/>
                <a:uFillTx/>
                <a:latin typeface="Cambria"/>
                <a:ea typeface="+mj-ea"/>
                <a:cs typeface="Cambria"/>
              </a:rPr>
              <a:t>Янберг</a:t>
            </a:r>
            <a:endParaRPr lang="en-US" sz="1600" dirty="0" smtClean="0">
              <a:latin typeface="Cambria"/>
              <a:cs typeface="Cambri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133600" y="762000"/>
            <a:ext cx="6781800" cy="1143000"/>
          </a:xfrm>
        </p:spPr>
        <p:txBody>
          <a:bodyPr>
            <a:normAutofit fontScale="90000"/>
          </a:bodyPr>
          <a:lstStyle/>
          <a:p>
            <a:r>
              <a:rPr lang="ru-RU" b="1" dirty="0" smtClean="0">
                <a:solidFill>
                  <a:srgbClr val="660066"/>
                </a:solidFill>
              </a:rPr>
              <a:t>Божий план для вас сегодня</a:t>
            </a:r>
            <a:endParaRPr lang="en-US" dirty="0">
              <a:solidFill>
                <a:srgbClr val="660066"/>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6102337" y="3124200"/>
            <a:ext cx="3117863" cy="3810000"/>
          </a:xfrm>
          <a:prstGeom prst="rect">
            <a:avLst/>
          </a:prstGeom>
          <a:ln>
            <a:noFill/>
          </a:ln>
          <a:effectLst>
            <a:softEdge rad="112500"/>
          </a:effectLst>
        </p:spPr>
      </p:pic>
      <p:sp>
        <p:nvSpPr>
          <p:cNvPr id="3" name="Content Placeholder 2"/>
          <p:cNvSpPr>
            <a:spLocks noGrp="1"/>
          </p:cNvSpPr>
          <p:nvPr>
            <p:ph idx="1"/>
          </p:nvPr>
        </p:nvSpPr>
        <p:spPr>
          <a:xfrm>
            <a:off x="457200" y="2484437"/>
            <a:ext cx="6477000" cy="2697163"/>
          </a:xfrm>
        </p:spPr>
        <p:txBody>
          <a:bodyPr>
            <a:noAutofit/>
          </a:bodyPr>
          <a:lstStyle/>
          <a:p>
            <a:r>
              <a:rPr lang="ru-RU" sz="3600" dirty="0" smtClean="0"/>
              <a:t>Какая </a:t>
            </a:r>
            <a:r>
              <a:rPr lang="ru-RU" sz="3600" dirty="0"/>
              <a:t>идея, мечта, желание была «посажена» в вашем сердце и разуме?</a:t>
            </a:r>
            <a:endParaRPr lang="en-US" sz="3600" dirty="0"/>
          </a:p>
          <a:p>
            <a:r>
              <a:rPr lang="ru-RU" sz="3600" dirty="0" smtClean="0"/>
              <a:t>Что </a:t>
            </a:r>
            <a:r>
              <a:rPr lang="ru-RU" sz="3600" dirty="0"/>
              <a:t>Бог побуждает вас сделать для Него и для себя</a:t>
            </a:r>
            <a:r>
              <a:rPr lang="ru-RU" sz="3600" dirty="0" smtClean="0"/>
              <a:t>?</a:t>
            </a:r>
            <a:endParaRPr lang="en-US" sz="3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6102337" y="3124200"/>
            <a:ext cx="3117863" cy="3810000"/>
          </a:xfrm>
          <a:prstGeom prst="rect">
            <a:avLst/>
          </a:prstGeom>
          <a:ln>
            <a:noFill/>
          </a:ln>
          <a:effectLst>
            <a:softEdge rad="112500"/>
          </a:effectLst>
        </p:spPr>
      </p:pic>
      <p:sp>
        <p:nvSpPr>
          <p:cNvPr id="3" name="Content Placeholder 2"/>
          <p:cNvSpPr>
            <a:spLocks noGrp="1"/>
          </p:cNvSpPr>
          <p:nvPr>
            <p:ph idx="1"/>
          </p:nvPr>
        </p:nvSpPr>
        <p:spPr>
          <a:xfrm>
            <a:off x="381000" y="2362200"/>
            <a:ext cx="6248400" cy="3657600"/>
          </a:xfrm>
        </p:spPr>
        <p:txBody>
          <a:bodyPr>
            <a:normAutofit fontScale="92500" lnSpcReduction="20000"/>
          </a:bodyPr>
          <a:lstStyle/>
          <a:p>
            <a:r>
              <a:rPr lang="ru-RU" sz="3600" dirty="0" smtClean="0"/>
              <a:t>Готовы </a:t>
            </a:r>
            <a:r>
              <a:rPr lang="ru-RU" sz="3600" dirty="0"/>
              <a:t>ли вы с верой идти навстречу новым вызовам, идти к новым горизонтам, чтобы стать новым человеком?</a:t>
            </a:r>
            <a:endParaRPr lang="en-US" sz="3600" dirty="0"/>
          </a:p>
          <a:p>
            <a:r>
              <a:rPr lang="ru-RU" sz="3600" dirty="0" smtClean="0"/>
              <a:t>Изменения </a:t>
            </a:r>
            <a:r>
              <a:rPr lang="ru-RU" sz="3600" dirty="0"/>
              <a:t>согласно Божьему плану могут начаться в любой период вашей жизни и в любое время. Готовы ли вы к этому</a:t>
            </a:r>
            <a:r>
              <a:rPr lang="ru-RU" sz="3600" dirty="0" smtClean="0"/>
              <a:t>?</a:t>
            </a:r>
            <a:endParaRPr lang="en-US" sz="3600" dirty="0"/>
          </a:p>
        </p:txBody>
      </p:sp>
    </p:spTree>
    <p:extLst>
      <p:ext uri="{BB962C8B-B14F-4D97-AF65-F5344CB8AC3E}">
        <p14:creationId xmlns:p14="http://schemas.microsoft.com/office/powerpoint/2010/main" xmlns="" val="3444241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ru-RU" b="1" dirty="0" smtClean="0">
                <a:solidFill>
                  <a:srgbClr val="660066"/>
                </a:solidFill>
              </a:rPr>
              <a:t>Момент озарения в жизни Рэя</a:t>
            </a:r>
            <a:endParaRPr lang="en-US" dirty="0">
              <a:solidFill>
                <a:srgbClr val="660066"/>
              </a:solidFill>
            </a:endParaRPr>
          </a:p>
        </p:txBody>
      </p:sp>
      <p:pic>
        <p:nvPicPr>
          <p:cNvPr id="7" name="Picture 6"/>
          <p:cNvPicPr>
            <a:picLocks noChangeAspect="1"/>
          </p:cNvPicPr>
          <p:nvPr/>
        </p:nvPicPr>
        <p:blipFill>
          <a:blip r:embed="rId4" cstate="print"/>
          <a:stretch>
            <a:fillRect/>
          </a:stretch>
        </p:blipFill>
        <p:spPr>
          <a:xfrm>
            <a:off x="1295400" y="2300909"/>
            <a:ext cx="6858000" cy="409989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cstate="print"/>
          <a:stretch>
            <a:fillRect/>
          </a:stretch>
        </p:blipFill>
        <p:spPr>
          <a:xfrm>
            <a:off x="508000" y="2146300"/>
            <a:ext cx="8128000" cy="4559300"/>
          </a:xfrm>
          <a:prstGeom prst="rect">
            <a:avLst/>
          </a:prstGeom>
        </p:spPr>
      </p:pic>
      <p:sp>
        <p:nvSpPr>
          <p:cNvPr id="7" name="Title 1"/>
          <p:cNvSpPr>
            <a:spLocks noGrp="1"/>
          </p:cNvSpPr>
          <p:nvPr>
            <p:ph type="title"/>
          </p:nvPr>
        </p:nvSpPr>
        <p:spPr>
          <a:xfrm>
            <a:off x="457200" y="762000"/>
            <a:ext cx="8229600" cy="1143000"/>
          </a:xfrm>
        </p:spPr>
        <p:txBody>
          <a:bodyPr>
            <a:normAutofit/>
          </a:bodyPr>
          <a:lstStyle/>
          <a:p>
            <a:r>
              <a:rPr lang="ru-RU" b="1" dirty="0" smtClean="0">
                <a:solidFill>
                  <a:srgbClr val="660066"/>
                </a:solidFill>
              </a:rPr>
              <a:t>Момент озарения в жизни Рэя</a:t>
            </a:r>
            <a:endParaRPr lang="en-US" dirty="0">
              <a:solidFill>
                <a:srgbClr val="66006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362200" y="762000"/>
            <a:ext cx="6324600" cy="1143000"/>
          </a:xfrm>
        </p:spPr>
        <p:txBody>
          <a:bodyPr>
            <a:normAutofit/>
          </a:bodyPr>
          <a:lstStyle/>
          <a:p>
            <a:r>
              <a:rPr lang="ru-RU" b="1" dirty="0" smtClean="0">
                <a:solidFill>
                  <a:srgbClr val="660066"/>
                </a:solidFill>
              </a:rPr>
              <a:t>Божья мечта </a:t>
            </a:r>
            <a:r>
              <a:rPr lang="ru-RU" b="1" dirty="0" smtClean="0">
                <a:solidFill>
                  <a:srgbClr val="660066"/>
                </a:solidFill>
              </a:rPr>
              <a:t>для вас</a:t>
            </a:r>
            <a:endParaRPr lang="en-US" dirty="0">
              <a:solidFill>
                <a:srgbClr val="660066"/>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6019800" y="2249638"/>
            <a:ext cx="3052831" cy="4608362"/>
          </a:xfrm>
          <a:prstGeom prst="rect">
            <a:avLst/>
          </a:prstGeom>
        </p:spPr>
      </p:pic>
      <p:sp>
        <p:nvSpPr>
          <p:cNvPr id="3" name="Content Placeholder 2"/>
          <p:cNvSpPr>
            <a:spLocks noGrp="1"/>
          </p:cNvSpPr>
          <p:nvPr>
            <p:ph idx="1"/>
          </p:nvPr>
        </p:nvSpPr>
        <p:spPr>
          <a:xfrm>
            <a:off x="381000" y="2789237"/>
            <a:ext cx="5943600" cy="1630363"/>
          </a:xfrm>
        </p:spPr>
        <p:txBody>
          <a:bodyPr>
            <a:normAutofit fontScale="92500" lnSpcReduction="10000"/>
          </a:bodyPr>
          <a:lstStyle/>
          <a:p>
            <a:pPr marL="0" indent="0" algn="ctr">
              <a:buNone/>
            </a:pPr>
            <a:r>
              <a:rPr lang="ru-RU" sz="4000" dirty="0"/>
              <a:t>У Бога есть мечта, чтобы </a:t>
            </a:r>
            <a:r>
              <a:rPr lang="ru-RU" sz="4000" dirty="0" smtClean="0"/>
              <a:t>мы все </a:t>
            </a:r>
            <a:r>
              <a:rPr lang="ru-RU" sz="4000" dirty="0" smtClean="0"/>
              <a:t>достигли </a:t>
            </a:r>
            <a:r>
              <a:rPr lang="ru-RU" sz="4000" dirty="0"/>
              <a:t>своего потенциала</a:t>
            </a:r>
            <a:r>
              <a:rPr lang="ru-RU" sz="4000" dirty="0" smtClean="0"/>
              <a:t>.</a:t>
            </a:r>
            <a:endParaRPr lang="en-US" sz="4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762000" y="2590800"/>
            <a:ext cx="4800600" cy="3429000"/>
          </a:xfrm>
        </p:spPr>
        <p:txBody>
          <a:bodyPr>
            <a:normAutofit/>
          </a:bodyPr>
          <a:lstStyle/>
          <a:p>
            <a:pPr marL="0" indent="0" algn="ctr">
              <a:buNone/>
            </a:pPr>
            <a:r>
              <a:rPr lang="ru-RU" sz="3600" dirty="0"/>
              <a:t>Что сделает Бог, чтобы осуществить </a:t>
            </a:r>
            <a:r>
              <a:rPr lang="ru-RU" sz="3600" i="1" dirty="0"/>
              <a:t>ВАШИ</a:t>
            </a:r>
            <a:r>
              <a:rPr lang="ru-RU" sz="3600" dirty="0"/>
              <a:t> мечты? </a:t>
            </a:r>
            <a:r>
              <a:rPr lang="ru-RU" sz="3600" dirty="0" smtClean="0"/>
              <a:t/>
            </a:r>
            <a:br>
              <a:rPr lang="ru-RU" sz="3600" dirty="0" smtClean="0"/>
            </a:br>
            <a:r>
              <a:rPr lang="ru-RU" sz="3600" dirty="0" smtClean="0"/>
              <a:t>Краткий </a:t>
            </a:r>
            <a:r>
              <a:rPr lang="ru-RU" sz="3600" dirty="0"/>
              <a:t>ответ звучит так: </a:t>
            </a:r>
            <a:r>
              <a:rPr lang="ru-RU" sz="3600" i="1" dirty="0"/>
              <a:t>все необходимое.</a:t>
            </a:r>
            <a:r>
              <a:rPr lang="en-US" sz="3600" i="1" dirty="0"/>
              <a:t> </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6248400" y="2743200"/>
            <a:ext cx="2725869" cy="4114800"/>
          </a:xfrm>
          <a:prstGeom prst="rect">
            <a:avLst/>
          </a:prstGeom>
        </p:spPr>
      </p:pic>
      <p:sp>
        <p:nvSpPr>
          <p:cNvPr id="7" name="Title 1"/>
          <p:cNvSpPr>
            <a:spLocks noGrp="1"/>
          </p:cNvSpPr>
          <p:nvPr>
            <p:ph type="title"/>
          </p:nvPr>
        </p:nvSpPr>
        <p:spPr>
          <a:xfrm>
            <a:off x="2362200" y="762000"/>
            <a:ext cx="6324600" cy="1143000"/>
          </a:xfrm>
        </p:spPr>
        <p:txBody>
          <a:bodyPr>
            <a:normAutofit/>
          </a:bodyPr>
          <a:lstStyle/>
          <a:p>
            <a:r>
              <a:rPr lang="ru-RU" b="1" dirty="0" smtClean="0">
                <a:solidFill>
                  <a:srgbClr val="660066"/>
                </a:solidFill>
              </a:rPr>
              <a:t>Божья мечта </a:t>
            </a:r>
            <a:r>
              <a:rPr lang="ru-RU" b="1" dirty="0" smtClean="0">
                <a:solidFill>
                  <a:srgbClr val="660066"/>
                </a:solidFill>
              </a:rPr>
              <a:t>для вас</a:t>
            </a:r>
            <a:endParaRPr lang="en-US" dirty="0">
              <a:solidFill>
                <a:srgbClr val="6600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133600" y="762000"/>
            <a:ext cx="6705600" cy="1143000"/>
          </a:xfrm>
        </p:spPr>
        <p:txBody>
          <a:bodyPr>
            <a:normAutofit/>
          </a:bodyPr>
          <a:lstStyle/>
          <a:p>
            <a:r>
              <a:rPr lang="ru-RU" b="1" dirty="0" smtClean="0">
                <a:solidFill>
                  <a:srgbClr val="660066"/>
                </a:solidFill>
              </a:rPr>
              <a:t>Божья мечта </a:t>
            </a:r>
            <a:r>
              <a:rPr lang="ru-RU" b="1" dirty="0" smtClean="0">
                <a:solidFill>
                  <a:srgbClr val="660066"/>
                </a:solidFill>
              </a:rPr>
              <a:t>для вас</a:t>
            </a:r>
            <a:endParaRPr lang="en-US" dirty="0">
              <a:solidFill>
                <a:srgbClr val="660066"/>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709110" y="2667000"/>
            <a:ext cx="3434890" cy="4216400"/>
          </a:xfrm>
          <a:prstGeom prst="rect">
            <a:avLst/>
          </a:prstGeom>
        </p:spPr>
      </p:pic>
      <p:sp>
        <p:nvSpPr>
          <p:cNvPr id="3" name="Content Placeholder 2"/>
          <p:cNvSpPr>
            <a:spLocks noGrp="1"/>
          </p:cNvSpPr>
          <p:nvPr>
            <p:ph idx="1"/>
          </p:nvPr>
        </p:nvSpPr>
        <p:spPr>
          <a:xfrm>
            <a:off x="381000" y="2667000"/>
            <a:ext cx="5867400" cy="3124200"/>
          </a:xfrm>
        </p:spPr>
        <p:txBody>
          <a:bodyPr>
            <a:noAutofit/>
          </a:bodyPr>
          <a:lstStyle/>
          <a:p>
            <a:pPr marL="0" indent="0" algn="ctr">
              <a:buNone/>
            </a:pPr>
            <a:r>
              <a:rPr lang="ru-RU" sz="4000" b="1" dirty="0" smtClean="0"/>
              <a:t>Бог – творец мечтаний.</a:t>
            </a:r>
            <a:r>
              <a:rPr lang="en-US" sz="4000" b="1" dirty="0" smtClean="0"/>
              <a:t> </a:t>
            </a:r>
            <a:r>
              <a:rPr lang="ru-RU" sz="4000" b="1" dirty="0" smtClean="0"/>
              <a:t>Наши взаимоотношения с Ним позволяют загореться огоньку нашей мечты.</a:t>
            </a:r>
            <a:endParaRPr lang="en-US" sz="4000" b="1" dirty="0"/>
          </a:p>
          <a:p>
            <a:pPr marL="0" indent="0" algn="ctr">
              <a:buNone/>
            </a:pPr>
            <a:endParaRPr 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209800" y="533400"/>
            <a:ext cx="6477000" cy="1143000"/>
          </a:xfrm>
        </p:spPr>
        <p:txBody>
          <a:bodyPr>
            <a:normAutofit fontScale="90000"/>
          </a:bodyPr>
          <a:lstStyle/>
          <a:p>
            <a:r>
              <a:rPr lang="ru-RU" b="1" dirty="0" smtClean="0">
                <a:solidFill>
                  <a:srgbClr val="660066"/>
                </a:solidFill>
              </a:rPr>
              <a:t>Старое ушло, </a:t>
            </a:r>
            <a:br>
              <a:rPr lang="ru-RU" b="1" dirty="0" smtClean="0">
                <a:solidFill>
                  <a:srgbClr val="660066"/>
                </a:solidFill>
              </a:rPr>
            </a:br>
            <a:r>
              <a:rPr lang="ru-RU" b="1" dirty="0" smtClean="0">
                <a:solidFill>
                  <a:srgbClr val="660066"/>
                </a:solidFill>
              </a:rPr>
              <a:t>начинается новая жизнь</a:t>
            </a:r>
            <a:endParaRPr lang="en-US" dirty="0">
              <a:solidFill>
                <a:srgbClr val="660066"/>
              </a:solidFill>
            </a:endParaRPr>
          </a:p>
        </p:txBody>
      </p:sp>
      <p:sp>
        <p:nvSpPr>
          <p:cNvPr id="4" name="Content Placeholder 2"/>
          <p:cNvSpPr txBox="1">
            <a:spLocks/>
          </p:cNvSpPr>
          <p:nvPr/>
        </p:nvSpPr>
        <p:spPr bwMode="auto">
          <a:xfrm>
            <a:off x="228600" y="2743200"/>
            <a:ext cx="87630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ru-RU" sz="3600" dirty="0"/>
              <a:t>«Итак, кто во Христе, тот </a:t>
            </a:r>
            <a:r>
              <a:rPr lang="ru-RU" sz="3600" b="1" dirty="0" smtClean="0">
                <a:solidFill>
                  <a:srgbClr val="660066"/>
                </a:solidFill>
              </a:rPr>
              <a:t>новая тварь</a:t>
            </a:r>
            <a:r>
              <a:rPr lang="ru-RU" sz="3600" dirty="0" smtClean="0"/>
              <a:t>; </a:t>
            </a:r>
            <a:r>
              <a:rPr lang="ru-RU" sz="3600" dirty="0"/>
              <a:t>древнее прошло, теперь </a:t>
            </a:r>
            <a:r>
              <a:rPr lang="ru-RU" sz="3600" b="1" dirty="0" smtClean="0">
                <a:solidFill>
                  <a:srgbClr val="660066"/>
                </a:solidFill>
              </a:rPr>
              <a:t>все</a:t>
            </a:r>
            <a:r>
              <a:rPr lang="ru-RU" sz="3600" b="1" dirty="0">
                <a:solidFill>
                  <a:srgbClr val="660066"/>
                </a:solidFill>
              </a:rPr>
              <a:t> </a:t>
            </a:r>
            <a:r>
              <a:rPr lang="ru-RU" sz="3600" b="1" dirty="0" smtClean="0">
                <a:solidFill>
                  <a:srgbClr val="660066"/>
                </a:solidFill>
              </a:rPr>
              <a:t>новое</a:t>
            </a:r>
            <a:r>
              <a:rPr lang="ru-RU" sz="3600" dirty="0" smtClean="0"/>
              <a:t>».</a:t>
            </a:r>
            <a:endParaRPr lang="en-US" sz="3600" dirty="0" smtClean="0"/>
          </a:p>
          <a:p>
            <a:pPr lvl="0" algn="ctr" defTabSz="1371600">
              <a:spcBef>
                <a:spcPts val="0"/>
              </a:spcBef>
              <a:spcAft>
                <a:spcPts val="1800"/>
              </a:spcAft>
              <a:tabLst>
                <a:tab pos="2286000" algn="l"/>
              </a:tabLst>
            </a:pPr>
            <a:r>
              <a:rPr lang="en-US" sz="3600" dirty="0" smtClean="0"/>
              <a:t>2 </a:t>
            </a:r>
            <a:r>
              <a:rPr lang="ru-RU" sz="3600" dirty="0" smtClean="0"/>
              <a:t>Коринфянам</a:t>
            </a:r>
            <a:r>
              <a:rPr lang="en-US" sz="3600" dirty="0" smtClean="0"/>
              <a:t> 5:17</a:t>
            </a:r>
            <a:endParaRPr kumimoji="0" lang="en-US" sz="36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ru-RU" b="1" dirty="0" smtClean="0">
                <a:solidFill>
                  <a:srgbClr val="660066"/>
                </a:solidFill>
              </a:rPr>
              <a:t>Молитва</a:t>
            </a:r>
            <a:endParaRPr lang="en-US" b="1"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4286" y="4669629"/>
            <a:ext cx="3623314" cy="2264571"/>
          </a:xfrm>
          <a:prstGeom prst="rect">
            <a:avLst/>
          </a:prstGeom>
          <a:ln>
            <a:noFill/>
          </a:ln>
          <a:effectLst>
            <a:softEdge rad="112500"/>
          </a:effectLst>
        </p:spPr>
      </p:pic>
      <p:sp>
        <p:nvSpPr>
          <p:cNvPr id="3" name="Content Placeholder 2"/>
          <p:cNvSpPr>
            <a:spLocks noGrp="1"/>
          </p:cNvSpPr>
          <p:nvPr>
            <p:ph idx="1"/>
          </p:nvPr>
        </p:nvSpPr>
        <p:spPr>
          <a:xfrm>
            <a:off x="914400" y="2209800"/>
            <a:ext cx="7315200" cy="3352800"/>
          </a:xfrm>
        </p:spPr>
        <p:txBody>
          <a:bodyPr>
            <a:noAutofit/>
          </a:bodyPr>
          <a:lstStyle/>
          <a:p>
            <a:pPr marL="0" indent="0" algn="ctr">
              <a:buNone/>
            </a:pPr>
            <a:r>
              <a:rPr lang="ru-RU" dirty="0"/>
              <a:t>Отче Небесный, благодарю Тебя за то, что ты посылаешь мечты и осуществляешь их. Я хочу стать новым человеком и покорить все мои мечты Тебе. Ты знаешь, что лучше для меня. </a:t>
            </a:r>
            <a:r>
              <a:rPr lang="ru-RU" dirty="0" smtClean="0"/>
              <a:t/>
            </a:r>
            <a:br>
              <a:rPr lang="ru-RU" dirty="0" smtClean="0"/>
            </a:br>
            <a:r>
              <a:rPr lang="ru-RU" dirty="0" smtClean="0"/>
              <a:t>Я </a:t>
            </a:r>
            <a:r>
              <a:rPr lang="ru-RU" dirty="0"/>
              <a:t>знаю, что Ты хочешь помочь мне достичь своего потенциала</a:t>
            </a:r>
            <a:r>
              <a:rPr lang="ru-RU"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4286" y="5003004"/>
            <a:ext cx="3089914" cy="1931196"/>
          </a:xfrm>
          <a:prstGeom prst="rect">
            <a:avLst/>
          </a:prstGeom>
          <a:ln>
            <a:noFill/>
          </a:ln>
          <a:effectLst>
            <a:softEdge rad="112500"/>
          </a:effectLst>
        </p:spPr>
      </p:pic>
      <p:sp>
        <p:nvSpPr>
          <p:cNvPr id="3" name="Content Placeholder 2"/>
          <p:cNvSpPr>
            <a:spLocks noGrp="1"/>
          </p:cNvSpPr>
          <p:nvPr>
            <p:ph idx="1"/>
          </p:nvPr>
        </p:nvSpPr>
        <p:spPr>
          <a:xfrm>
            <a:off x="457200" y="1905000"/>
            <a:ext cx="8229600" cy="4525963"/>
          </a:xfrm>
        </p:spPr>
        <p:txBody>
          <a:bodyPr>
            <a:normAutofit/>
          </a:bodyPr>
          <a:lstStyle/>
          <a:p>
            <a:pPr marL="0" indent="0" algn="ctr">
              <a:buNone/>
            </a:pPr>
            <a:r>
              <a:rPr lang="ru-RU" dirty="0"/>
              <a:t>Пожалуйста, помоги мне быть больше похожей на Тебя, выбрать здоровый образ жизни, иметь позитивные отношения с членами моей семьи и другими людьми. Измени меня, чтобы я стала тем новым человеком, которым Ты желаешь видеть меня и чтобы я проповедовала, помогая другим. Руководи мной, чтобы Твои мечты обо мне осуществились. Во имя Иисуса Христа, аминь.</a:t>
            </a:r>
            <a:r>
              <a:rPr lang="en-US" dirty="0"/>
              <a:t> </a:t>
            </a:r>
          </a:p>
        </p:txBody>
      </p:sp>
    </p:spTree>
    <p:extLst>
      <p:ext uri="{BB962C8B-B14F-4D97-AF65-F5344CB8AC3E}">
        <p14:creationId xmlns:p14="http://schemas.microsoft.com/office/powerpoint/2010/main" xmlns="" val="1937291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286000" y="685800"/>
            <a:ext cx="6934200" cy="1143000"/>
          </a:xfrm>
        </p:spPr>
        <p:txBody>
          <a:bodyPr>
            <a:normAutofit/>
          </a:bodyPr>
          <a:lstStyle/>
          <a:p>
            <a:r>
              <a:rPr lang="ru-RU" dirty="0" smtClean="0">
                <a:solidFill>
                  <a:srgbClr val="660066"/>
                </a:solidFill>
              </a:rPr>
              <a:t>История одной женщины</a:t>
            </a:r>
            <a:r>
              <a:rPr lang="en-US" dirty="0" smtClean="0">
                <a:solidFill>
                  <a:srgbClr val="660066"/>
                </a:solidFill>
              </a:rPr>
              <a:t>…</a:t>
            </a:r>
            <a:endParaRPr lang="en-US" dirty="0">
              <a:solidFill>
                <a:srgbClr val="660066"/>
              </a:solidFill>
            </a:endParaRPr>
          </a:p>
        </p:txBody>
      </p:sp>
      <p:sp>
        <p:nvSpPr>
          <p:cNvPr id="3" name="Content Placeholder 2"/>
          <p:cNvSpPr>
            <a:spLocks noGrp="1"/>
          </p:cNvSpPr>
          <p:nvPr>
            <p:ph idx="1"/>
          </p:nvPr>
        </p:nvSpPr>
        <p:spPr>
          <a:xfrm>
            <a:off x="457200" y="1981200"/>
            <a:ext cx="5105400" cy="3459163"/>
          </a:xfrm>
        </p:spPr>
        <p:txBody>
          <a:bodyPr>
            <a:noAutofit/>
          </a:bodyPr>
          <a:lstStyle/>
          <a:p>
            <a:pPr marL="0" indent="0">
              <a:buNone/>
            </a:pPr>
            <a:r>
              <a:rPr lang="ru-RU" sz="3000" dirty="0" smtClean="0"/>
              <a:t>…Семейный </a:t>
            </a:r>
            <a:r>
              <a:rPr lang="ru-RU" sz="3000" dirty="0"/>
              <a:t>врач, который знал ее всю жизнь, печально посмотрел на нее и сказал: «Результаты анализов подтвердили мои подозрения. У вас диабет, лишний вес и вы в плохой физической форме. Бет, вам сейчас же нужно взять свою жизнь под контроль!»</a:t>
            </a:r>
            <a:r>
              <a:rPr lang="ru-RU" sz="3000" dirty="0" smtClean="0"/>
              <a:t>.</a:t>
            </a:r>
            <a:endParaRPr lang="en-US" sz="30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398613" y="2057400"/>
            <a:ext cx="3592987" cy="4495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220200" cy="6858000"/>
          </a:xfrm>
          <a:prstGeom prst="rect">
            <a:avLst/>
          </a:prstGeom>
        </p:spPr>
      </p:pic>
      <p:sp>
        <p:nvSpPr>
          <p:cNvPr id="2" name="Title 1"/>
          <p:cNvSpPr>
            <a:spLocks noGrp="1"/>
          </p:cNvSpPr>
          <p:nvPr>
            <p:ph type="title"/>
          </p:nvPr>
        </p:nvSpPr>
        <p:spPr>
          <a:xfrm>
            <a:off x="457200" y="381000"/>
            <a:ext cx="8229600" cy="1143000"/>
          </a:xfrm>
        </p:spPr>
        <p:txBody>
          <a:bodyPr>
            <a:normAutofit fontScale="90000"/>
          </a:bodyPr>
          <a:lstStyle/>
          <a:p>
            <a:r>
              <a:rPr lang="ru-RU" b="1" dirty="0" smtClean="0">
                <a:solidFill>
                  <a:srgbClr val="660066"/>
                </a:solidFill>
              </a:rPr>
              <a:t>Вопросы для размышления </a:t>
            </a:r>
            <a:br>
              <a:rPr lang="ru-RU" b="1" dirty="0" smtClean="0">
                <a:solidFill>
                  <a:srgbClr val="660066"/>
                </a:solidFill>
              </a:rPr>
            </a:br>
            <a:r>
              <a:rPr lang="ru-RU" b="1" dirty="0" smtClean="0">
                <a:solidFill>
                  <a:srgbClr val="660066"/>
                </a:solidFill>
              </a:rPr>
              <a:t>и обсуждения</a:t>
            </a:r>
            <a:r>
              <a:rPr lang="en-US" b="1" dirty="0" smtClean="0">
                <a:solidFill>
                  <a:srgbClr val="660066"/>
                </a:solidFill>
              </a:rPr>
              <a:t> </a:t>
            </a:r>
            <a:endParaRPr lang="en-US" dirty="0">
              <a:solidFill>
                <a:srgbClr val="660066"/>
              </a:solidFill>
            </a:endParaRPr>
          </a:p>
        </p:txBody>
      </p:sp>
      <p:sp>
        <p:nvSpPr>
          <p:cNvPr id="3" name="Rectangle 2"/>
          <p:cNvSpPr/>
          <p:nvPr/>
        </p:nvSpPr>
        <p:spPr>
          <a:xfrm>
            <a:off x="381000" y="1905000"/>
            <a:ext cx="4800600" cy="3970318"/>
          </a:xfrm>
          <a:prstGeom prst="rect">
            <a:avLst/>
          </a:prstGeom>
        </p:spPr>
        <p:txBody>
          <a:bodyPr wrap="square">
            <a:spAutoFit/>
          </a:bodyPr>
          <a:lstStyle/>
          <a:p>
            <a:r>
              <a:rPr lang="ru-RU" sz="3600" dirty="0" smtClean="0"/>
              <a:t>Прочтите вопросы из раздаточного материала в малой группе и, если хотите, поделитесь своими размышлениями, чувствами или опытом</a:t>
            </a:r>
            <a:r>
              <a:rPr lang="en-US" sz="3600" dirty="0" smtClean="0"/>
              <a:t>. </a:t>
            </a:r>
            <a:endParaRPr lang="en-US" sz="3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011142" y="3505200"/>
            <a:ext cx="4209057" cy="335279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09600"/>
            <a:ext cx="8229600" cy="1143000"/>
          </a:xfrm>
        </p:spPr>
        <p:txBody>
          <a:bodyPr/>
          <a:lstStyle/>
          <a:p>
            <a:r>
              <a:rPr lang="ru-RU" b="1" dirty="0" smtClean="0">
                <a:solidFill>
                  <a:srgbClr val="660066"/>
                </a:solidFill>
                <a:latin typeface="Cambria"/>
                <a:cs typeface="Cambria"/>
              </a:rPr>
              <a:t>Молитва</a:t>
            </a:r>
            <a:endParaRPr lang="en-US" b="1" dirty="0">
              <a:solidFill>
                <a:srgbClr val="660066"/>
              </a:solidFill>
              <a:latin typeface="Cambria"/>
              <a:cs typeface="Cambria"/>
            </a:endParaRPr>
          </a:p>
        </p:txBody>
      </p:sp>
      <p:sp>
        <p:nvSpPr>
          <p:cNvPr id="3" name="Content Placeholder 2"/>
          <p:cNvSpPr>
            <a:spLocks noGrp="1"/>
          </p:cNvSpPr>
          <p:nvPr>
            <p:ph idx="1"/>
          </p:nvPr>
        </p:nvSpPr>
        <p:spPr>
          <a:xfrm>
            <a:off x="457200" y="2179637"/>
            <a:ext cx="8229600" cy="4525963"/>
          </a:xfrm>
        </p:spPr>
        <p:txBody>
          <a:bodyPr>
            <a:normAutofit/>
          </a:bodyPr>
          <a:lstStyle/>
          <a:p>
            <a:pPr marL="0" lvl="0" indent="0" algn="ctr">
              <a:spcBef>
                <a:spcPts val="0"/>
              </a:spcBef>
              <a:spcAft>
                <a:spcPts val="1800"/>
              </a:spcAft>
              <a:buNone/>
            </a:pPr>
            <a:r>
              <a:rPr lang="ru-RU" dirty="0">
                <a:latin typeface="Cambria"/>
                <a:cs typeface="Cambria"/>
              </a:rPr>
              <a:t>«Итак, кто во Христе, </a:t>
            </a:r>
            <a:r>
              <a:rPr lang="ru-RU" dirty="0" smtClean="0">
                <a:latin typeface="Cambria"/>
                <a:cs typeface="Cambria"/>
              </a:rPr>
              <a:t>тот</a:t>
            </a:r>
            <a:r>
              <a:rPr lang="en-US" dirty="0" smtClean="0">
                <a:latin typeface="Cambria"/>
                <a:cs typeface="Cambria"/>
              </a:rPr>
              <a:t> </a:t>
            </a:r>
            <a:r>
              <a:rPr lang="ru-RU" dirty="0" smtClean="0">
                <a:latin typeface="Cambria"/>
                <a:cs typeface="Cambria"/>
              </a:rPr>
              <a:t>новая тварь; древнее </a:t>
            </a:r>
            <a:r>
              <a:rPr lang="ru-RU" dirty="0">
                <a:latin typeface="Cambria"/>
                <a:cs typeface="Cambria"/>
              </a:rPr>
              <a:t>прошло, </a:t>
            </a:r>
            <a:r>
              <a:rPr lang="ru-RU" dirty="0" smtClean="0">
                <a:latin typeface="Cambria"/>
                <a:cs typeface="Cambria"/>
              </a:rPr>
              <a:t>теперь все новое».</a:t>
            </a:r>
          </a:p>
          <a:p>
            <a:pPr marL="0" lvl="0" indent="0" algn="ctr">
              <a:spcBef>
                <a:spcPts val="0"/>
              </a:spcBef>
              <a:spcAft>
                <a:spcPts val="1800"/>
              </a:spcAft>
              <a:buNone/>
            </a:pPr>
            <a:r>
              <a:rPr lang="en-US" dirty="0" smtClean="0">
                <a:latin typeface="Cambria"/>
                <a:cs typeface="Cambria"/>
              </a:rPr>
              <a:t>2 </a:t>
            </a:r>
            <a:r>
              <a:rPr lang="ru-RU" dirty="0">
                <a:latin typeface="Cambria"/>
                <a:cs typeface="Cambria"/>
              </a:rPr>
              <a:t>Коринфянам</a:t>
            </a:r>
            <a:r>
              <a:rPr lang="en-US" dirty="0">
                <a:latin typeface="Cambria"/>
                <a:cs typeface="Cambria"/>
              </a:rPr>
              <a:t> 5:</a:t>
            </a:r>
            <a:r>
              <a:rPr lang="en-US" dirty="0" smtClean="0">
                <a:latin typeface="Cambria"/>
                <a:cs typeface="Cambria"/>
              </a:rPr>
              <a:t>17</a:t>
            </a:r>
            <a:endParaRPr lang="en-US" dirty="0">
              <a:latin typeface="Cambria"/>
              <a:cs typeface="Cambri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4908841" y="3886200"/>
            <a:ext cx="5149558" cy="3429000"/>
          </a:xfrm>
          <a:prstGeom prst="rect">
            <a:avLst/>
          </a:prstGeom>
        </p:spPr>
      </p:pic>
    </p:spTree>
    <p:extLst>
      <p:ext uri="{BB962C8B-B14F-4D97-AF65-F5344CB8AC3E}">
        <p14:creationId xmlns:p14="http://schemas.microsoft.com/office/powerpoint/2010/main" xmlns="" val="3189988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799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724400" y="3962400"/>
            <a:ext cx="4484077" cy="2971800"/>
          </a:xfrm>
          <a:prstGeom prst="rect">
            <a:avLst/>
          </a:prstGeom>
        </p:spPr>
      </p:pic>
      <p:sp>
        <p:nvSpPr>
          <p:cNvPr id="3" name="Content Placeholder 2"/>
          <p:cNvSpPr>
            <a:spLocks noGrp="1"/>
          </p:cNvSpPr>
          <p:nvPr>
            <p:ph idx="1"/>
          </p:nvPr>
        </p:nvSpPr>
        <p:spPr>
          <a:xfrm>
            <a:off x="381000" y="2133600"/>
            <a:ext cx="4572000" cy="1706563"/>
          </a:xfrm>
        </p:spPr>
        <p:txBody>
          <a:bodyPr>
            <a:noAutofit/>
          </a:bodyPr>
          <a:lstStyle/>
          <a:p>
            <a:r>
              <a:rPr lang="ru-RU" sz="2900" dirty="0"/>
              <a:t>Во многих странах избыточный вес </a:t>
            </a:r>
            <a:r>
              <a:rPr lang="ru-RU" sz="2900" dirty="0" smtClean="0"/>
              <a:t/>
            </a:r>
            <a:br>
              <a:rPr lang="ru-RU" sz="2900" dirty="0" smtClean="0"/>
            </a:br>
            <a:r>
              <a:rPr lang="ru-RU" sz="2900" dirty="0" smtClean="0"/>
              <a:t>и </a:t>
            </a:r>
            <a:r>
              <a:rPr lang="ru-RU" sz="2900" dirty="0"/>
              <a:t>ожирение распространяются подобно эпидемии </a:t>
            </a:r>
            <a:r>
              <a:rPr lang="ru-RU" sz="2900" dirty="0" smtClean="0"/>
              <a:t/>
            </a:r>
            <a:br>
              <a:rPr lang="ru-RU" sz="2900" dirty="0" smtClean="0"/>
            </a:br>
            <a:r>
              <a:rPr lang="ru-RU" sz="2900" dirty="0" smtClean="0"/>
              <a:t>и </a:t>
            </a:r>
            <a:r>
              <a:rPr lang="ru-RU" sz="2900" dirty="0"/>
              <a:t>являются основными причинами диабета </a:t>
            </a:r>
            <a:r>
              <a:rPr lang="ru-RU" sz="2900" dirty="0" smtClean="0"/>
              <a:t/>
            </a:r>
            <a:br>
              <a:rPr lang="ru-RU" sz="2900" dirty="0" smtClean="0"/>
            </a:br>
            <a:r>
              <a:rPr lang="ru-RU" sz="2900" dirty="0" smtClean="0"/>
              <a:t>и </a:t>
            </a:r>
            <a:r>
              <a:rPr lang="ru-RU" sz="2900" dirty="0"/>
              <a:t>других заболеваний </a:t>
            </a:r>
            <a:r>
              <a:rPr lang="ru-RU" sz="2900" dirty="0" smtClean="0"/>
              <a:t/>
            </a:r>
            <a:br>
              <a:rPr lang="ru-RU" sz="2900" dirty="0" smtClean="0"/>
            </a:br>
            <a:r>
              <a:rPr lang="ru-RU" sz="2900" dirty="0" smtClean="0"/>
              <a:t>с </a:t>
            </a:r>
            <a:r>
              <a:rPr lang="ru-RU" sz="2900" dirty="0"/>
              <a:t>высоким риском для здоровья.</a:t>
            </a:r>
            <a:endParaRPr lang="en-US" sz="2900" dirty="0"/>
          </a:p>
        </p:txBody>
      </p:sp>
      <p:sp>
        <p:nvSpPr>
          <p:cNvPr id="7" name="Title 1"/>
          <p:cNvSpPr>
            <a:spLocks noGrp="1"/>
          </p:cNvSpPr>
          <p:nvPr>
            <p:ph type="title"/>
          </p:nvPr>
        </p:nvSpPr>
        <p:spPr>
          <a:xfrm>
            <a:off x="2286000" y="685800"/>
            <a:ext cx="6934200" cy="1143000"/>
          </a:xfrm>
        </p:spPr>
        <p:txBody>
          <a:bodyPr>
            <a:normAutofit/>
          </a:bodyPr>
          <a:lstStyle/>
          <a:p>
            <a:r>
              <a:rPr lang="ru-RU" dirty="0" smtClean="0">
                <a:solidFill>
                  <a:srgbClr val="660066"/>
                </a:solidFill>
              </a:rPr>
              <a:t>История одной женщины</a:t>
            </a:r>
            <a:r>
              <a:rPr lang="en-US" dirty="0" smtClean="0">
                <a:solidFill>
                  <a:srgbClr val="660066"/>
                </a:solidFill>
              </a:rPr>
              <a:t>…</a:t>
            </a:r>
            <a:endParaRPr lang="en-US" dirty="0">
              <a:solidFill>
                <a:srgbClr val="6600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ru-RU" b="1" dirty="0" smtClean="0">
                <a:solidFill>
                  <a:srgbClr val="660066"/>
                </a:solidFill>
              </a:rPr>
              <a:t>Стать новым человеком</a:t>
            </a:r>
            <a:endParaRPr lang="en-US" dirty="0">
              <a:solidFill>
                <a:srgbClr val="660066"/>
              </a:solidFill>
            </a:endParaRPr>
          </a:p>
        </p:txBody>
      </p:sp>
      <p:sp>
        <p:nvSpPr>
          <p:cNvPr id="5" name="Rectangle 4"/>
          <p:cNvSpPr/>
          <p:nvPr/>
        </p:nvSpPr>
        <p:spPr>
          <a:xfrm>
            <a:off x="4267200" y="2515612"/>
            <a:ext cx="4267200" cy="3539430"/>
          </a:xfrm>
          <a:prstGeom prst="rect">
            <a:avLst/>
          </a:prstGeom>
        </p:spPr>
        <p:txBody>
          <a:bodyPr wrap="square">
            <a:spAutoFit/>
          </a:bodyPr>
          <a:lstStyle/>
          <a:p>
            <a:pPr algn="ctr"/>
            <a:r>
              <a:rPr lang="ru-RU" sz="3200" dirty="0"/>
              <a:t>Если вы похожи </a:t>
            </a:r>
            <a:r>
              <a:rPr lang="ru-RU" sz="3200" dirty="0" smtClean="0"/>
              <a:t/>
            </a:r>
            <a:br>
              <a:rPr lang="ru-RU" sz="3200" dirty="0" smtClean="0"/>
            </a:br>
            <a:r>
              <a:rPr lang="ru-RU" sz="3200" dirty="0" smtClean="0"/>
              <a:t>на </a:t>
            </a:r>
            <a:r>
              <a:rPr lang="ru-RU" sz="3200" dirty="0"/>
              <a:t>большинство людей, то возможно, прямо сейчас признаете, что вы не тот человек, которым хотите быть.</a:t>
            </a:r>
            <a:endParaRPr lang="en-US" sz="3200" dirty="0"/>
          </a:p>
        </p:txBody>
      </p:sp>
      <p:pic>
        <p:nvPicPr>
          <p:cNvPr id="3" name="Picture 2"/>
          <p:cNvPicPr>
            <a:picLocks noChangeAspect="1"/>
          </p:cNvPicPr>
          <p:nvPr/>
        </p:nvPicPr>
        <p:blipFill>
          <a:blip r:embed="rId4" cstate="print"/>
          <a:stretch>
            <a:fillRect/>
          </a:stretch>
        </p:blipFill>
        <p:spPr>
          <a:xfrm>
            <a:off x="-76200" y="1752600"/>
            <a:ext cx="4323522" cy="2743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ru-RU" b="1" dirty="0" smtClean="0">
                <a:solidFill>
                  <a:srgbClr val="660066"/>
                </a:solidFill>
              </a:rPr>
              <a:t>Выйти из зоны комфорта</a:t>
            </a:r>
            <a:endParaRPr lang="en-US" dirty="0">
              <a:solidFill>
                <a:srgbClr val="660066"/>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267200" y="3886200"/>
            <a:ext cx="4876800" cy="2971114"/>
          </a:xfrm>
          <a:prstGeom prst="rect">
            <a:avLst/>
          </a:prstGeom>
          <a:ln>
            <a:noFill/>
          </a:ln>
          <a:effectLst>
            <a:softEdge rad="112500"/>
          </a:effectLst>
        </p:spPr>
      </p:pic>
      <p:sp>
        <p:nvSpPr>
          <p:cNvPr id="3" name="Content Placeholder 2"/>
          <p:cNvSpPr>
            <a:spLocks noGrp="1"/>
          </p:cNvSpPr>
          <p:nvPr>
            <p:ph idx="1"/>
          </p:nvPr>
        </p:nvSpPr>
        <p:spPr>
          <a:xfrm>
            <a:off x="457200" y="2133600"/>
            <a:ext cx="5715000" cy="3763963"/>
          </a:xfrm>
        </p:spPr>
        <p:txBody>
          <a:bodyPr>
            <a:noAutofit/>
          </a:bodyPr>
          <a:lstStyle/>
          <a:p>
            <a:pPr marL="0" indent="0">
              <a:buNone/>
            </a:pPr>
            <a:r>
              <a:rPr lang="ru-RU" dirty="0"/>
              <a:t>Какие препятствия удерживают нас от становления нового человека – более здорового </a:t>
            </a:r>
            <a:r>
              <a:rPr lang="ru-RU" dirty="0" smtClean="0"/>
              <a:t/>
            </a:r>
            <a:br>
              <a:rPr lang="ru-RU" dirty="0" smtClean="0"/>
            </a:br>
            <a:r>
              <a:rPr lang="ru-RU" dirty="0" smtClean="0"/>
              <a:t>и </a:t>
            </a:r>
            <a:r>
              <a:rPr lang="ru-RU" dirty="0"/>
              <a:t>счастливого, выдающейся личности, того, кого Бог хочет использовать особым </a:t>
            </a:r>
            <a:r>
              <a:rPr lang="ru-RU" dirty="0" smtClean="0"/>
              <a:t>образом.</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457200"/>
            <a:ext cx="8229600" cy="1143000"/>
          </a:xfrm>
        </p:spPr>
        <p:txBody>
          <a:bodyPr>
            <a:noAutofit/>
          </a:bodyPr>
          <a:lstStyle/>
          <a:p>
            <a:r>
              <a:rPr lang="ru-RU" b="1" dirty="0" smtClean="0">
                <a:solidFill>
                  <a:srgbClr val="660066"/>
                </a:solidFill>
              </a:rPr>
              <a:t>Препятствия на пути </a:t>
            </a:r>
            <a:br>
              <a:rPr lang="ru-RU" b="1" dirty="0" smtClean="0">
                <a:solidFill>
                  <a:srgbClr val="660066"/>
                </a:solidFill>
              </a:rPr>
            </a:br>
            <a:r>
              <a:rPr lang="ru-RU" b="1" dirty="0" smtClean="0">
                <a:solidFill>
                  <a:srgbClr val="660066"/>
                </a:solidFill>
              </a:rPr>
              <a:t>к новому человеку</a:t>
            </a:r>
            <a:endParaRPr lang="en-US" dirty="0">
              <a:solidFill>
                <a:srgbClr val="660066"/>
              </a:solidFill>
            </a:endParaRPr>
          </a:p>
        </p:txBody>
      </p:sp>
      <p:sp>
        <p:nvSpPr>
          <p:cNvPr id="3" name="Rectangle 2"/>
          <p:cNvSpPr/>
          <p:nvPr/>
        </p:nvSpPr>
        <p:spPr>
          <a:xfrm>
            <a:off x="685800" y="2305883"/>
            <a:ext cx="5105400" cy="4247317"/>
          </a:xfrm>
          <a:prstGeom prst="rect">
            <a:avLst/>
          </a:prstGeom>
        </p:spPr>
        <p:txBody>
          <a:bodyPr wrap="square">
            <a:spAutoFit/>
          </a:bodyPr>
          <a:lstStyle/>
          <a:p>
            <a:r>
              <a:rPr lang="ru-RU" sz="3000" dirty="0"/>
              <a:t>Многие люди желают изменений, но боятся, что их невозможно осуществить. Страх может заблокировать путь к успешному достижению важных целей и стать препятствием на вашем пути к успеху. У нас для вас есть хорошая новость</a:t>
            </a:r>
            <a:r>
              <a:rPr lang="ru-RU" sz="3000" dirty="0" smtClean="0"/>
              <a:t>!</a:t>
            </a:r>
            <a:endParaRPr lang="en-US" sz="30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740524" y="3530725"/>
            <a:ext cx="3403475" cy="34034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362200" y="533400"/>
            <a:ext cx="6705600" cy="1143000"/>
          </a:xfrm>
        </p:spPr>
        <p:txBody>
          <a:bodyPr>
            <a:noAutofit/>
          </a:bodyPr>
          <a:lstStyle/>
          <a:p>
            <a:r>
              <a:rPr lang="ru-RU" b="1" dirty="0" smtClean="0">
                <a:solidFill>
                  <a:srgbClr val="660066"/>
                </a:solidFill>
              </a:rPr>
              <a:t>Как побороть страх?</a:t>
            </a:r>
            <a:endParaRPr lang="en-US" b="1" dirty="0">
              <a:solidFill>
                <a:srgbClr val="660066"/>
              </a:solidFill>
            </a:endParaRPr>
          </a:p>
        </p:txBody>
      </p:sp>
      <p:sp>
        <p:nvSpPr>
          <p:cNvPr id="3" name="Content Placeholder 2"/>
          <p:cNvSpPr>
            <a:spLocks noGrp="1"/>
          </p:cNvSpPr>
          <p:nvPr>
            <p:ph idx="1"/>
          </p:nvPr>
        </p:nvSpPr>
        <p:spPr>
          <a:xfrm>
            <a:off x="304800" y="2133600"/>
            <a:ext cx="8305800" cy="4572000"/>
          </a:xfrm>
        </p:spPr>
        <p:txBody>
          <a:bodyPr>
            <a:normAutofit/>
          </a:bodyPr>
          <a:lstStyle/>
          <a:p>
            <a:pPr marL="682625" lvl="0" indent="-457200">
              <a:lnSpc>
                <a:spcPct val="110000"/>
              </a:lnSpc>
              <a:buFont typeface="Wingdings" charset="2"/>
              <a:buChar char="§"/>
              <a:tabLst>
                <a:tab pos="569913" algn="l"/>
              </a:tabLst>
            </a:pPr>
            <a:r>
              <a:rPr lang="ru-RU" dirty="0"/>
              <a:t>«Когда я в страхе, на Тебя я уповаю…. На Бога уповаю, не боюсь</a:t>
            </a:r>
            <a:r>
              <a:rPr lang="ru-RU" dirty="0" smtClean="0"/>
              <a:t>».</a:t>
            </a:r>
            <a:r>
              <a:rPr lang="ru-RU" dirty="0"/>
              <a:t> </a:t>
            </a:r>
            <a:r>
              <a:rPr lang="en-US" dirty="0" smtClean="0"/>
              <a:t>(</a:t>
            </a:r>
            <a:r>
              <a:rPr lang="ru-RU" dirty="0" smtClean="0"/>
              <a:t>Псалтирь</a:t>
            </a:r>
            <a:r>
              <a:rPr lang="en-US" dirty="0" smtClean="0"/>
              <a:t> 5</a:t>
            </a:r>
            <a:r>
              <a:rPr lang="ru-RU" dirty="0" smtClean="0"/>
              <a:t>5</a:t>
            </a:r>
            <a:r>
              <a:rPr lang="en-US" dirty="0" smtClean="0"/>
              <a:t>:</a:t>
            </a:r>
            <a:r>
              <a:rPr lang="en-US" dirty="0"/>
              <a:t>3,4)</a:t>
            </a:r>
          </a:p>
          <a:p>
            <a:pPr marL="682625" indent="-457200">
              <a:lnSpc>
                <a:spcPct val="110000"/>
              </a:lnSpc>
              <a:buFont typeface="Wingdings" charset="2"/>
              <a:buChar char="§"/>
              <a:tabLst>
                <a:tab pos="569913" algn="l"/>
              </a:tabLst>
            </a:pPr>
            <a:r>
              <a:rPr lang="en-US" dirty="0"/>
              <a:t>«</a:t>
            </a:r>
            <a:r>
              <a:rPr lang="ru-RU" dirty="0"/>
              <a:t>Совершенная любовь изгоняет страх</a:t>
            </a:r>
            <a:r>
              <a:rPr lang="ru-RU" dirty="0" smtClean="0"/>
              <a:t>».</a:t>
            </a:r>
            <a:r>
              <a:rPr lang="en-US" dirty="0" smtClean="0"/>
              <a:t> </a:t>
            </a:r>
            <a:r>
              <a:rPr lang="ru-RU" dirty="0" smtClean="0"/>
              <a:t/>
            </a:r>
            <a:br>
              <a:rPr lang="ru-RU" dirty="0" smtClean="0"/>
            </a:br>
            <a:r>
              <a:rPr lang="en-US" dirty="0" smtClean="0"/>
              <a:t>(</a:t>
            </a:r>
            <a:r>
              <a:rPr lang="en-US" dirty="0"/>
              <a:t>1 </a:t>
            </a:r>
            <a:r>
              <a:rPr lang="ru-RU" dirty="0" smtClean="0"/>
              <a:t>Иоанна</a:t>
            </a:r>
            <a:r>
              <a:rPr lang="en-US" dirty="0" smtClean="0"/>
              <a:t> </a:t>
            </a:r>
            <a:r>
              <a:rPr lang="en-US" dirty="0"/>
              <a:t>4:18)</a:t>
            </a:r>
          </a:p>
          <a:p>
            <a:pPr marL="682625" indent="-457200">
              <a:lnSpc>
                <a:spcPct val="110000"/>
              </a:lnSpc>
              <a:buFont typeface="Wingdings" charset="2"/>
              <a:buChar char="§"/>
              <a:tabLst>
                <a:tab pos="569913" algn="l"/>
              </a:tabLst>
            </a:pPr>
            <a:r>
              <a:rPr lang="ru-RU" dirty="0"/>
              <a:t>«Ибо дал нам Бог духа не боязни, но силы и любви и целомудрия».</a:t>
            </a:r>
            <a:r>
              <a:rPr lang="en-US" dirty="0"/>
              <a:t> </a:t>
            </a:r>
            <a:r>
              <a:rPr lang="en-US" dirty="0" smtClean="0"/>
              <a:t>(</a:t>
            </a:r>
            <a:r>
              <a:rPr lang="en-US" dirty="0"/>
              <a:t>2 </a:t>
            </a:r>
            <a:r>
              <a:rPr lang="ru-RU" dirty="0" smtClean="0"/>
              <a:t>Тимофею</a:t>
            </a:r>
            <a:r>
              <a:rPr lang="en-US" dirty="0" smtClean="0"/>
              <a:t> </a:t>
            </a:r>
            <a:r>
              <a:rPr lang="en-US" dirty="0"/>
              <a:t>1:7)</a:t>
            </a:r>
          </a:p>
          <a:p>
            <a:pPr>
              <a:lnSpc>
                <a:spcPct val="110000"/>
              </a:lnSpc>
              <a:buFont typeface="Wingdings" charset="2"/>
              <a:buChar char="§"/>
            </a:pPr>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xmlns="" val="1546010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1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ru-RU" b="1" dirty="0" smtClean="0">
                <a:solidFill>
                  <a:srgbClr val="660066"/>
                </a:solidFill>
              </a:rPr>
              <a:t>Биологические препятствия</a:t>
            </a:r>
            <a:endParaRPr lang="en-US" dirty="0">
              <a:solidFill>
                <a:srgbClr val="660066"/>
              </a:solidFill>
            </a:endParaRPr>
          </a:p>
        </p:txBody>
      </p:sp>
      <p:sp>
        <p:nvSpPr>
          <p:cNvPr id="4" name="Content Placeholder 2"/>
          <p:cNvSpPr txBox="1">
            <a:spLocks/>
          </p:cNvSpPr>
          <p:nvPr/>
        </p:nvSpPr>
        <p:spPr bwMode="auto">
          <a:xfrm>
            <a:off x="533400" y="2971800"/>
            <a:ext cx="54102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ru-RU" sz="4000" dirty="0"/>
              <a:t>«Каковы мысли в душе его, таков и они»</a:t>
            </a:r>
            <a:r>
              <a:rPr lang="ru-RU" sz="4000" dirty="0" smtClean="0"/>
              <a:t>.</a:t>
            </a:r>
            <a:endParaRPr lang="en-US" sz="4000" dirty="0" smtClean="0"/>
          </a:p>
          <a:p>
            <a:pPr lvl="0" algn="ctr">
              <a:spcBef>
                <a:spcPts val="0"/>
              </a:spcBef>
              <a:spcAft>
                <a:spcPts val="1800"/>
              </a:spcAft>
            </a:pPr>
            <a:r>
              <a:rPr lang="ru-RU" sz="3600" dirty="0" smtClean="0"/>
              <a:t>Притчи</a:t>
            </a:r>
            <a:r>
              <a:rPr lang="en-US" sz="3600" dirty="0" smtClean="0"/>
              <a:t> 23:7</a:t>
            </a:r>
            <a:endParaRPr kumimoji="0" lang="en-US" sz="3600" b="0" i="0" u="none" strike="noStrike" kern="1200" cap="none" spc="0" normalizeH="0" baseline="0" noProof="0" dirty="0" smtClean="0">
              <a:ln>
                <a:noFill/>
              </a:ln>
              <a:solidFill>
                <a:schemeClr val="tx1"/>
              </a:solidFill>
              <a:effectLst/>
              <a:uLnTx/>
              <a:uFillTx/>
            </a:endParaRPr>
          </a:p>
        </p:txBody>
      </p:sp>
      <p:pic>
        <p:nvPicPr>
          <p:cNvPr id="3" name="Picture 2"/>
          <p:cNvPicPr>
            <a:picLocks noChangeAspect="1"/>
          </p:cNvPicPr>
          <p:nvPr/>
        </p:nvPicPr>
        <p:blipFill>
          <a:blip r:embed="rId4" cstate="print"/>
          <a:stretch>
            <a:fillRect/>
          </a:stretch>
        </p:blipFill>
        <p:spPr>
          <a:xfrm>
            <a:off x="6261100" y="2578100"/>
            <a:ext cx="2730500" cy="40513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3484</TotalTime>
  <Words>4022</Words>
  <Application>Microsoft Office PowerPoint</Application>
  <PresentationFormat>Экран (4:3)</PresentationFormat>
  <Paragraphs>251</Paragraphs>
  <Slides>31</Slides>
  <Notes>31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Office Theme</vt:lpstr>
      <vt:lpstr>Слайд 1</vt:lpstr>
      <vt:lpstr>Новая ты</vt:lpstr>
      <vt:lpstr>История одной женщины…</vt:lpstr>
      <vt:lpstr>История одной женщины…</vt:lpstr>
      <vt:lpstr>Стать новым человеком</vt:lpstr>
      <vt:lpstr>Выйти из зоны комфорта</vt:lpstr>
      <vt:lpstr>Препятствия на пути  к новому человеку</vt:lpstr>
      <vt:lpstr>Как побороть страх?</vt:lpstr>
      <vt:lpstr>Биологические препятствия</vt:lpstr>
      <vt:lpstr>Слайд 10</vt:lpstr>
      <vt:lpstr>Слайд 11</vt:lpstr>
      <vt:lpstr>Как Бог изменил Закхея</vt:lpstr>
      <vt:lpstr>Как Бог изменил Закхея</vt:lpstr>
      <vt:lpstr>Бог - Мечтатель…</vt:lpstr>
      <vt:lpstr>Иоанн креститель</vt:lpstr>
      <vt:lpstr>Иеремия</vt:lpstr>
      <vt:lpstr>Упражнение</vt:lpstr>
      <vt:lpstr>Самуил</vt:lpstr>
      <vt:lpstr>Ваша мечта</vt:lpstr>
      <vt:lpstr>Божий план для вас сегодня</vt:lpstr>
      <vt:lpstr>Слайд 21</vt:lpstr>
      <vt:lpstr>Момент озарения в жизни Рэя</vt:lpstr>
      <vt:lpstr>Момент озарения в жизни Рэя</vt:lpstr>
      <vt:lpstr>Божья мечта для вас</vt:lpstr>
      <vt:lpstr>Божья мечта для вас</vt:lpstr>
      <vt:lpstr>Божья мечта для вас</vt:lpstr>
      <vt:lpstr>Старое ушло,  начинается новая жизнь</vt:lpstr>
      <vt:lpstr>Молитва</vt:lpstr>
      <vt:lpstr>Слайд 29</vt:lpstr>
      <vt:lpstr>Вопросы для размышления  и обсуждения </vt:lpstr>
      <vt:lpstr>Молитва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2013-10-10T13:17:38Z</dcterms:created>
  <dcterms:modified xsi:type="dcterms:W3CDTF">2014-12-07T20:46:21Z</dcterms:modified>
</cp:coreProperties>
</file>