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3" r:id="rId2"/>
    <p:sldId id="256" r:id="rId3"/>
    <p:sldId id="262" r:id="rId4"/>
    <p:sldId id="257" r:id="rId5"/>
    <p:sldId id="261" r:id="rId6"/>
    <p:sldId id="291" r:id="rId7"/>
    <p:sldId id="258" r:id="rId8"/>
    <p:sldId id="263" r:id="rId9"/>
    <p:sldId id="264" r:id="rId10"/>
    <p:sldId id="265" r:id="rId11"/>
    <p:sldId id="284" r:id="rId12"/>
    <p:sldId id="266" r:id="rId13"/>
    <p:sldId id="285" r:id="rId14"/>
    <p:sldId id="286" r:id="rId15"/>
    <p:sldId id="260" r:id="rId16"/>
    <p:sldId id="268" r:id="rId17"/>
    <p:sldId id="287" r:id="rId18"/>
    <p:sldId id="269" r:id="rId19"/>
    <p:sldId id="270" r:id="rId20"/>
    <p:sldId id="272" r:id="rId21"/>
    <p:sldId id="271" r:id="rId22"/>
    <p:sldId id="273" r:id="rId23"/>
    <p:sldId id="281" r:id="rId24"/>
    <p:sldId id="274" r:id="rId25"/>
    <p:sldId id="288" r:id="rId26"/>
    <p:sldId id="275" r:id="rId27"/>
    <p:sldId id="267" r:id="rId28"/>
    <p:sldId id="277" r:id="rId29"/>
    <p:sldId id="276" r:id="rId30"/>
    <p:sldId id="289" r:id="rId31"/>
    <p:sldId id="278" r:id="rId32"/>
    <p:sldId id="279" r:id="rId33"/>
    <p:sldId id="280" r:id="rId34"/>
    <p:sldId id="290" r:id="rId35"/>
    <p:sldId id="28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18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2" d="100"/>
          <a:sy n="72" d="100"/>
        </p:scale>
        <p:origin x="-1808" y="4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4C64B-C6B4-43C5-BB61-A40FAC1BE80E}" type="datetimeFigureOut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8C5-C642-4750-9DEB-ED2B46356D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0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itnow.or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43260-2EF1-46FB-8725-205602AFE9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9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Сексуальные домогательства: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нежелательные сексуальные приставания, просьбы о сексуальных услугах или другое словесное или физическое поведение сексуального характера. Сексуальные домогательства на рабочем месте вызывают растущую озабоченность у женщин. Работодатели злоупотребляют своей властью, стремясь получить сексуальные услуги от своих коллег или подчиненных женского пола, иногда обещая им повышение или другие формы продвижения по службе.</a:t>
            </a:r>
            <a:r>
              <a:rPr lang="en-US" dirty="0" smtClean="0">
                <a:effectLst/>
              </a:rPr>
              <a:t> </a:t>
            </a:r>
            <a:endParaRPr lang="en-US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Пренебрежительное отношение и свидетельство насилия: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пренебрежение имеет место, когда существует небрежность в обеспечении основных потребностей человека: питания, жилья, одежды, медицинского обслуживания или защиты для детей, пожилых людей или других уязвимых лиц. Согласно задокументированной информации свидетельство насилия в семье оказывает такое же вредное воздействие на детей, как если бы они сами подвергались жестокому обращению и в некоторых регионах, если ребенок является свидетелем насилия, это уже считается насилием, направленным против ребенка.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Психологическое /эмоциональное насилие: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словесное или другое поведение, наносящее вред психическому, эмоциональному или духовному здоровью. Оно может выражаться в форме унижения чувства собственного достоинства человека, его самооценки, угроз, обзываний, желания пристыдить, отсутствия привязанности или изоляции.</a:t>
            </a:r>
            <a:endParaRPr lang="ru-RU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081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ГЕНДЕРНОЕ НАСИЛИЕ: ОСНОВНЫЕ НАЗВАНИЯ И ТИПЫ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</a:pP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Домашнее насилие или жестокое обращение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Насилие в семье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Насилие на свидании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Гендерное насилие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Насилие над половым партнером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Жестокое обращение, пренебрежение или плохое обращение с детьми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Жестокое обращение, пренебрежение или плохое обращение с пожилыми людьми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ru-RU" sz="1200" dirty="0" smtClean="0"/>
              <a:t>Изнасилование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Пренебрежение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Свидетель насилия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Жестокое обращение одного супруга с другим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Избиение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Детские браки: ребенок любого пола, не достигший 18 лет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Убийства из-за калыма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Убийства чести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Пренебрежение дочерью/предпочтение сына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Сексуальные домогательства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33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Принудительная беременность или стерилизация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Принудительный аборт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Сексуальное рабство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Принудительная проституция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Торговля с целью сексуальной эксплуатации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Унаследование традиций, направленных против женщин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Порнография и педофилия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279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ВЛИЯНИЕ НА ЗДОРОВЬЕ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b="1" kern="1200" dirty="0" smtClean="0"/>
          </a:p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Продолжающееся воздействие насилия и хронический стресс могут привести к болезни и даже смерти. Например, мы узнаем, что если ребенок с раннего возраста сталкивается с жестоким обращением нищетой, но это оказывает негативное влияние на его иммунную систему. В исследовании взрослых, которые в детстве подвергались жестокому обращению или росли в бедности была проведена связь с нарушением регуляции противовоспалительных иммунных реакций во взрослом возрасте. Это негативное влияние на иммунную систему видно не только в случаях жестокого обращения с детьми, но и при конфликте взрослых с супругом или спутником жизни. Исследования показывают, что иммунная система работает менее эффективно в случаях ссор и продолжительных конфликтов между супругами.</a:t>
            </a:r>
            <a:r>
              <a:rPr lang="en-US" dirty="0" smtClean="0">
                <a:effectLst/>
              </a:rPr>
              <a:t> </a:t>
            </a:r>
            <a:endParaRPr lang="ru-RU" b="1" kern="1200" dirty="0" smtClean="0"/>
          </a:p>
          <a:p>
            <a:pPr>
              <a:lnSpc>
                <a:spcPct val="110000"/>
              </a:lnSpc>
            </a:pPr>
            <a:endParaRPr lang="en-US" kern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Последствия для женского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здоровья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взрослых женщин насилие может привести к проблемам со здоровьем, связанным с физиологическими изменениями, вызванными стрессом. Некоторые из них связаны с проблемами сердечнососудистой системы или проблемами метаболизма, появившимися в качестве реакции на хронический стресс, которому подвергается организм. Другие проблемы могут включать злоупотребление различными веществами, или невозможность контролировать возможность зачатия или личную автономию, что часто видно в насильственных отношениях.</a:t>
            </a:r>
          </a:p>
          <a:p>
            <a:pPr>
              <a:lnSpc>
                <a:spcPct val="110000"/>
              </a:lnSpc>
            </a:pPr>
            <a:endParaRPr lang="ru-RU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знаем, что по сравнению со своими ровесницами, которые не испытывают насилия, женщины, подвергающиеся насилию, имеют больший уровень проблем с репродуктивным здоровьем, это такие проблемы, как:</a:t>
            </a:r>
            <a:r>
              <a:rPr lang="en-US" dirty="0" smtClean="0">
                <a:effectLst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нежелательная беременность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аборты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неблагоприятное течение беременности и его последствия для новорожденных и грудных детей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инфекции, передаваемые половым путем (включая ВИЧ/СПИД)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510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2286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096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над половым партнером это самая широко распространенная форма насилия по отношению к женщинам. Во время исследования ВОЗ, проведенного в 11 странах, было обнаружено, что от 15% до 71% женщин (в зависимости от страны) за свою жизнь страдали от физического или сексуального насилия со стороны мужа или партнера, и у них были проблемы со здоровьем, включая:</a:t>
            </a:r>
            <a:r>
              <a:rPr lang="en-US" dirty="0" smtClean="0">
                <a:effectLst/>
              </a:rPr>
              <a:t> </a:t>
            </a:r>
            <a:endParaRPr lang="ru-RU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ru-RU" kern="1200" dirty="0" smtClean="0">
              <a:solidFill>
                <a:schemeClr val="tx1"/>
              </a:solidFill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высокое кровяное давление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высокий уровень сахара крови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лишний вес и ожирение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высокий уровень холестерина</a:t>
            </a: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депрессия</a:t>
            </a: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злоупотребление алкоголем и другими веществами</a:t>
            </a: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посттравматический стресс</a:t>
            </a: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мысли и действия по совершению самоубийства</a:t>
            </a: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kern="1200" baseline="30000" dirty="0" smtClean="0">
                <a:solidFill>
                  <a:schemeClr val="tx1"/>
                </a:solidFill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заболевания часто ограничивают возможности женщины справляться с другими хроническими заболеваниями, такими как диабет и повышенное давление.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</a:pPr>
            <a:endParaRPr lang="ru-RU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Смертельный исход: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над половым партнером также может привести к смертельному исходу. Исследования, проведенные в нескольких странах (Австралия, Канада, Израиль, Южная Африка и Соединенные Штаты) показывают, что от 40% до 70% убийств женщин были совершены их половыми партнерами.</a:t>
            </a:r>
            <a:r>
              <a:rPr lang="en-US" dirty="0" smtClean="0">
                <a:effectLst/>
              </a:rPr>
              <a:t> </a:t>
            </a:r>
            <a:endParaRPr lang="ru-RU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недавно опубликованном отчете Центра по контролю заболеваемости США, при сравнении мужчин и женщин, которые не испытали насилия и тех женщин, которые пережили изнасилование или преследования со стороны любого злоумышленника или физическое насилия со стороны полового партнера сообщали о большей тенденции к: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частой головной боли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хроническое боли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трудности со сном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ограничение активности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плохое физическое здоровье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плохое психическое здоровье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астма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синдром раздраженной кишки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диабет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91000"/>
            <a:ext cx="5486400" cy="4114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660066"/>
                </a:solidFill>
              </a:rPr>
              <a:t>Последствия для здоровья во время беременности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 беременных женщин, переживших жестокое обращение, существует значительно более высокий уровень осложнений беременности, таких как: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низкая прибавка в весе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анемия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инфекции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кровотечения во время первого и второго триместра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депрессия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склонность к суициду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употребление табака и/или алкоголя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употребление запрещенных наркотических веществ</a:t>
            </a:r>
          </a:p>
          <a:p>
            <a:pPr lvl="1"/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5486400" cy="5943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+mn-lt"/>
              </a:rPr>
              <a:t>Последствия для здоровья девочек</a:t>
            </a:r>
            <a:r>
              <a:rPr lang="en-US" b="1" dirty="0" smtClean="0">
                <a:solidFill>
                  <a:srgbClr val="660066"/>
                </a:solidFill>
                <a:latin typeface="+mn-lt"/>
              </a:rPr>
              <a:t>: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Распространенность жестокого обращения с детьми также носит характер эпидемии. Многие дети обоих полов страдают от физического и эмоционального жестокого обращения, сексуального насилия, пренебрежения и коммерческой или иной эксплуатации. Данные ВОЗ, показывают, что девочки гораздо чаще, чем мальчики, страдают от сексуального насилия.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всем мире, жестокое обращение с детьми имеет как немедленные и долгосрочные последствия для здоровья женщин и значительно способствует возникновению: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депрессии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употребления алкоголя и наркотиков, зависимостям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панических расстройств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посттравматическому стрессу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попыткам суицида</a:t>
            </a:r>
            <a:r>
              <a:rPr lang="en-US" b="1" dirty="0" smtClean="0">
                <a:effectLst/>
              </a:rPr>
              <a:t> 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660066"/>
                </a:solidFill>
              </a:rPr>
              <a:t>Ущерб здоровью детей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США во время исследования, проведенного среди дошкольников из семей с низким уровнем доходов, проживающих в штате Мичиган, обнаружили, что почти половина (46,7%) детей, участвовавших в исследовании, были подвержены, по крайней мере, одному случаю умеренного или тяжкого насилия в семье. Другое исследование показывает, что пятьдесят процентов (50%) мужчин, которые часто проявляют насилие по отношению к жене, поступают также и по отношению к детям, и Консультативный совет США по жестокому обращению и отсутствия заботы о детях предполагает, что насилие в семье является, вероятно, самым значимым предвестником  жестокого обращения с детьми и смертности детей из-за отсутствия заботы о них. В Соединенных Штатах, весомая группа исследований показывает связь между негативным опытом детства, таким как насилие, пренебрежение и свидетельство жестокого обращения, и негативными последствиями для физического и психического здоровья в дальнейшей взрослой жизни.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сравнению с детьми, не пережившими насилие, дети, подвергшиеся насилию, имели более высокий риск: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сердечнососудистых заболеваний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диабета 2 типа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разрегулированной иммунной системы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злоупотребления запрещенными веществами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депрессии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рака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ожирения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лишнего веса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преждевременной смертности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 исследованиях, проведенных в США, отмечалось, что у детей изменялась структура мозга, лобная доля мозга была меньше, что приводило к негативным психологическим последствиям и плохому психическому здоровью, что в дальнейшем влияло на то, как организм выдерживает стрессовую нагрузку, влияло на физическое здоровье и качество жизни человека, пережившего травму.</a:t>
            </a:r>
            <a:r>
              <a:rPr lang="en-US" dirty="0" smtClean="0">
                <a:effectLst/>
              </a:rPr>
              <a:t> 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Жертвы и дети, бывшие свидетелями насилия, часто испытывают страх, стыд, вину и позор. Эти отрицательные эмоции вносят свой вклад в тяжелое бремя психических и эмоциональных проблем, а именно депрессии и посттравматического стресса, как уже было отмечено Всемирной организацией здавоохранения в 2010 </a:t>
            </a:r>
            <a:r>
              <a:rPr lang="ru-RU" smtClean="0"/>
              <a:t>г.</a:t>
            </a: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019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660066"/>
                </a:solidFill>
              </a:rPr>
              <a:t>Свидетельство домашнего насилия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ребенок является свидетелем домашнего насилия, некоторые приравнивают этот факт к самому насилию над ребенком.</a:t>
            </a:r>
            <a:r>
              <a:rPr lang="en-US" dirty="0" smtClean="0">
                <a:effectLst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Дети, ставшие свидетелями домашнего насилия, более склонны демонстрировать поведенческие и физические проблемы со здоровьем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включающие:</a:t>
            </a:r>
          </a:p>
          <a:p>
            <a:pPr>
              <a:lnSpc>
                <a:spcPct val="110000"/>
              </a:lnSpc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депрессию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беспокойство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попытки самоубийства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употребление наркотиков и алкоголя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посттравматический стресс (например, писаются в кровать или переживают ночные кошмары)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аллергию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астму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желудочно-кишечные заболевания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головные боли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острые респираторные заболевания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63550" lvl="0" indent="-119063">
              <a:lnSpc>
                <a:spcPct val="110000"/>
              </a:lnSpc>
              <a:buFont typeface="Arial" pitchFamily="34" charset="0"/>
              <a:buChar char="•"/>
              <a:tabLst>
                <a:tab pos="569913" algn="l"/>
              </a:tabLst>
            </a:pP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Вышеуказанные последствия для здоровья предлагают убедительные доказательства того, что насилие в отношении женщин и девочек является серьезной проблемой общественного здравоохранения. Превентивные стратегии и развитие защитных факторов у женщин и девочек могут иметь положительное влияние для уменьшения этих последствий для здоровья. Важно быть в курсе многих долгосрочных вредных последствий насилия на здоровье женщин и девочек. Важно понять, как  насилие в отношении женщин, будучи проблемой для здоровья, ослабляет наши общины и наши страны. Очень важно сделать все, что в наших силах, чтобы люди знали о последствиях насилия для здоровья и высокой стоимости, которую платит женщина/девочка.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pPr>
              <a:lnSpc>
                <a:spcPct val="110000"/>
              </a:lnSpc>
            </a:pPr>
            <a:endParaRPr lang="ru-RU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0166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4572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5486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pPr>
              <a:lnSpc>
                <a:spcPct val="130000"/>
              </a:lnSpc>
            </a:pPr>
            <a:endParaRPr lang="ru-RU" b="1" kern="1200" dirty="0" smtClean="0">
              <a:solidFill>
                <a:schemeClr val="tx1"/>
              </a:solidFill>
              <a:effectLst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Молиться о мудрости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Оценить свой уровень безопасности и разработать план обеспечения безопасности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Если нужно, позвонить на горячую линию оказания помощи,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Найти 2 или 3 человека, которым вы можете доверять и сможете обратиться в случае опасности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Научиться говорить «НЕТ»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Быть решительной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Участвовать в информационно-пропагандистской деятельности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Просвещать мужчин и женщин для профилактики насилия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Учить мальчиков тому, что обижать девочек и женщин это плохо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Использовать материалы, подготовленные Отделом женского служения ГК для проведения Дня борьбы с насилием в четвертую субботу августа каждого года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Призывать вашего пастора проповедовать об этой проблеме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Подписать петицию и обещание «Прекратите это сейчас же»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Участвовать в маршах по инициативе борьбы с насилием «Прекратите это сейчас же»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Смотреть и передавать другим видео материалы инициативы «Прекратите это сейчас же»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Рассказывать свою историю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Убедиться, что в вашем районе есть хорошие медицинские службы для женщин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Писать, вести блог, присоединиться к социальным сетям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Организовать лагерное собрание для женщин, пострадавших от насилия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Стать членов комитета вашей конференции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Помочь в организации приюта или совершать волонтерское служение в уже существующем приюте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Говорить об этой проблеме представителям местного сообщества и власти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Побуждать молодых женщин становиться адвокатами, преподавателями, проповедниками и пр.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Бросать вызов и помогать изменять традиционные нормы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pPr lvl="1"/>
            <a:endParaRPr lang="ru-RU" b="1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096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ПРОФИЛАКТИКА: ПОСТРОЕНИЕ ЗАЩИТНЫХ ФАКТОРОВ</a:t>
            </a:r>
          </a:p>
          <a:p>
            <a:pPr>
              <a:lnSpc>
                <a:spcPct val="120000"/>
              </a:lnSpc>
            </a:pP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не нужно быть богатым человеком, чтобы предотвратить или остановить насилие и развивать здоровые взаимоотношения. Однако, для этого действительно нужно время, сила воли, чтобы целенаправленно установить приоритеты и принять решение делать мудрый выбор. Вот несколько эффективных практических идей, которые могут помочь вам в построении здоровых и поддерживающих отношений в семье.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pPr>
              <a:lnSpc>
                <a:spcPct val="120000"/>
              </a:lnSpc>
            </a:pPr>
            <a:endParaRPr lang="ru-RU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Включите в свое ежедневное расписание проведение семейных богослужений и просите о Божьем присутствии всей семьей.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важных защитных факторов  - включить в ежедневное расписание семейные богослужения. Семья, которая молится каждый день и совместно ищет Божьей воли в своей жизни, созидает факторы устойчивости. Твердое духовное основание является основным защитным фактором, и ангелы могут превратить дом в кусочек рая на земле, ибо “Чудесным прообразом неба станет дом, которым руководит Дух Господень”.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Проводите время в общении лицом к лицу.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Иногда в своей занятости люди больше общаются с другими в социальных сетях или в Интернете, уделяя мало времени для личного общения с семьей. Чтобы вносить вклад в здоровые отношения, нам нужно выделять время для общения один на один с членами семьи. Уделите качественное время каждому члену семьи: выслушайте его/ее переживания, пусть он расскажет о своих интересах, переживаниях и радостях. Это поможет построить крепкие связи и удержит семью вместе во время трудностей.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Выделите время для совместных приемов пищи.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множество доказательств, что совместные семейные приемы пищи могут сыграть важную роль в снижении рискованного поведения детей и молодежи, но это время также важно для здоровых отношений между взрослыми. Когда выключен телевизор и люди говорят и слушают друг друга, укрепляются семейные связи.</a:t>
            </a:r>
          </a:p>
          <a:p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096000"/>
          </a:xfrm>
        </p:spPr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Проявляйте любовь, доброту, вежливость и взаимное уважение.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Отличительной чертой здоровых отношений за закрытыми дверями является намерение быть вежливым, любящим и добрым друг ко другу. Слова уважения и доброты могут сделать многое для приятной и счастливой атмосферы в семье. С другой стороны, если между родителями есть конфликт, дети будут отражать тот же дух. Нам напоминают, что «наше счастье зависит от того, насколько мы будем проявлять любовь, сочувствие и истинную учтивость друг к другу» и что «исполняя волю Божью, муж и жена будут уважать друг друга, питать взаимную любовь и доверие».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Прощайте друг друга.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Прощение приносит исцеление, не только тому, кого простили, но и тому, кто прощает. Если вы будете носить в себе горечь и дух непрощения, это негативно скажется на вашем здоровье. Тем не менее, процесс исцеления прощения кого-то может и не принести примирения. Например, в случае насилия или жестокого обращения, прощение может иногда означать прекращение отношений, установление границ на взаимодействия с "токсичным" человеком или обидчиком или накладывание на него ответственности за совершенное. Важнейший аспект прощения – молитва о том, кто вас обидел и искреннее желание ему добра. Мы не всегда будем иметь одобрение всех и каждого и нужно это принять. Однако, Библия напоминает нам, что  «если возможно с вашей стороны, будьте в мире со всеми людьми» (Римлянам 12:18) и нужно прощать тех, кто обидел нас. Преимущества прощения будут иметь неоценимое значение не только в этой жизни, но в жизни грядущей.</a:t>
            </a:r>
            <a:r>
              <a:rPr lang="en-US" dirty="0" smtClean="0">
                <a:effectLst/>
              </a:rPr>
              <a:t> </a:t>
            </a:r>
            <a:endParaRPr lang="ru-RU" b="1" i="1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ru-RU" b="1" i="1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019800"/>
          </a:xfrm>
        </p:spPr>
        <p:txBody>
          <a:bodyPr>
            <a:no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городе Розетто, штат Пенсильвания, провели исследование, посвященное связи социальной поддержки и здоровья. Исследователи обнаружили, что в этом небольшом городе было на 50% меньше случаев сердечных заболеваний, чем в двух соседних городах, несмотря на одинаковые риски для здоровья. Разница была в том, что в Розетто жили близкие, оказывающие друг другу поддержку группы религиозных иммигрантов из Италии. В течение долгих лет они поддерживали социальные связи, крепкие семейные отношения и были заботливой общиной, и поэтому у жителей города было меньше случаев сердечных заболеваний. Но по мере развития и роста города, близкие связи местных жителей ослабели, и уровень сердечных заболеваний увеличился, достигнув того же показателя, что и в соседних городах.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НАДЕЖДА: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принадлежность к поддерживающему обществу, такому как церковная семья или сообщество веры, может во многом помочь для созидания здоровья человека и помочь ему справиться с травмой или насилием.</a:t>
            </a:r>
            <a:r>
              <a:rPr lang="en-US" dirty="0" smtClean="0">
                <a:effectLst/>
              </a:rPr>
              <a:t> 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 ОДНОЙ ЖЕНЩИНЫ</a:t>
            </a:r>
            <a:r>
              <a:rPr lang="en-US" b="1" dirty="0" smtClean="0">
                <a:effectLst/>
              </a:rPr>
              <a:t> </a:t>
            </a:r>
            <a:endParaRPr lang="en-US" b="1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Познакомьтесь с Аной. Ей 24 года, у нее много проблем со здоровьем, которые она никогда не обсуждала с врачом. Она ощутила лучик надежды, когда узнала о признаках и симптомах депрессии и беспокойства на конгрессе Отдела женского служения. Решив поделиться своими проблемами с медсестрой, Ана рассказала ей, что с трехлетнего возраста родители ее избивали за то, что она писалась в кровать. По мере взросления случаи недержания продолжались, также как и избиения. Постоянный страх, что ее накажут за то, что она не могла контролировать, был невыносимым. Ей было стыдно, и она чувствовала себя беспомощной. Когда Ана достигла подросткового возраста, случаи недержания стали гораздо реже, но у нее появились кошмары и панические атаки. «Мне было стыдно, я думала, что никогда никто не женится на мне», - несмело сказала она. «Но я благодарю Бога за то, что все-таки вышла замуж за доброго человека».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поддержке мужа, недержание уменьшилось, но ночные кошмары и головные боли продолжались. Часто просыпаясь после ужасных снов, она чувствовала, что простыни стали мокрыми. Сможет ли она когда-то преодолеть эту проблему? Почему это до сих пор происходит? У Аны также были панические атаки, сильное сердцебиение и одышка. Каким-то образом ей удавалось скрывать это от мужа, не рассказывать ему, потому что она боялась отвержения. Когда она рассказывала о своем болезненном опыте медсестре, Ана сказала, что ей стыдно, и она страстно желает вылечиться от головных болей, сильного сердцебиения и эмоциональной боли. Когда ее спросили, что помогает ей чувствовать себя лучше, Ана сказала: «Когда я молюсь и пою Господу, то чувствую себя лучше. Кажется, что мои страхи и проблемы становятся меньше».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Симптомы Аны не являются чем-то редким, это результаты посттравматического стресса, заболевания, которым страдают люди, пережившие травматические события. Также как Ана, многие женщины молча страдают от физических, социальных, психических и эмоциональных проблем, возникших в результате жестокого обращения или насилия, которые могли произойти в самом начале их жизни.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ФАКТ: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округе Аламеда, штат Калифорния, было проведено впечатляющее исследование, посвященное поддерживающим взаимоотношениям и риску смерти. В исследовании участвовали более 7000 человек. Результаты показали, что те, кто был одинок и находился в изоляции, имели уровень смертности в три раза выше по сравнению с теми, у кого были социальные контакты. Следовательно, уровень социальной поддержки человека связан с продолжительностью жизни и является показателем лучшего состояния здоровья.</a:t>
            </a: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НАДЕЖДА: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чувствуете себя одиноким, или в настоящее время (или в прошлом) пережили насилие, обратитесь за помощью сегодня. Найдите нового друга. Присоединитесь к группе с такими же интересами, как у вас. Станьте волонтером, чтобы трудиться вместе с другими людьми. Поговорите с тем, кому доверяете, и ищите Божьей помощи.</a:t>
            </a:r>
            <a:r>
              <a:rPr lang="en-US" dirty="0" smtClean="0">
                <a:effectLst/>
              </a:rPr>
              <a:t>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894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НАДЕЖДА: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также можете позвонить на национальную горячую линию для жертв домашнего насилия (1800-799-7233). Есть замечательное программное обеспечение для телефонов, которое может помочь в том, чтобы другие люди убедились, что вы находитесь в безопасности (Р3 и Круг шести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Circle of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6)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замечательные программы).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НАДЕЖДА: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страдаете от психических или психологических проблем, таких как депрессия или мысли о самоубийстве, пожалуйста, позвоните на национальную горячую линию по предотвращению суицида прямо сейчас (1-800-273-8255). Ищите помощи сегодня. Для вас есть надежда, и Бог желает дать вам необходимое исцеление. Есть профессионалы в сфере здравоохранения, которые могут вам помочь.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НАДЕЖДА: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пережили насилие, выжили и сейчас у вас все хорошо, вы исцеляетесь благодаря Божьей благодати, помогите нуждающимся в помощи. Участвуйте в служении тем, кто еще страдает от последствий домашнего насилия. Возможно, вы захотите стать сторонником инициативы «Прекратите это сейчас же» (англ.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ENDITNOW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(см. сайт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enditnow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org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чтобы помочь остановить эпидемию насилия. Когда вы будете участвовать в бескорыстном служении, то не только станете благословением для других людей, но также будете созидать свои защитные силы, укрепляя свое собственное исцеление.</a:t>
            </a:r>
            <a:r>
              <a:rPr lang="en-US" dirty="0" smtClean="0">
                <a:effectLst/>
              </a:rPr>
              <a:t> 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096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ЧЕГО ПРОСИТ ОТ НАС БОГ</a:t>
            </a:r>
            <a:r>
              <a:rPr lang="en-US" dirty="0" smtClean="0">
                <a:effectLst/>
              </a:rPr>
              <a:t> </a:t>
            </a:r>
            <a:endParaRPr lang="ru-RU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«Научитесь делать добро, ищите правды, спасайте угнетенного, защищайте сироту, вступайтесь за вдову» Ис. 1:17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 бойся, ибо Я с тобою; не смущайся, ибо Я Бог твой; Я укреплю тебя, и помогу тебе, и поддержку тебя десницею правды Моей» Ис. 41:10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«Я – Господь, творящий милость, суд и правду на земле; ибо только это благоугодно Мне» Иер. 9:24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«Возлюбленные! Будем любить друг друга, потом что любовь от Бога и всякий любящий рожден от Бога и знает Бога. Кто не любит, тот не познал Бога, потому что Бог есть любовь» 1 Ин. 4:7-9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МОЛИТВА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Милостивый Боже, мы знаем, что Ты сильный Бог. Но сегодня мы приходим к Тебе с тяжестью на сердце.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больше не будем игнорировать насилие по отношению к женщинам. Дай нам силы остановить насилие против женщин. Дай нам мудрости и смелости прекратить насилие в нашей церкви и обществе.</a:t>
            </a:r>
            <a:r>
              <a:rPr lang="en-US" dirty="0" smtClean="0">
                <a:effectLst/>
              </a:rPr>
              <a:t> </a:t>
            </a: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Помня о той неизмеримой ценности, которую каждая из нас представляет для Тебя, нашего Творца и Искупителя, дай нам отражать Твою любовь. Дай нам знаний, смелости, мудрости, силы и понимания.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имя Иисуса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аминь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ru-RU" dirty="0" smtClean="0"/>
          </a:p>
          <a:p>
            <a:pPr marL="0" indent="0" algn="l">
              <a:lnSpc>
                <a:spcPct val="110000"/>
              </a:lnSpc>
              <a:buNone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114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1" dirty="0" smtClean="0"/>
              <a:t>Молитва</a:t>
            </a:r>
          </a:p>
          <a:p>
            <a:pPr marL="0" indent="0" algn="l">
              <a:buNone/>
            </a:pPr>
            <a:endParaRPr lang="ru-RU" sz="1200" b="1" dirty="0" smtClean="0">
              <a:latin typeface="Book Antiqua"/>
              <a:cs typeface="Book Antiqua"/>
            </a:endParaRPr>
          </a:p>
          <a:p>
            <a:pPr marL="0" indent="0" algn="l">
              <a:buNone/>
            </a:pPr>
            <a:r>
              <a:rPr lang="ru-RU" sz="1200" b="1" dirty="0" smtClean="0">
                <a:latin typeface="Cambria"/>
                <a:cs typeface="Cambria"/>
              </a:rPr>
              <a:t>«Ибо Я с тобою, говорит ГОСПОДЬ, чтобы спасать тебя».</a:t>
            </a:r>
            <a:r>
              <a:rPr lang="ru-RU" sz="1200" b="1" baseline="0" dirty="0" smtClean="0">
                <a:latin typeface="Cambria"/>
                <a:cs typeface="Cambria"/>
              </a:rPr>
              <a:t> </a:t>
            </a:r>
            <a:r>
              <a:rPr lang="ru-RU" sz="1200" b="1" dirty="0" smtClean="0">
                <a:latin typeface="Cambria"/>
                <a:cs typeface="Cambria"/>
              </a:rPr>
              <a:t>Иеремии</a:t>
            </a:r>
            <a:r>
              <a:rPr lang="en-US" sz="1200" b="1" dirty="0" smtClean="0">
                <a:latin typeface="Cambria"/>
                <a:cs typeface="Cambria"/>
              </a:rPr>
              <a:t> 30:11</a:t>
            </a:r>
            <a:endParaRPr lang="ru-RU" sz="1200" b="1" dirty="0" smtClean="0">
              <a:latin typeface="Cambria"/>
              <a:cs typeface="Cambria"/>
            </a:endParaRPr>
          </a:p>
          <a:p>
            <a:pPr marL="0" indent="0" algn="l">
              <a:buNone/>
            </a:pPr>
            <a:endParaRPr lang="en-US" sz="1200" b="1" dirty="0" smtClean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519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2286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5486400" cy="6096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НАД ЛИЦОМ ПРОТИВОПОЛОЖНОГО ПОЛА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Насилие, направленное против женщин и девочек, возможно, самое распространенное нарушение прав человека, о которых мы сегодня знаем. Согласно данных  Всемирной организации здравоохранения (ВОЗ) насилие в отношении женщин широко распространено по всему миру, что оказывает серьезное влияние на здоровье общества, достигая размеров эпидемии. Насилие в отношение женщин разрушает жизни, раздробляет общины и останавливает развитие. Оно может принимать различные формы и происходить в различных местах, включая семью, сексуальное насилие над девочками в школе, сексуальные домогательства на рабочем месте, изнасилование мужем или незнакомцем, насилие в лагерях беженцев или использоваться в качестве военной тактики.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Последствия подобного нарушения прав человека являются результатом больших проблем, не только для женщины, но также для ее семьи, общества и мира. Для общества насилие в отношении женщин остается сокрытой проблемой, вызывающей большие человеческие затраты и траты на здравоохранение из-за недостаточного освещения этой проблемы. Для каждой пострадавшей насилие в отношении женщин это не только телесная травма, но и серьезные последствия для здоровья, которые могут привести к инвалидности на всю жизнь или даже к смерти.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над половым партнером  - самая распространенная форма насилия в отношении женщин, а сексуальное насилие, осуществленное партнером, знакомым или незнакомым человеком, происходит в основном с женщинами и девочками. Другие формы насилия в отношении женщин включают сексуальные домогательства и насилие со стороны авторитетных фигур, торговлю с целью принудительной эксплуатации или сексуального рабства и такие традиционные практики, как принудительные или детские браки и насилие, связанное с выплатой калыма (похищение невесты). Насилие в отношении женщин часто связано с социальной и гендерной предвзятостью, и в самом крайнем случае, может привести к насильственной смерти или детоубийству.</a:t>
            </a:r>
            <a:r>
              <a:rPr lang="en-US" dirty="0" smtClean="0">
                <a:effectLst/>
              </a:rPr>
              <a:t> </a:t>
            </a:r>
            <a:r>
              <a:rPr lang="en-US" dirty="0"/>
              <a:t> 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715000" cy="6019800"/>
          </a:xfrm>
        </p:spPr>
        <p:txBody>
          <a:bodyPr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ГЛОБАЛЬНЫЕ ФАКТЫ О ГЕНДЕРНОМ НАСИЛИИ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Женщины подвергаются насилию как представительницы своего пола, независимо от своего экономического статуса, места проживания в сельской или городской местности, вероубеждений или географического местоположения.- ОБЪЕДИНИМСЯ, чтобы покончить с насилием в отношении женщин.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 оценкам ООН, во всем мире, по крайней мере, одна из трех женщин в течение своей жизни испытывает физическое и/или сексуальное насилие.–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Internationalist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ноябрь 2010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Среди женщин в возрасте от 15 до 44 лет, акты насилия вызывают больше смертей и случаев инвалидности, чем рак, малярия, дорожно-транспортные происшествия и войны вместе взятые. —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Unifem United States National Committee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NCC online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ноябрь 2010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В Южной Африке каждые 6 часов происходит случай убийства женщины половым партнером. — Фактологический бюллетень ООН по вопросам женщин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Женщины и девочки составляют 80%  от 800000 людей, которые ежегодно становятся жертвами торговли людьми, большую часть из них (79%) продают для сексуальной эксплуатации. — Фактологический бюллетень ООН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От 100 до 140 миллионов девочек и женщин в мире испытали женскую мутиляцию (женское обрезание) и более 3 миллионов девочек, проживающих на территории Африки, подвергаются опасности подобной практики.— Фактологический бюллетено ООН по вопросам женщин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В Эритрее 99% женщин мусульманок и 92% женщин христианок подверглись женскому обрезанию.—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Penguin Atlas of Women in the World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Более 60 миллионов девочек по всему миру – это девочки-невесты, вышедшие замуж до 18 лет, главным образом они проживают на территории Южной Азии и в странах Африки, находящихся южнее Сахары. — Фактологический бюллетень ООн по вопросам женщин.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Одна из 4 женщин, переживших физическое и/или сексуальное насилие, была в этот момент беременна.— Фактологический бюллетень ООн по вопросам женщин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В большинстве войн и многих пост-конфликтных ситуациях, женщины и девочки подвергаются изнасилованию и сексуальной эксплуатации в массовом масштабе. – «Защитник прав человека, организация «Международная амнистия», апрель 2004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Одно лишь домашнее насилие обходится государству примерно в 1.16 миллиардов долларов США в Канаде и 5.8 миллиардов долларов в США. — Фактологический бюллетень ООн по вопросам женщин</a:t>
            </a:r>
            <a:r>
              <a:rPr lang="en-US" dirty="0" smtClean="0">
                <a:effectLst/>
              </a:rPr>
              <a:t>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Три четверти неграмотных взрослых в мире составляют женщины. Бесчисленное число девушек бросают школу из-за сексуальных домогательств и насилия, или страха насилия. –W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организация «Международная амнистия», февраль / март, 2010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52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ОПРЕДЕЛЕНИЯ НАСИЛИЯ И ГЕНДЕРНОГО НАСИЛИЯ</a:t>
            </a:r>
            <a:r>
              <a:rPr lang="en-US" b="1" dirty="0" smtClean="0">
                <a:effectLst/>
              </a:rPr>
              <a:t> </a:t>
            </a: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объединенных наций (ООН) дает следующее определение насилия: «Насилие в отношении женщин – это любой акт насилия, совершённый на основании полового признака, который причиняет или может причинить физический, половой или психологический ущерб и страдания женщинам, а также угрозы совершения таких актов, принуждение или произвольное лишение свободы, будь то в общественной или личной жизни» (Генеральная ассамблея ООН (резолюция 48/104 декабрь 1993г.).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 по контролю заболеваемости США дает следующее определение насилия над половым партнером: «фактическое физическое или сексуальное насилие или психологическое и эмоциональное насилие нацеленное на супругу/-а, бывшего или настоящего друга/подругу или бывшего или настоящего партнера по свиданиям».</a:t>
            </a:r>
            <a:r>
              <a:rPr lang="en-US" dirty="0" smtClean="0">
                <a:effectLst/>
              </a:rPr>
              <a:t> </a:t>
            </a: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5486400" cy="6400800"/>
          </a:xfrm>
        </p:spPr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Подобное насилие может происходить в семье или внутри общины. Оно может совершаться государством и может оправдываться различными культурами на основании традиционных практик.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распространенной формой является насилие в семье.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в семье, которое также называется домашним насилием, является моделью принудительного поведения, характеризующегося господством и контролем одного сексуального партнера над другим с помощью различных тактик, включающих физическое, сексуальное, психологическое, эмоциональное, вербальное и / или экономическое насилие.</a:t>
            </a:r>
            <a:r>
              <a:rPr lang="en-US" dirty="0" smtClean="0">
                <a:effectLst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В СЕМЬЕ 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Физическое, сексуальное и психологическое насилие, происходящее в семье, включает  в себя избиения; сексуальное насилие в отношении девочек в семье; насилие, связанное с приданым невесты; изнасилование в браке; обрезание женских половых органов и другие традиционные виды практики, наносящие ущерб женщинам; внебрачное насилие; и насилие, связанное с эксплуатацией.</a:t>
            </a:r>
            <a:r>
              <a:rPr lang="en-US" dirty="0" smtClean="0">
                <a:effectLst/>
              </a:rPr>
              <a:t> </a:t>
            </a:r>
            <a:endParaRPr lang="ru-RU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в семье включает домашнее насилие, насилие над детьми, отвержение или плохое обращение, насилие по отношению к пожилым людям, их отвержение или плохое обращение; быть свидетелем насилия и изнасилование в браке. Оно означает, что один член семьи использует определенные шаблоны поведения, чтобы установить власть и контроль над другим без учета его или ее личных прав.</a:t>
            </a:r>
            <a:r>
              <a:rPr lang="en-US" dirty="0" smtClean="0">
                <a:effectLst/>
              </a:rPr>
              <a:t>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ВНУТРИ ОБЩИНЫ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Физическое, сексуальное и психологическое насилие, которое происходит в обществе в целом, включает в себя изнасилование; сексуальное насилие; сексуальные домогательства и запугивание на работе, в учебных заведениях и в других местах; торговля женщинами; принуждение к проституции; или групповые изнасилования во время войны.</a:t>
            </a:r>
            <a:r>
              <a:rPr lang="en-US" dirty="0" smtClean="0">
                <a:effectLst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СО СТОРОНЫ ГОСУДАРСТВА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Включает в себя физическое, сексуальное и психологическое насилие, осуществленное или оправданное государством, где бы оно ни происходило.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НАСИЛИЕ ПОСРЕДСТВОМ ТРАДИЦИОННЫХ ПРАКТИК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многих странах женщины становятся жертвами традиционных практик, нарушающих права человека. Эти нарушения включают обрезание женских половых органов, убийство, связанное с приданым, так называемое «убийство чести» и ранние браки.</a:t>
            </a:r>
            <a:r>
              <a:rPr lang="en-US" dirty="0" smtClean="0">
                <a:effectLst/>
              </a:rPr>
              <a:t> </a:t>
            </a:r>
            <a:endParaRPr lang="ru-RU" dirty="0" smtClean="0">
              <a:effectLst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04800"/>
            <a:ext cx="27432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438400"/>
            <a:ext cx="6096000" cy="6400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НАСИЛИЯ В ОТНОШЕНИИ ЖЕНЩИН И ДЕВОЧЕК</a:t>
            </a:r>
            <a:r>
              <a:rPr lang="en-US" b="1" dirty="0" smtClean="0">
                <a:effectLst/>
              </a:rPr>
              <a:t> </a:t>
            </a: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 насилие: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плохое физическое обращение, нанесение ран или вреда человеку. Оно включает такие действия, как нанесение ударов, тряска, ожоги, удержание с помощью силы, сильная порка или практика обрезания женских половых органов. По данным Всемирной организации здравоохранения, от 85 до 115 миллионов девочек и женщин претерпели некоторую форму обрезания женских половых органов и страдают от негативных последствий для здоровья.</a:t>
            </a:r>
            <a:r>
              <a:rPr lang="en-US" dirty="0" smtClean="0">
                <a:effectLst/>
              </a:rPr>
              <a:t> </a:t>
            </a:r>
            <a:endParaRPr lang="en-US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Сексуальное насилие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попытка или фактический инцест, изнасилование, мужеложство, эксгибиционизм, порнография, поглаживание или принуждение к обнажению. Это могут быть контакты и взаимодействие между ребенком младше 18 лет и взрослым, в которых ребенок используется для сексуальной стимуляции преступника или другого лица, либо совершение полового акта между взрослыми людьми под принуждением /без получения согласия, особенно когда один из них имеет власть над другим.</a:t>
            </a:r>
            <a:r>
              <a:rPr lang="en-US" dirty="0" smtClean="0">
                <a:effectLst/>
              </a:rPr>
              <a:t> </a:t>
            </a:r>
          </a:p>
          <a:p>
            <a:pPr>
              <a:lnSpc>
                <a:spcPct val="110000"/>
              </a:lnSpc>
            </a:pPr>
            <a:endParaRPr lang="en-US" u="sng" kern="12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Изнасилование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одна из форм сексуального насилия. Изнасилование может произойти где угодно, даже в семье, где оно может принимать форму изнасилования в браке или инцеста. Оно может происходить в обществе, где женщина может стать жертвой любого насильника. Оно также происходит в ситуациях вооруженных конфликтов и в лагерях беженцев. Сексуальное насилие в браке называется изнасилованием из-за господства отношения общества к этой проблеме во многих областях – отношения правоохранительных органов, местных руководителей, соседей и даже руководителей церкви – которое позволяет подобным случаям насилия оставаться безнаказанными.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Принуждение к проституции и торговля людьми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еще одна форма сексуального насилия. Многих женщин заставляют заниматься проституцией либо их родители, мужья или сожители, или они вынуждены это делать в результате тяжелой экономической и социальной ситуации, в которой они находятся.</a:t>
            </a:r>
            <a:r>
              <a:rPr lang="en-US" dirty="0" smtClean="0">
                <a:effectLst/>
              </a:rPr>
              <a:t> </a:t>
            </a:r>
          </a:p>
          <a:p>
            <a:pPr>
              <a:lnSpc>
                <a:spcPct val="110000"/>
              </a:lnSpc>
            </a:pPr>
            <a:endParaRPr 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3E8C5-C642-4750-9DEB-ED2B46356D7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527C-61C5-471B-BC15-90EAB3C0AA73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0F7A-B8CD-4ACB-A204-674FD976D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F1D3-0AA3-40B2-B585-DD8CD6DB47E4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A27E-BFD5-45EB-A1CC-85CEEC0D2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2DFF-D42F-4D85-A91E-A8754520CB8B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91EC1-9448-43DB-97DA-48485C232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4967-FCEB-4B4B-AF3B-3EC026A87BE0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6168-2FDE-4A33-A8E2-62F446340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15D9-8C85-420F-BCBC-BF77EFC65EFF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CE88-7986-4346-B9BF-E7C59A47D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3106-141C-45DC-A7EC-0D8A30AC7A79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DC4A-C9DF-4E49-A222-1B53B7A53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806D-951B-4995-80B6-1CC3F7542E08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5A60-18AA-474F-927A-C617CECE6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A444-6A71-43BA-8403-3A96D1206BE1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5ED79-12F8-40ED-8A21-5CCE3AB81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0BBB-57B8-429C-8213-3914DD98D9C0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A56F-C440-45A6-B726-530CE5D8A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7B19-2AAC-4C96-966E-0793159A5003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C4F9-A2BB-4807-893A-756BDBC57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3181-BC26-411A-9D1E-63ACA41E5E32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72FB-9CC2-46AC-ABD6-E2AB8F850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A9539-C31C-405C-827A-D30965618076}" type="datetimeFigureOut">
              <a:rPr lang="en-US"/>
              <a:pPr>
                <a:defRPr/>
              </a:pPr>
              <a:t>12/7/2014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C7A69-081C-42FA-B011-0EBAAD85D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ditnow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220200" cy="6909435"/>
          </a:xfrm>
          <a:prstGeom prst="rect">
            <a:avLst/>
          </a:prstGeom>
        </p:spPr>
      </p:pic>
      <p:sp>
        <p:nvSpPr>
          <p:cNvPr id="3074" name="CaixaDeTexto 3"/>
          <p:cNvSpPr txBox="1">
            <a:spLocks noChangeArrowheads="1"/>
          </p:cNvSpPr>
          <p:nvPr/>
        </p:nvSpPr>
        <p:spPr bwMode="auto">
          <a:xfrm>
            <a:off x="304800" y="3733800"/>
            <a:ext cx="5029200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ДУМАЙ</a:t>
            </a:r>
            <a:r>
              <a:rPr lang="en-US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 </a:t>
            </a:r>
            <a:r>
              <a:rPr lang="ru-RU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ПОЗИТИВНО</a:t>
            </a:r>
            <a:r>
              <a:rPr lang="en-US" sz="5000" baseline="30000" dirty="0" smtClean="0">
                <a:solidFill>
                  <a:srgbClr val="A1D727"/>
                </a:solidFill>
                <a:latin typeface="Caecilia LT Light" panose="02000403040000020004" pitchFamily="2" charset="0"/>
              </a:rPr>
              <a:t>,</a:t>
            </a:r>
            <a:endParaRPr lang="en-US" sz="5000" baseline="30000" dirty="0">
              <a:solidFill>
                <a:srgbClr val="A1D727"/>
              </a:solidFill>
              <a:latin typeface="Caecilia LT Light" panose="02000403040000020004" pitchFamily="2" charset="0"/>
            </a:endParaRPr>
          </a:p>
        </p:txBody>
      </p:sp>
      <p:sp>
        <p:nvSpPr>
          <p:cNvPr id="3075" name="CaixaDeTexto 4"/>
          <p:cNvSpPr txBox="1">
            <a:spLocks noChangeArrowheads="1"/>
          </p:cNvSpPr>
          <p:nvPr/>
        </p:nvSpPr>
        <p:spPr bwMode="auto">
          <a:xfrm>
            <a:off x="5181600" y="3733800"/>
            <a:ext cx="37338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5000" i="1" baseline="30000" dirty="0" smtClean="0">
                <a:solidFill>
                  <a:schemeClr val="bg1"/>
                </a:solidFill>
                <a:latin typeface="Centennial LightSC" panose="02020500000000000000" pitchFamily="18" charset="0"/>
              </a:rPr>
              <a:t>И жизнь будет </a:t>
            </a:r>
            <a:br>
              <a:rPr lang="ru-RU" sz="5000" i="1" baseline="30000" dirty="0" smtClean="0">
                <a:solidFill>
                  <a:schemeClr val="bg1"/>
                </a:solidFill>
                <a:latin typeface="Centennial LightSC" panose="02020500000000000000" pitchFamily="18" charset="0"/>
              </a:rPr>
            </a:br>
            <a:r>
              <a:rPr lang="ru-RU" sz="5000" i="1" baseline="30000" dirty="0" smtClean="0">
                <a:solidFill>
                  <a:schemeClr val="bg1"/>
                </a:solidFill>
                <a:latin typeface="Centennial LightSC" panose="02020500000000000000" pitchFamily="18" charset="0"/>
              </a:rPr>
              <a:t>в радость</a:t>
            </a:r>
            <a:endParaRPr lang="en-US" sz="5000" i="1" baseline="30000" dirty="0">
              <a:solidFill>
                <a:schemeClr val="bg1"/>
              </a:solidFill>
              <a:latin typeface="Centennial LightSC" panose="02020500000000000000" pitchFamily="18" charset="0"/>
            </a:endParaRPr>
          </a:p>
        </p:txBody>
      </p:sp>
      <p:sp>
        <p:nvSpPr>
          <p:cNvPr id="7" name="CaixaDeTexto 8"/>
          <p:cNvSpPr txBox="1"/>
          <p:nvPr/>
        </p:nvSpPr>
        <p:spPr>
          <a:xfrm>
            <a:off x="5867400" y="381000"/>
            <a:ext cx="3048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lnSpc>
                <a:spcPts val="2600"/>
              </a:lnSpc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Тренинг для женщин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/>
            </a:r>
            <a:b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по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псих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олог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ическому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ecilia LT Light" panose="02000403040000020004" pitchFamily="2" charset="0"/>
              </a:rPr>
              <a:t>здоровью</a:t>
            </a:r>
            <a:endParaRPr lang="pt-BR" sz="2000" dirty="0">
              <a:solidFill>
                <a:schemeClr val="accent4">
                  <a:lumMod val="50000"/>
                </a:schemeClr>
              </a:solidFill>
              <a:latin typeface="Centennial LightSC" panose="02020500000000000000" pitchFamily="18" charset="0"/>
            </a:endParaRPr>
          </a:p>
        </p:txBody>
      </p:sp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0" y="469064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aseline="30000" dirty="0" smtClean="0">
                <a:solidFill>
                  <a:schemeClr val="bg1"/>
                </a:solidFill>
                <a:latin typeface="Caecilia LT Light" panose="02000403040000020004" pitchFamily="2" charset="0"/>
              </a:rPr>
              <a:t>Материалы для общин по всестороннему служению здоровья</a:t>
            </a:r>
            <a:endParaRPr lang="en-US" sz="2400" baseline="30000" dirty="0">
              <a:solidFill>
                <a:schemeClr val="bg1"/>
              </a:solidFill>
              <a:latin typeface="Caecilia LT Light" panose="020004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4104" y="4343399"/>
            <a:ext cx="3169896" cy="253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905000"/>
            <a:ext cx="6324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/>
              <a:buChar char="•"/>
              <a:tabLst>
                <a:tab pos="339725" algn="l"/>
              </a:tabLst>
            </a:pPr>
            <a:r>
              <a:rPr lang="ru-RU" sz="2400" b="1" dirty="0"/>
              <a:t>Сексуальные домогательства: </a:t>
            </a:r>
            <a:r>
              <a:rPr lang="ru-RU" sz="2400" dirty="0"/>
              <a:t>нежелательные сексуальные приставания, просьбы о сексуальных услугах или другое словесное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или </a:t>
            </a:r>
            <a:r>
              <a:rPr lang="ru-RU" sz="2400" dirty="0"/>
              <a:t>физическое поведение сексуального характера. </a:t>
            </a:r>
            <a:endParaRPr lang="en-US" sz="2400" dirty="0" smtClean="0">
              <a:latin typeface="+mj-lt"/>
            </a:endParaRPr>
          </a:p>
          <a:p>
            <a:pPr marL="457200" indent="-457200">
              <a:buFont typeface="Arial"/>
              <a:buChar char="•"/>
              <a:tabLst>
                <a:tab pos="457200" algn="l"/>
              </a:tabLst>
            </a:pPr>
            <a:r>
              <a:rPr lang="ru-RU" sz="2400" b="1" dirty="0"/>
              <a:t>Пренебрежительное отношение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свидетельство насилия: </a:t>
            </a:r>
            <a:r>
              <a:rPr lang="ru-RU" sz="2400" dirty="0"/>
              <a:t>пренебрежение имеет место,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когда </a:t>
            </a:r>
            <a:r>
              <a:rPr lang="ru-RU" sz="2400" dirty="0"/>
              <a:t>существует небрежность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обеспечении основных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потребностей человека</a:t>
            </a:r>
            <a:r>
              <a:rPr lang="en-US" sz="2400" dirty="0"/>
              <a:t>.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Виды насилия в отношении женщин и девочек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943600" cy="4068763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ru-RU" sz="2800" b="1" dirty="0"/>
              <a:t>Психологическое /эмоциональное насилие: </a:t>
            </a:r>
            <a:r>
              <a:rPr lang="ru-RU" sz="2800" dirty="0"/>
              <a:t>словесное или другое поведение, наносящее вред психическому, эмоциональному или духовному здоровью. Оно может выражаться в форме унижения чувства собственного достоинства человека, его самооценки, угроз, обзываний, желания пристыдить, отсутствия привязанности или изоляции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1492" y="1981200"/>
            <a:ext cx="3412508" cy="4615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010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Гендерное насилие: основные названия и типы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1800" y="4038600"/>
            <a:ext cx="2551494" cy="2819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ru-RU" sz="2700" dirty="0" smtClean="0"/>
              <a:t>Домашнее </a:t>
            </a:r>
            <a:r>
              <a:rPr lang="ru-RU" sz="2700" dirty="0"/>
              <a:t>насилие или жестокое обращение</a:t>
            </a:r>
            <a:endParaRPr lang="en-US" sz="2700" dirty="0"/>
          </a:p>
          <a:p>
            <a:r>
              <a:rPr lang="ru-RU" sz="2700" dirty="0" smtClean="0"/>
              <a:t>Насилие </a:t>
            </a:r>
            <a:r>
              <a:rPr lang="ru-RU" sz="2700" dirty="0"/>
              <a:t>в семье</a:t>
            </a:r>
            <a:endParaRPr lang="en-US" sz="2700" dirty="0"/>
          </a:p>
          <a:p>
            <a:r>
              <a:rPr lang="ru-RU" sz="2700" dirty="0" smtClean="0"/>
              <a:t>Насилие </a:t>
            </a:r>
            <a:r>
              <a:rPr lang="ru-RU" sz="2700" dirty="0"/>
              <a:t>на свидании</a:t>
            </a:r>
            <a:endParaRPr lang="en-US" sz="2700" dirty="0"/>
          </a:p>
          <a:p>
            <a:r>
              <a:rPr lang="ru-RU" sz="2700" dirty="0" smtClean="0"/>
              <a:t>Гендерное </a:t>
            </a:r>
            <a:r>
              <a:rPr lang="ru-RU" sz="2700" dirty="0"/>
              <a:t>насилие</a:t>
            </a:r>
            <a:endParaRPr lang="en-US" sz="2700" dirty="0"/>
          </a:p>
          <a:p>
            <a:r>
              <a:rPr lang="ru-RU" sz="2700" dirty="0" smtClean="0"/>
              <a:t>Насилие </a:t>
            </a:r>
            <a:r>
              <a:rPr lang="ru-RU" sz="2700" dirty="0"/>
              <a:t>над половым партнером</a:t>
            </a:r>
            <a:endParaRPr lang="en-US" sz="2700" dirty="0"/>
          </a:p>
          <a:p>
            <a:r>
              <a:rPr lang="ru-RU" sz="2700" dirty="0" smtClean="0"/>
              <a:t>Жестокое </a:t>
            </a:r>
            <a:r>
              <a:rPr lang="ru-RU" sz="2700" dirty="0"/>
              <a:t>обращение, пренебрежение или плохое обращение с детьми</a:t>
            </a:r>
            <a:endParaRPr lang="en-US" sz="2700" dirty="0"/>
          </a:p>
          <a:p>
            <a:r>
              <a:rPr lang="ru-RU" sz="2700" dirty="0" smtClean="0"/>
              <a:t>Жестокое </a:t>
            </a:r>
            <a:r>
              <a:rPr lang="ru-RU" sz="2700" dirty="0"/>
              <a:t>обращение, пренебрежение или плохое обращение с пожилыми людьми</a:t>
            </a:r>
            <a:endParaRPr lang="en-US" sz="2700" dirty="0"/>
          </a:p>
          <a:p>
            <a:r>
              <a:rPr lang="ru-RU" sz="2700" dirty="0" smtClean="0"/>
              <a:t>Изнасилование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7434" y="3352799"/>
            <a:ext cx="3198966" cy="353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ru-RU" sz="2700" dirty="0" smtClean="0"/>
              <a:t>Пренебрежение</a:t>
            </a:r>
            <a:endParaRPr lang="en-US" sz="2700" dirty="0"/>
          </a:p>
          <a:p>
            <a:r>
              <a:rPr lang="ru-RU" sz="2700" dirty="0" smtClean="0"/>
              <a:t>Свидетель </a:t>
            </a:r>
            <a:r>
              <a:rPr lang="ru-RU" sz="2700" dirty="0"/>
              <a:t>насилия </a:t>
            </a:r>
            <a:endParaRPr lang="en-US" sz="2700" dirty="0"/>
          </a:p>
          <a:p>
            <a:r>
              <a:rPr lang="ru-RU" sz="2700" dirty="0" smtClean="0"/>
              <a:t>Жестокое </a:t>
            </a:r>
            <a:r>
              <a:rPr lang="ru-RU" sz="2700" dirty="0"/>
              <a:t>обращение одного супруга с другим</a:t>
            </a:r>
            <a:endParaRPr lang="en-US" sz="2700" dirty="0"/>
          </a:p>
          <a:p>
            <a:r>
              <a:rPr lang="ru-RU" sz="2700" dirty="0" smtClean="0"/>
              <a:t>Избиение</a:t>
            </a:r>
            <a:endParaRPr lang="en-US" sz="2700" dirty="0"/>
          </a:p>
          <a:p>
            <a:r>
              <a:rPr lang="ru-RU" sz="2700" dirty="0" smtClean="0"/>
              <a:t>Детские </a:t>
            </a:r>
            <a:r>
              <a:rPr lang="ru-RU" sz="2700" dirty="0"/>
              <a:t>браки: ребенок любого пола, не достигший 18 лет</a:t>
            </a:r>
            <a:endParaRPr lang="en-US" sz="2700" dirty="0"/>
          </a:p>
          <a:p>
            <a:r>
              <a:rPr lang="ru-RU" sz="2700" dirty="0" smtClean="0"/>
              <a:t>Убийства </a:t>
            </a:r>
            <a:r>
              <a:rPr lang="ru-RU" sz="2700" dirty="0"/>
              <a:t>из-за калыма</a:t>
            </a:r>
            <a:endParaRPr lang="en-US" sz="2700" dirty="0"/>
          </a:p>
          <a:p>
            <a:r>
              <a:rPr lang="ru-RU" sz="2700" dirty="0" smtClean="0"/>
              <a:t>Убийства </a:t>
            </a:r>
            <a:r>
              <a:rPr lang="ru-RU" sz="2700" dirty="0"/>
              <a:t>чести</a:t>
            </a:r>
            <a:endParaRPr lang="en-US" sz="2700" dirty="0"/>
          </a:p>
          <a:p>
            <a:r>
              <a:rPr lang="ru-RU" sz="2700" dirty="0" smtClean="0"/>
              <a:t>Пренебрежение </a:t>
            </a:r>
            <a:r>
              <a:rPr lang="ru-RU" sz="2700" dirty="0"/>
              <a:t>дочерью/предпочтение сына</a:t>
            </a:r>
            <a:endParaRPr lang="en-US" sz="2700" dirty="0"/>
          </a:p>
          <a:p>
            <a:r>
              <a:rPr lang="ru-RU" sz="2700" dirty="0" smtClean="0"/>
              <a:t>Сексуальные домогательства</a:t>
            </a:r>
            <a:endParaRPr lang="en-US" sz="27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010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Гендерное насилие: основные названия и типы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38390" y="3581400"/>
            <a:ext cx="303420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r>
              <a:rPr lang="ru-RU" sz="2900" dirty="0" smtClean="0"/>
              <a:t>Принудительная </a:t>
            </a:r>
            <a:r>
              <a:rPr lang="ru-RU" sz="2900" dirty="0"/>
              <a:t>беременность или стерилизация</a:t>
            </a:r>
            <a:endParaRPr lang="en-US" sz="2900" dirty="0"/>
          </a:p>
          <a:p>
            <a:r>
              <a:rPr lang="ru-RU" sz="2900" dirty="0" smtClean="0"/>
              <a:t>Принудительный </a:t>
            </a:r>
            <a:r>
              <a:rPr lang="ru-RU" sz="2900" dirty="0"/>
              <a:t>аборт</a:t>
            </a:r>
            <a:endParaRPr lang="en-US" sz="2900" dirty="0"/>
          </a:p>
          <a:p>
            <a:r>
              <a:rPr lang="ru-RU" sz="2900" dirty="0" smtClean="0"/>
              <a:t>Сексуальное </a:t>
            </a:r>
            <a:r>
              <a:rPr lang="ru-RU" sz="2900" dirty="0"/>
              <a:t>рабство</a:t>
            </a:r>
            <a:endParaRPr lang="en-US" sz="2900" dirty="0"/>
          </a:p>
          <a:p>
            <a:r>
              <a:rPr lang="ru-RU" sz="2900" dirty="0" smtClean="0"/>
              <a:t>Принудительная </a:t>
            </a:r>
            <a:r>
              <a:rPr lang="ru-RU" sz="2900" dirty="0"/>
              <a:t>проституция</a:t>
            </a:r>
            <a:endParaRPr lang="en-US" sz="2900" dirty="0"/>
          </a:p>
          <a:p>
            <a:r>
              <a:rPr lang="ru-RU" sz="2900" dirty="0" smtClean="0"/>
              <a:t>Торговля </a:t>
            </a:r>
            <a:r>
              <a:rPr lang="ru-RU" sz="2900" dirty="0"/>
              <a:t>с целью сексуальной эксплуатации</a:t>
            </a:r>
            <a:endParaRPr lang="en-US" sz="2900" dirty="0"/>
          </a:p>
          <a:p>
            <a:r>
              <a:rPr lang="ru-RU" sz="2900" dirty="0" smtClean="0"/>
              <a:t>Унаследование </a:t>
            </a:r>
            <a:r>
              <a:rPr lang="ru-RU" sz="2900" dirty="0"/>
              <a:t>традиций, направленных против женщин</a:t>
            </a:r>
            <a:endParaRPr lang="en-US" sz="2900" dirty="0"/>
          </a:p>
          <a:p>
            <a:r>
              <a:rPr lang="ru-RU" sz="2900" dirty="0" smtClean="0"/>
              <a:t>Порнография </a:t>
            </a:r>
            <a:r>
              <a:rPr lang="ru-RU" sz="2900" dirty="0"/>
              <a:t>и </a:t>
            </a:r>
            <a:r>
              <a:rPr lang="ru-RU" sz="2900" dirty="0" smtClean="0"/>
              <a:t>педофилия</a:t>
            </a:r>
            <a:endParaRPr lang="en-US" sz="29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010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Гендерное насилие: основные названия и типы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0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1722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660066"/>
                </a:solidFill>
              </a:rPr>
              <a:t>ВЛИЯНИЕ НА ЗДОРОВЬЕ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0" y="4536553"/>
            <a:ext cx="4344380" cy="239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391400" cy="3124200"/>
          </a:xfrm>
        </p:spPr>
        <p:txBody>
          <a:bodyPr/>
          <a:lstStyle/>
          <a:p>
            <a:r>
              <a:rPr lang="ru-RU" dirty="0"/>
              <a:t>Продолжающееся воздействие насилия и хронический стресс могут привести к болезни и даже смерти.</a:t>
            </a:r>
            <a:r>
              <a:rPr lang="en-US" dirty="0"/>
              <a:t> </a:t>
            </a:r>
            <a:r>
              <a:rPr lang="ru-RU" dirty="0"/>
              <a:t>Исследования показывают,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/>
              <a:t>иммунная система работает менее эффективно в случаях ссор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продолжительных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конфликтов </a:t>
            </a:r>
            <a:r>
              <a:rPr lang="ru-RU" dirty="0"/>
              <a:t>между супругами</a:t>
            </a:r>
            <a:r>
              <a:rPr lang="ru-RU" dirty="0" smtClean="0"/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Последствия </a:t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rgbClr val="660066"/>
                </a:solidFill>
              </a:rPr>
              <a:t>для женского здоровья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2057400"/>
            <a:ext cx="4343400" cy="324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57200" algn="l"/>
              </a:tabLst>
            </a:pPr>
            <a:r>
              <a:rPr lang="ru-RU" sz="3100" dirty="0"/>
              <a:t>У взрослых женщин насилие может привести к проблемам со здоровьем, связанным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 </a:t>
            </a:r>
            <a:r>
              <a:rPr lang="ru-RU" sz="3100" dirty="0"/>
              <a:t>физиологическими изменениями, вызванными стрессом</a:t>
            </a:r>
            <a:r>
              <a:rPr lang="ru-RU" sz="3100" dirty="0" smtClean="0"/>
              <a:t>.</a:t>
            </a:r>
            <a:endParaRPr lang="en-US" sz="31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1600" y="1905000"/>
            <a:ext cx="3657600" cy="487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828800"/>
            <a:ext cx="3429000" cy="5075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057400"/>
            <a:ext cx="6477000" cy="4191000"/>
          </a:xfrm>
        </p:spPr>
        <p:txBody>
          <a:bodyPr/>
          <a:lstStyle/>
          <a:p>
            <a:r>
              <a:rPr lang="ru-RU" sz="3000" dirty="0" smtClean="0"/>
              <a:t>нежелательная </a:t>
            </a:r>
            <a:r>
              <a:rPr lang="ru-RU" sz="3000" dirty="0"/>
              <a:t>беременность</a:t>
            </a:r>
            <a:endParaRPr lang="en-US" sz="3000" dirty="0"/>
          </a:p>
          <a:p>
            <a:r>
              <a:rPr lang="ru-RU" sz="3000" dirty="0" smtClean="0"/>
              <a:t>аборты</a:t>
            </a:r>
            <a:endParaRPr lang="en-US" sz="3000" dirty="0"/>
          </a:p>
          <a:p>
            <a:r>
              <a:rPr lang="ru-RU" sz="3000" dirty="0" smtClean="0"/>
              <a:t>неблагоприятное </a:t>
            </a:r>
            <a:r>
              <a:rPr lang="ru-RU" sz="3000" dirty="0"/>
              <a:t>течение беременности и его последствия для новорожденных и грудных детей</a:t>
            </a:r>
            <a:endParaRPr lang="en-US" sz="3000" dirty="0"/>
          </a:p>
          <a:p>
            <a:r>
              <a:rPr lang="ru-RU" sz="3000" dirty="0" smtClean="0"/>
              <a:t>инфекции</a:t>
            </a:r>
            <a:r>
              <a:rPr lang="ru-RU" sz="3000" dirty="0"/>
              <a:t>, передаваемые половым путем (включая ВИЧ/СПИД</a:t>
            </a:r>
            <a:r>
              <a:rPr lang="ru-RU" sz="3000" dirty="0" smtClean="0"/>
              <a:t>)</a:t>
            </a:r>
            <a:endParaRPr lang="en-US" sz="3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Проблемы </a:t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rgbClr val="660066"/>
                </a:solidFill>
              </a:rPr>
              <a:t>с репродуктивным здоровьем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9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6097"/>
            <a:ext cx="9144000" cy="6884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7000" y="4597266"/>
            <a:ext cx="2667000" cy="22696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905000"/>
            <a:ext cx="4572000" cy="407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/>
              <a:buChar char="•"/>
            </a:pPr>
            <a:r>
              <a:rPr lang="ru-RU" sz="2800" dirty="0" smtClean="0"/>
              <a:t>высокое </a:t>
            </a:r>
            <a:r>
              <a:rPr lang="ru-RU" sz="2800" dirty="0"/>
              <a:t>кровяное давление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ru-RU" sz="2800" dirty="0" smtClean="0"/>
              <a:t>высокий </a:t>
            </a:r>
            <a:r>
              <a:rPr lang="ru-RU" sz="2800" dirty="0"/>
              <a:t>уровень сахара крови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ru-RU" sz="2800" dirty="0" smtClean="0"/>
              <a:t>лишний </a:t>
            </a:r>
            <a:r>
              <a:rPr lang="ru-RU" sz="2800" dirty="0"/>
              <a:t>вес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ожирение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ru-RU" sz="2800" dirty="0" smtClean="0"/>
              <a:t>высокий </a:t>
            </a:r>
            <a:r>
              <a:rPr lang="ru-RU" sz="2800" dirty="0"/>
              <a:t>уровень </a:t>
            </a:r>
            <a:r>
              <a:rPr lang="ru-RU" sz="2800" dirty="0" smtClean="0"/>
              <a:t>холестерина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0" y="19050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/>
              <a:buChar char="•"/>
            </a:pPr>
            <a:r>
              <a:rPr lang="ru-RU" sz="2800" dirty="0" smtClean="0"/>
              <a:t>Депрессия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ru-RU" sz="2800" dirty="0" smtClean="0"/>
              <a:t>злоупотребление </a:t>
            </a:r>
            <a:r>
              <a:rPr lang="ru-RU" sz="2800" dirty="0"/>
              <a:t>алкоголем и другими веществами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ru-RU" sz="2800" dirty="0" smtClean="0"/>
              <a:t>посттравматический </a:t>
            </a:r>
            <a:r>
              <a:rPr lang="ru-RU" sz="2800" dirty="0"/>
              <a:t>стресс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ru-RU" sz="2800" dirty="0" smtClean="0"/>
              <a:t>мысли </a:t>
            </a:r>
            <a:r>
              <a:rPr lang="ru-RU" sz="2800" dirty="0"/>
              <a:t>и действия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совершению </a:t>
            </a:r>
            <a:r>
              <a:rPr lang="ru-RU" sz="2800" dirty="0" smtClean="0"/>
              <a:t>самоубийства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66"/>
                </a:solidFill>
                <a:latin typeface="+mj-lt"/>
              </a:rPr>
              <a:t>Насилие над половым партнером</a:t>
            </a:r>
            <a:endParaRPr lang="en-US" sz="4400" b="1" dirty="0" smtClean="0">
              <a:solidFill>
                <a:srgbClr val="660066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+mj-lt"/>
              </a:rPr>
              <a:t>Это самая широко распространенная форма насилия по отношению к женщинам</a:t>
            </a:r>
            <a:endParaRPr lang="en-US" sz="3200" b="1" dirty="0">
              <a:solidFill>
                <a:srgbClr val="66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</a:rPr>
              <a:t>Женщины, которые пережили изнасилование или преследование</a:t>
            </a:r>
            <a:r>
              <a:rPr lang="en-US" sz="4000" b="1" dirty="0" smtClean="0">
                <a:solidFill>
                  <a:srgbClr val="660066"/>
                </a:solidFill>
              </a:rPr>
              <a:t> </a:t>
            </a:r>
            <a:r>
              <a:rPr lang="ru-RU" sz="4000" b="1" dirty="0" smtClean="0">
                <a:solidFill>
                  <a:srgbClr val="660066"/>
                </a:solidFill>
              </a:rPr>
              <a:t>сообщали о большей тенденции к:</a:t>
            </a:r>
            <a:endParaRPr lang="en-US" sz="4000" b="1" dirty="0">
              <a:solidFill>
                <a:srgbClr val="6600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21336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/>
            <a:endParaRPr lang="en-US" sz="2800" dirty="0" smtClean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2362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• частой головной боли</a:t>
            </a:r>
            <a:endParaRPr lang="en-US" sz="2800" dirty="0"/>
          </a:p>
          <a:p>
            <a:r>
              <a:rPr lang="ru-RU" sz="2800" dirty="0"/>
              <a:t>• хроническое боли</a:t>
            </a:r>
            <a:endParaRPr lang="en-US" sz="2800" dirty="0"/>
          </a:p>
          <a:p>
            <a:r>
              <a:rPr lang="ru-RU" sz="2800" dirty="0"/>
              <a:t>• трудности со сном</a:t>
            </a:r>
            <a:endParaRPr lang="en-US" sz="2800" dirty="0"/>
          </a:p>
          <a:p>
            <a:r>
              <a:rPr lang="ru-RU" sz="2800" dirty="0"/>
              <a:t>• </a:t>
            </a:r>
            <a:r>
              <a:rPr lang="ru-RU" sz="2800" dirty="0" smtClean="0"/>
              <a:t>ограничение</a:t>
            </a:r>
            <a:br>
              <a:rPr lang="ru-RU" sz="2800" dirty="0" smtClean="0"/>
            </a:br>
            <a:r>
              <a:rPr lang="ru-RU" sz="2800" dirty="0" smtClean="0"/>
              <a:t>  активности </a:t>
            </a:r>
            <a:endParaRPr lang="en-US" sz="2800" dirty="0"/>
          </a:p>
          <a:p>
            <a:r>
              <a:rPr lang="ru-RU" sz="2800" dirty="0"/>
              <a:t>• плохое физическое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здоровье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9144" y="4267200"/>
            <a:ext cx="3054856" cy="259968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23622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 dirty="0"/>
              <a:t>• плохое психическое </a:t>
            </a:r>
            <a:r>
              <a:rPr lang="ru-RU" sz="2800" dirty="0" smtClean="0"/>
              <a:t>здоровье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ru-RU" sz="2800" dirty="0" smtClean="0"/>
              <a:t>астма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ru-RU" sz="2800" dirty="0"/>
              <a:t>синдром раздраженной </a:t>
            </a:r>
            <a:r>
              <a:rPr lang="ru-RU" sz="2800" dirty="0" smtClean="0"/>
              <a:t>кишки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ru-RU" sz="2800" dirty="0"/>
              <a:t>диабет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HT_PP_08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6215" y="0"/>
            <a:ext cx="9342615" cy="685800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3406775"/>
            <a:ext cx="7772400" cy="14700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ambria"/>
                <a:cs typeface="Cambria"/>
              </a:rPr>
              <a:t>Здоровые</a:t>
            </a:r>
            <a:r>
              <a:rPr lang="en-US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"/>
                <a:cs typeface="Cambria"/>
              </a:rPr>
              <a:t>взаимоотношения за закрытыми дверями</a:t>
            </a:r>
            <a:endParaRPr lang="en-US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47021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latin typeface="Cambria"/>
                <a:cs typeface="Cambria"/>
              </a:rPr>
              <a:t>Автор урока</a:t>
            </a:r>
          </a:p>
          <a:p>
            <a:pPr algn="ctr"/>
            <a:r>
              <a:rPr lang="ru-RU" sz="1600" dirty="0" smtClean="0">
                <a:latin typeface="Cambria"/>
                <a:cs typeface="Cambria"/>
              </a:rPr>
              <a:t>Катя Рейнхерт</a:t>
            </a:r>
            <a:endParaRPr lang="en-US" sz="1600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22098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charset="2"/>
              <a:buChar char="§"/>
            </a:pPr>
            <a:r>
              <a:rPr lang="ru-RU" sz="2800" dirty="0"/>
              <a:t>низкая прибавка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весе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en-US" sz="2800" dirty="0" smtClean="0"/>
              <a:t>А</a:t>
            </a:r>
            <a:r>
              <a:rPr lang="ru-RU" sz="2800" dirty="0" smtClean="0"/>
              <a:t>немия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ru-RU" sz="2800" dirty="0" smtClean="0"/>
              <a:t>Инфекции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ru-RU" sz="2800" dirty="0" smtClean="0"/>
              <a:t>кровотечения </a:t>
            </a:r>
            <a:br>
              <a:rPr lang="ru-RU" sz="2800" dirty="0" smtClean="0"/>
            </a:br>
            <a:r>
              <a:rPr lang="ru-RU" sz="2800" dirty="0" smtClean="0"/>
              <a:t>во </a:t>
            </a:r>
            <a:r>
              <a:rPr lang="ru-RU" sz="2800" dirty="0"/>
              <a:t>время первого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второго </a:t>
            </a:r>
            <a:r>
              <a:rPr lang="ru-RU" sz="2800" dirty="0" smtClean="0"/>
              <a:t>триместра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00600" y="22098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charset="2"/>
              <a:buChar char="§"/>
            </a:pPr>
            <a:r>
              <a:rPr lang="ru-RU" sz="2800" dirty="0" smtClean="0"/>
              <a:t>Депрессия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ru-RU" sz="2800" dirty="0" smtClean="0"/>
              <a:t>склонность </a:t>
            </a:r>
            <a:br>
              <a:rPr lang="ru-RU" sz="2800" dirty="0" smtClean="0"/>
            </a:br>
            <a:r>
              <a:rPr lang="ru-RU" sz="2800" dirty="0" smtClean="0"/>
              <a:t>к </a:t>
            </a:r>
            <a:r>
              <a:rPr lang="ru-RU" sz="2800" dirty="0"/>
              <a:t>суициду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ru-RU" sz="2800" dirty="0" smtClean="0"/>
              <a:t>употребление </a:t>
            </a:r>
            <a:r>
              <a:rPr lang="ru-RU" sz="2800" dirty="0"/>
              <a:t>табака и/или алкоголя</a:t>
            </a:r>
            <a:endParaRPr lang="en-US" sz="2800" dirty="0"/>
          </a:p>
          <a:p>
            <a:pPr marL="457200" indent="-457200">
              <a:buFont typeface="Wingdings" charset="2"/>
              <a:buChar char="§"/>
            </a:pPr>
            <a:r>
              <a:rPr lang="ru-RU" sz="2800" dirty="0" smtClean="0"/>
              <a:t>употребление </a:t>
            </a:r>
            <a:r>
              <a:rPr lang="ru-RU" sz="2800" dirty="0"/>
              <a:t>запрещенных наркотических веществ</a:t>
            </a:r>
            <a:endParaRPr lang="en-US" sz="2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Последствия для здоровья </a:t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rgbClr val="660066"/>
                </a:solidFill>
              </a:rPr>
              <a:t>во время беременности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048000"/>
            <a:ext cx="3810000" cy="381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2209800"/>
            <a:ext cx="655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dirty="0"/>
              <a:t>• </a:t>
            </a:r>
            <a:r>
              <a:rPr lang="ru-RU" sz="3200" dirty="0" smtClean="0"/>
              <a:t>депрессия</a:t>
            </a:r>
            <a:endParaRPr lang="en-US" sz="3200" dirty="0"/>
          </a:p>
          <a:p>
            <a:r>
              <a:rPr lang="ru-RU" sz="3200" dirty="0"/>
              <a:t>• употребления алкоголя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и </a:t>
            </a:r>
            <a:r>
              <a:rPr lang="ru-RU" sz="3200" dirty="0"/>
              <a:t>наркотиков, </a:t>
            </a:r>
            <a:r>
              <a:rPr lang="ru-RU" sz="3200" dirty="0" smtClean="0"/>
              <a:t>зависимости</a:t>
            </a:r>
            <a:endParaRPr lang="en-US" sz="3200" dirty="0"/>
          </a:p>
          <a:p>
            <a:r>
              <a:rPr lang="ru-RU" sz="3200" dirty="0"/>
              <a:t>• </a:t>
            </a:r>
            <a:r>
              <a:rPr lang="ru-RU" sz="3200" dirty="0" smtClean="0"/>
              <a:t>панические расстройства</a:t>
            </a:r>
            <a:endParaRPr lang="en-US" sz="3200" dirty="0"/>
          </a:p>
          <a:p>
            <a:r>
              <a:rPr lang="ru-RU" sz="3200" dirty="0"/>
              <a:t>• </a:t>
            </a:r>
            <a:r>
              <a:rPr lang="ru-RU" sz="3200" dirty="0" smtClean="0"/>
              <a:t>посттравматический стресс</a:t>
            </a:r>
            <a:endParaRPr lang="en-US" sz="3200" dirty="0"/>
          </a:p>
          <a:p>
            <a:r>
              <a:rPr lang="ru-RU" sz="3200" dirty="0"/>
              <a:t>• </a:t>
            </a:r>
            <a:r>
              <a:rPr lang="ru-RU" sz="3200" dirty="0" smtClean="0"/>
              <a:t>попытки суицида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/>
            <a:r>
              <a:rPr lang="ru-RU" b="1" dirty="0" smtClean="0">
                <a:solidFill>
                  <a:srgbClr val="660066"/>
                </a:solidFill>
                <a:latin typeface="+mn-lt"/>
              </a:rPr>
              <a:t>Последствия </a:t>
            </a:r>
            <a:br>
              <a:rPr lang="ru-RU" b="1" dirty="0" smtClean="0">
                <a:solidFill>
                  <a:srgbClr val="660066"/>
                </a:solidFill>
                <a:latin typeface="+mn-lt"/>
              </a:rPr>
            </a:br>
            <a:r>
              <a:rPr lang="ru-RU" b="1" dirty="0" smtClean="0">
                <a:solidFill>
                  <a:srgbClr val="660066"/>
                </a:solidFill>
                <a:latin typeface="+mn-lt"/>
              </a:rPr>
              <a:t>для здоровья девочек</a:t>
            </a:r>
            <a:r>
              <a:rPr lang="en-US" b="1" dirty="0" smtClean="0">
                <a:solidFill>
                  <a:srgbClr val="660066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Ущерб здоровью детей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4114800" cy="3992563"/>
          </a:xfrm>
        </p:spPr>
        <p:txBody>
          <a:bodyPr/>
          <a:lstStyle/>
          <a:p>
            <a:r>
              <a:rPr lang="ru-RU" sz="2800" dirty="0" smtClean="0"/>
              <a:t>сердечнососудистые заболевания</a:t>
            </a:r>
            <a:endParaRPr lang="en-US" sz="2800" dirty="0"/>
          </a:p>
          <a:p>
            <a:r>
              <a:rPr lang="ru-RU" sz="2800" dirty="0" smtClean="0"/>
              <a:t>диабета </a:t>
            </a:r>
            <a:r>
              <a:rPr lang="ru-RU" sz="2800" dirty="0"/>
              <a:t>2 типа</a:t>
            </a:r>
            <a:endParaRPr lang="en-US" sz="2800" dirty="0"/>
          </a:p>
          <a:p>
            <a:r>
              <a:rPr lang="ru-RU" sz="2800" dirty="0" smtClean="0"/>
              <a:t>разрегулированная иммунная система</a:t>
            </a:r>
            <a:endParaRPr lang="en-US" sz="2800" dirty="0"/>
          </a:p>
          <a:p>
            <a:r>
              <a:rPr lang="ru-RU" sz="2800" dirty="0" smtClean="0"/>
              <a:t>злоупотребления </a:t>
            </a:r>
            <a:r>
              <a:rPr lang="ru-RU" sz="2800" dirty="0"/>
              <a:t>запрещенными веществами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0" y="4495800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91000" y="2286000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 smtClean="0"/>
              <a:t>депрессия</a:t>
            </a:r>
            <a:endParaRPr lang="en-US" sz="2800" dirty="0"/>
          </a:p>
          <a:p>
            <a:r>
              <a:rPr lang="ru-RU" sz="2800" dirty="0"/>
              <a:t>• </a:t>
            </a:r>
            <a:r>
              <a:rPr lang="ru-RU" sz="2800" dirty="0" smtClean="0"/>
              <a:t>рак</a:t>
            </a:r>
            <a:endParaRPr lang="en-US" sz="2800" dirty="0"/>
          </a:p>
          <a:p>
            <a:r>
              <a:rPr lang="ru-RU" sz="2800" dirty="0"/>
              <a:t>• </a:t>
            </a:r>
            <a:r>
              <a:rPr lang="ru-RU" sz="2800" dirty="0" smtClean="0"/>
              <a:t>ожирение</a:t>
            </a:r>
            <a:endParaRPr lang="en-US" sz="2800" dirty="0"/>
          </a:p>
          <a:p>
            <a:r>
              <a:rPr lang="ru-RU" sz="2800" dirty="0"/>
              <a:t>• </a:t>
            </a:r>
            <a:r>
              <a:rPr lang="ru-RU" sz="2800" dirty="0" smtClean="0"/>
              <a:t>лишний вес</a:t>
            </a:r>
            <a:endParaRPr lang="en-US" sz="2800" dirty="0"/>
          </a:p>
          <a:p>
            <a:r>
              <a:rPr lang="ru-RU" sz="2800" dirty="0"/>
              <a:t>• </a:t>
            </a:r>
            <a:r>
              <a:rPr lang="ru-RU" sz="2800" dirty="0" smtClean="0"/>
              <a:t>преждевременная</a:t>
            </a:r>
            <a:br>
              <a:rPr lang="ru-RU" sz="2800" dirty="0" smtClean="0"/>
            </a:br>
            <a:r>
              <a:rPr lang="ru-RU" sz="2800" dirty="0" smtClean="0"/>
              <a:t>  смертность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2408237"/>
            <a:ext cx="8229600" cy="3535363"/>
          </a:xfrm>
          <a:ln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Жертвы и дети, бывшие свидетелями насилия, часто испытывают страх, стыд, вину и позор. Эти отрицательные эмоции вносят свой вклад в тяжелое бремя психических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эмоциональных проблем, а именно депрессии и посттравматического стресса, как уже было </a:t>
            </a:r>
            <a:r>
              <a:rPr lang="ru-RU" dirty="0" smtClean="0"/>
              <a:t>отмечено Всемирной организацией здавоохранения в 2010 г.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Ущерб здоровью детей</a:t>
            </a:r>
            <a:endParaRPr lang="en-US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477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Свидетельство домашнего насилия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4025" y="3521825"/>
            <a:ext cx="3412375" cy="34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6248400" cy="3230563"/>
          </a:xfrm>
        </p:spPr>
        <p:txBody>
          <a:bodyPr/>
          <a:lstStyle/>
          <a:p>
            <a:r>
              <a:rPr lang="ru-RU" sz="2800" dirty="0"/>
              <a:t>Когда ребенок является свидетелем домашнего насилия, некоторые приравнивают этот факт к самому насилию над ребенком.</a:t>
            </a:r>
            <a:r>
              <a:rPr lang="en-US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Дети</a:t>
            </a:r>
            <a:r>
              <a:rPr lang="ru-RU" sz="2800" dirty="0"/>
              <a:t>, ставшие свидетелями домашнего насилия, более склонны демонстрировать поведенческие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физические проблемы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 здоровьем, </a:t>
            </a:r>
            <a:r>
              <a:rPr lang="ru-RU" sz="2800" dirty="0"/>
              <a:t>включающие</a:t>
            </a:r>
            <a:r>
              <a:rPr lang="ru-RU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• депрессию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беспокойство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попытки самоубийства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употребление наркотиков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и </a:t>
            </a:r>
            <a:r>
              <a:rPr lang="ru-RU" sz="2800" dirty="0"/>
              <a:t>алкоголя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посттравматический стресс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(</a:t>
            </a:r>
            <a:r>
              <a:rPr lang="ru-RU" sz="2800" dirty="0"/>
              <a:t>например, писаются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в </a:t>
            </a:r>
            <a:r>
              <a:rPr lang="ru-RU" sz="2800" dirty="0"/>
              <a:t>кровать или переживают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ночные </a:t>
            </a:r>
            <a:r>
              <a:rPr lang="ru-RU" sz="2800" dirty="0"/>
              <a:t>кошмары</a:t>
            </a:r>
            <a:r>
              <a:rPr lang="ru-RU" sz="2800" dirty="0" smtClean="0"/>
              <a:t>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53000" y="2286000"/>
            <a:ext cx="4800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аллергию</a:t>
            </a:r>
            <a:endParaRPr lang="en-US" sz="2800" dirty="0"/>
          </a:p>
          <a:p>
            <a:r>
              <a:rPr lang="ru-RU" sz="2800" dirty="0"/>
              <a:t>• астму</a:t>
            </a:r>
            <a:endParaRPr lang="en-US" sz="2800" dirty="0"/>
          </a:p>
          <a:p>
            <a:r>
              <a:rPr lang="ru-RU" sz="2800" dirty="0"/>
              <a:t>• желудочно-кишечные </a:t>
            </a: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>  заболевания</a:t>
            </a:r>
            <a:endParaRPr lang="en-US" sz="2800" dirty="0"/>
          </a:p>
          <a:p>
            <a:r>
              <a:rPr lang="ru-RU" sz="2800" dirty="0"/>
              <a:t>• головные боли</a:t>
            </a:r>
            <a:endParaRPr lang="en-US" sz="2800" dirty="0"/>
          </a:p>
          <a:p>
            <a:r>
              <a:rPr lang="en-US" sz="2800" dirty="0"/>
              <a:t>• </a:t>
            </a:r>
            <a:r>
              <a:rPr lang="ru-RU" sz="2800" dirty="0"/>
              <a:t>острые респираторные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заболевания</a:t>
            </a:r>
            <a:endParaRPr lang="en-US" sz="2800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477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Свидетельство домашнего насилия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5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Что делать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4894" y="1828800"/>
            <a:ext cx="2589389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7696200" cy="4068763"/>
          </a:xfrm>
        </p:spPr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ru-RU" sz="2700" dirty="0"/>
              <a:t>• Молиться о мудрости </a:t>
            </a:r>
            <a:endParaRPr lang="en-US" sz="2700" dirty="0"/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2700" dirty="0"/>
              <a:t>• Оценить свой уровень безопасности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и </a:t>
            </a:r>
            <a:r>
              <a:rPr lang="ru-RU" sz="2700" dirty="0"/>
              <a:t>разработать план обеспечения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безопасности</a:t>
            </a:r>
            <a:r>
              <a:rPr lang="en-US" sz="2700" dirty="0" smtClean="0"/>
              <a:t> </a:t>
            </a:r>
            <a:endParaRPr lang="ru-RU" sz="2700" dirty="0" smtClean="0"/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2700" dirty="0"/>
              <a:t>• Смотреть и передавать другим видео </a:t>
            </a:r>
            <a:r>
              <a:rPr lang="ru-RU" sz="2700" dirty="0" smtClean="0"/>
              <a:t>материалы</a:t>
            </a:r>
            <a:br>
              <a:rPr lang="ru-RU" sz="2700" dirty="0" smtClean="0"/>
            </a:br>
            <a:r>
              <a:rPr lang="ru-RU" sz="2700" dirty="0" smtClean="0"/>
              <a:t>   </a:t>
            </a:r>
            <a:r>
              <a:rPr lang="ru-RU" sz="2700" dirty="0"/>
              <a:t>инициативы «Прекратите это сейчас же</a:t>
            </a:r>
            <a:r>
              <a:rPr lang="ru-RU" sz="2700" dirty="0" smtClean="0"/>
              <a:t>»</a:t>
            </a:r>
            <a:endParaRPr lang="en-US" sz="2700" dirty="0" smtClean="0"/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2700" dirty="0"/>
              <a:t>• Рассказывать свою </a:t>
            </a:r>
            <a:r>
              <a:rPr lang="ru-RU" sz="2700" dirty="0" smtClean="0"/>
              <a:t>историю</a:t>
            </a:r>
            <a:endParaRPr lang="en-US" sz="2700" dirty="0" smtClean="0"/>
          </a:p>
          <a:p>
            <a:pPr marL="0" lvl="0" indent="0">
              <a:buNone/>
              <a:tabLst>
                <a:tab pos="457200" algn="l"/>
              </a:tabLst>
            </a:pPr>
            <a:r>
              <a:rPr lang="ru-RU" sz="2700" dirty="0"/>
              <a:t>• Помочь в организации приюта или </a:t>
            </a:r>
            <a:r>
              <a:rPr lang="ru-RU" sz="2700" dirty="0" smtClean="0"/>
              <a:t>совершать</a:t>
            </a:r>
            <a:br>
              <a:rPr lang="ru-RU" sz="2700" dirty="0" smtClean="0"/>
            </a:br>
            <a:r>
              <a:rPr lang="ru-RU" sz="2700" dirty="0" smtClean="0"/>
              <a:t>   </a:t>
            </a:r>
            <a:r>
              <a:rPr lang="ru-RU" sz="2700" dirty="0"/>
              <a:t>волонтерское служение в уже существующем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приюте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98438"/>
            <a:ext cx="6629400" cy="12493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</a:rPr>
              <a:t>Профилактика</a:t>
            </a:r>
            <a:r>
              <a:rPr lang="en-US" sz="4000" b="1" dirty="0" smtClean="0">
                <a:solidFill>
                  <a:srgbClr val="660066"/>
                </a:solidFill>
              </a:rPr>
              <a:t>:</a:t>
            </a:r>
            <a:br>
              <a:rPr lang="en-US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>Построение защитных факторов</a:t>
            </a:r>
            <a:endParaRPr lang="en-US" sz="40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181600" cy="3352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 Включите </a:t>
            </a:r>
            <a:r>
              <a:rPr lang="ru-RU" sz="2800" i="1" dirty="0"/>
              <a:t>в </a:t>
            </a:r>
            <a:r>
              <a:rPr lang="ru-RU" sz="2800" i="1" dirty="0" smtClean="0"/>
              <a:t>свое ежедневное </a:t>
            </a:r>
            <a:r>
              <a:rPr lang="ru-RU" sz="2800" i="1" dirty="0"/>
              <a:t>расписание проведение семейных богослужений и просите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о </a:t>
            </a:r>
            <a:r>
              <a:rPr lang="ru-RU" sz="2800" i="1" dirty="0"/>
              <a:t>Божьем присутствии всей </a:t>
            </a:r>
            <a:r>
              <a:rPr lang="ru-RU" sz="2800" i="1" dirty="0" smtClean="0"/>
              <a:t>семьей</a:t>
            </a:r>
            <a:r>
              <a:rPr lang="en-US" sz="28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 Проводите </a:t>
            </a:r>
            <a:r>
              <a:rPr lang="ru-RU" sz="2800" i="1" dirty="0"/>
              <a:t>время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в </a:t>
            </a:r>
            <a:r>
              <a:rPr lang="ru-RU" sz="2800" i="1" dirty="0"/>
              <a:t>общении лицом к лицу.</a:t>
            </a:r>
            <a:r>
              <a:rPr lang="en-US" sz="2800" dirty="0"/>
              <a:t> </a:t>
            </a:r>
            <a:endParaRPr lang="en-US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/>
              <a:t> Выделите </a:t>
            </a:r>
            <a:r>
              <a:rPr lang="ru-RU" sz="2800" i="1" dirty="0"/>
              <a:t>время для совместных приемов пищи</a:t>
            </a:r>
            <a:r>
              <a:rPr lang="ru-RU" sz="2800" i="1" dirty="0" smtClean="0"/>
              <a:t>.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5372" y="3048000"/>
            <a:ext cx="2968628" cy="377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2600" y="32004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198438"/>
            <a:ext cx="6629400" cy="12493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66"/>
                </a:solidFill>
              </a:rPr>
              <a:t>Профилактика</a:t>
            </a:r>
            <a:r>
              <a:rPr lang="en-US" sz="4000" b="1" dirty="0" smtClean="0">
                <a:solidFill>
                  <a:srgbClr val="660066"/>
                </a:solidFill>
              </a:rPr>
              <a:t>:</a:t>
            </a:r>
            <a:br>
              <a:rPr lang="en-US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>Построение защитных факторов</a:t>
            </a:r>
            <a:endParaRPr lang="en-US" sz="40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086600" cy="1935163"/>
          </a:xfrm>
        </p:spPr>
        <p:txBody>
          <a:bodyPr/>
          <a:lstStyle/>
          <a:p>
            <a:pPr marL="692150" indent="-692150">
              <a:buAutoNum type="arabicPeriod" startAt="4"/>
            </a:pPr>
            <a:r>
              <a:rPr lang="ru-RU" i="1" dirty="0" smtClean="0"/>
              <a:t>Проявляйте </a:t>
            </a:r>
            <a:r>
              <a:rPr lang="ru-RU" i="1" dirty="0"/>
              <a:t>любовь, доброту, вежливость и взаимное </a:t>
            </a:r>
            <a:r>
              <a:rPr lang="ru-RU" i="1" dirty="0" smtClean="0"/>
              <a:t>уважение</a:t>
            </a:r>
            <a:r>
              <a:rPr lang="en-US" i="1" dirty="0" smtClean="0"/>
              <a:t>. </a:t>
            </a:r>
          </a:p>
          <a:p>
            <a:pPr marL="692150" indent="-692150">
              <a:buAutoNum type="arabicPeriod" startAt="4"/>
            </a:pPr>
            <a:r>
              <a:rPr lang="ru-RU" i="1" dirty="0" smtClean="0"/>
              <a:t>Прощайте </a:t>
            </a:r>
            <a:r>
              <a:rPr lang="ru-RU" i="1" dirty="0"/>
              <a:t>друг друга.</a:t>
            </a:r>
            <a:r>
              <a:rPr lang="en-US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-76200"/>
            <a:ext cx="9309322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Факты, дающие надежду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1447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ФАКТ</a:t>
            </a:r>
            <a:r>
              <a:rPr lang="en-US" sz="2800" b="1" dirty="0" smtClean="0">
                <a:solidFill>
                  <a:srgbClr val="660066"/>
                </a:solidFill>
              </a:rPr>
              <a:t>: </a:t>
            </a:r>
            <a:r>
              <a:rPr lang="ru-RU" sz="2800" dirty="0"/>
              <a:t>В течение долгих лет они поддерживали социальные связи, крепкие семейные отношения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были заботливой общиной, и поэтому у жителей города было меньше случаев сердечных заболеваний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42672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НАДЕЖДА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</a:rPr>
              <a:t>: </a:t>
            </a:r>
            <a:r>
              <a:rPr lang="ru-RU" sz="2800" dirty="0"/>
              <a:t>принадлежность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</a:t>
            </a:r>
            <a:r>
              <a:rPr lang="ru-RU" sz="2800" dirty="0"/>
              <a:t>поддерживающему обществу, такому как церковная семья или сообщество веры, может во многом помочь для созидания здоровья человека и помочь ему справиться с травмой или насилием.</a:t>
            </a:r>
            <a:r>
              <a:rPr lang="en-US" sz="2800" dirty="0"/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19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История одной женщины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-76200"/>
            <a:ext cx="9309322" cy="6934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</a:rPr>
              <a:t>ФАКТ</a:t>
            </a:r>
            <a:r>
              <a:rPr lang="en-US" sz="2800" b="1" dirty="0" smtClean="0">
                <a:solidFill>
                  <a:srgbClr val="660066"/>
                </a:solidFill>
              </a:rPr>
              <a:t>: </a:t>
            </a:r>
            <a:r>
              <a:rPr lang="ru-RU" sz="2800" dirty="0"/>
              <a:t>Результаты показали, что те, кто был одинок и находился в изоляции, имели уровень смертности в три раза выше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/>
              <a:t>сравнению с теми, у кого были социальные контакты.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ru-RU" sz="2800" b="1" dirty="0" smtClean="0">
                <a:solidFill>
                  <a:srgbClr val="008000"/>
                </a:solidFill>
              </a:rPr>
              <a:t>НАДЕЖДА</a:t>
            </a:r>
            <a:r>
              <a:rPr lang="en-US" sz="2800" b="1" dirty="0" smtClean="0">
                <a:solidFill>
                  <a:srgbClr val="008000"/>
                </a:solidFill>
              </a:rPr>
              <a:t>:</a:t>
            </a:r>
            <a:r>
              <a:rPr lang="en-US" sz="2800" b="1" dirty="0" smtClean="0"/>
              <a:t> </a:t>
            </a:r>
            <a:r>
              <a:rPr lang="ru-RU" sz="2800" dirty="0"/>
              <a:t>Найдите нового друга. Присоединитесь к группе с такими же интересами, как у вас. Станьте волонтером, чтобы трудиться вместе с другими людьми. Поговорите с тем, кому доверяете, и ищите Божьей помощи.</a:t>
            </a:r>
            <a:r>
              <a:rPr lang="en-US" sz="2800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Факты, дающие надежду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7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Больше надежды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9050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/>
            <a:r>
              <a:rPr lang="ru-RU" sz="2800" b="1" dirty="0" smtClean="0">
                <a:solidFill>
                  <a:srgbClr val="008000"/>
                </a:solidFill>
                <a:latin typeface="+mn-lt"/>
              </a:rPr>
              <a:t>Телефон горячей линии и программы для телефонов</a:t>
            </a:r>
            <a:endParaRPr lang="en-US" sz="2800" b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26670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latin typeface="+mn-lt"/>
              </a:rPr>
              <a:t>Национальная горячая линия для жертв домашнего насилия</a:t>
            </a:r>
            <a:r>
              <a:rPr lang="en-US" sz="2400" b="1" dirty="0" smtClean="0">
                <a:latin typeface="+mn-lt"/>
              </a:rPr>
              <a:t>: </a:t>
            </a:r>
            <a:r>
              <a:rPr lang="ru-RU" sz="2400" dirty="0" smtClean="0">
                <a:latin typeface="+mn-lt"/>
              </a:rPr>
              <a:t>+</a:t>
            </a:r>
            <a:r>
              <a:rPr lang="en-US" sz="2400" dirty="0" smtClean="0">
                <a:latin typeface="+mn-lt"/>
              </a:rPr>
              <a:t>1-800-799-7233</a:t>
            </a:r>
          </a:p>
          <a:p>
            <a:endParaRPr lang="ru-RU" sz="10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Национальная горячая линия по предотвращению суицида прямо сейчас</a:t>
            </a:r>
            <a:r>
              <a:rPr lang="en-US" sz="2400" b="1" dirty="0" smtClean="0">
                <a:latin typeface="+mn-lt"/>
              </a:rPr>
              <a:t>: </a:t>
            </a:r>
            <a:r>
              <a:rPr lang="ru-RU" sz="2400" dirty="0" smtClean="0">
                <a:latin typeface="+mn-lt"/>
              </a:rPr>
              <a:t>+</a:t>
            </a:r>
            <a:r>
              <a:rPr lang="en-US" sz="2400" dirty="0" smtClean="0">
                <a:latin typeface="+mn-lt"/>
              </a:rPr>
              <a:t>1-800-273-8255</a:t>
            </a:r>
          </a:p>
          <a:p>
            <a:endParaRPr lang="ru-RU" sz="10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«ПРЕКРАТИТЕ ЭТО СЕЙЧАС» </a:t>
            </a:r>
            <a:r>
              <a:rPr lang="ru-RU" sz="2400" dirty="0" smtClean="0">
                <a:latin typeface="+mn-lt"/>
              </a:rPr>
              <a:t>(англ.</a:t>
            </a:r>
            <a:r>
              <a:rPr lang="ru-RU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ENDITNOW</a:t>
            </a:r>
            <a:r>
              <a:rPr lang="ru-RU" sz="2400" dirty="0" smtClean="0">
                <a:latin typeface="+mn-lt"/>
              </a:rPr>
              <a:t>)</a:t>
            </a:r>
            <a:r>
              <a:rPr lang="en-US" sz="2400" b="1" dirty="0" smtClean="0">
                <a:latin typeface="+mn-lt"/>
              </a:rPr>
              <a:t>: </a:t>
            </a:r>
            <a:r>
              <a:rPr lang="en-US" sz="2400" dirty="0" smtClean="0">
                <a:latin typeface="+mn-lt"/>
                <a:hlinkClick r:id="rId4"/>
              </a:rPr>
              <a:t>www.enditnow.org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 </a:t>
            </a:r>
            <a:endParaRPr lang="en-US" sz="1000" dirty="0" smtClean="0">
              <a:latin typeface="+mn-lt"/>
            </a:endParaRPr>
          </a:p>
          <a:p>
            <a:pPr algn="ctr"/>
            <a:r>
              <a:rPr lang="ru-RU" sz="2400" dirty="0" smtClean="0">
                <a:latin typeface="+mn-lt"/>
              </a:rPr>
              <a:t>Замечательное программное обеспечение для телефонов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b="1" i="1" dirty="0" smtClean="0">
                <a:latin typeface="+mn-lt"/>
              </a:rPr>
              <a:t>R3</a:t>
            </a:r>
            <a:r>
              <a:rPr lang="en-US" sz="2400" b="1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и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i="1" dirty="0" smtClean="0">
                <a:latin typeface="+mn-lt"/>
              </a:rPr>
              <a:t>Circle of 6</a:t>
            </a:r>
            <a:r>
              <a:rPr lang="en-US" sz="2400" b="1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которое может помочь в том, что вы находитесь в безопасности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6400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Чего просит от нас Бог?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943600" cy="29257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«Не бойся, ибо Я с тобою;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смущайся, ибо Я Бог твой;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</a:t>
            </a:r>
            <a:r>
              <a:rPr lang="ru-RU" dirty="0"/>
              <a:t>укреплю тебя, и помогу тебе,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поддержку тебя десницею правды Моей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Ис</a:t>
            </a:r>
            <a:r>
              <a:rPr lang="ru-RU" dirty="0"/>
              <a:t>. 41:10</a:t>
            </a:r>
            <a:r>
              <a:rPr lang="en-US" dirty="0"/>
              <a:t> </a:t>
            </a:r>
            <a:endParaRPr lang="ru-RU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028536"/>
            <a:ext cx="3581400" cy="290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Молитва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Милостивый Боже, мы знаем, что Ты сильный Бог. Но сегодня мы приходим к Тебе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</a:t>
            </a:r>
            <a:r>
              <a:rPr lang="ru-RU" dirty="0"/>
              <a:t>тяжестью на сердце. 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Мы больше не будем игнорировать насилие по отношению к женщинам. Дай нам силы остановить насилие против женщин. Дай нам мудрости и смелости прекратить насилие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нашей церкви и обществе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A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3093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Молитва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Помня о той неизмеримой ценности, которую каждая из нас представляет для Тебя, нашего Творца и Искупителя, дай нам отражать Твою любовь. Дай нам знаний, смелости, мудрости, силы и понимания.</a:t>
            </a:r>
            <a:endParaRPr lang="en-US" dirty="0"/>
          </a:p>
          <a:p>
            <a:pPr marL="0" indent="0" algn="ctr">
              <a:buNone/>
            </a:pPr>
            <a:r>
              <a:rPr lang="ru-RU" dirty="0"/>
              <a:t>Во имя Иисуса</a:t>
            </a:r>
            <a:r>
              <a:rPr lang="en-US" dirty="0"/>
              <a:t>, </a:t>
            </a:r>
            <a:r>
              <a:rPr lang="ru-RU" dirty="0"/>
              <a:t>аминь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8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GER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367603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0066"/>
                </a:solidFill>
                <a:latin typeface="Cambria"/>
                <a:cs typeface="Cambria"/>
              </a:rPr>
              <a:t>Молитва</a:t>
            </a:r>
            <a:endParaRPr lang="en-US" sz="4800" b="1" dirty="0">
              <a:solidFill>
                <a:srgbClr val="660066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Cambria"/>
                <a:cs typeface="Cambria"/>
              </a:rPr>
              <a:t>«Ибо Я с тобою, говорит ГОСПОДЬ, чтобы спасать тебя».</a:t>
            </a:r>
            <a:r>
              <a:rPr lang="ru-RU" sz="3600" dirty="0">
                <a:latin typeface="Cambria"/>
                <a:cs typeface="Cambria"/>
              </a:rPr>
              <a:t/>
            </a:r>
            <a:br>
              <a:rPr lang="ru-RU" sz="3600" dirty="0">
                <a:latin typeface="Cambria"/>
                <a:cs typeface="Cambria"/>
              </a:rPr>
            </a:br>
            <a:r>
              <a:rPr lang="ru-RU" sz="3600" dirty="0" smtClean="0">
                <a:latin typeface="Cambria"/>
                <a:cs typeface="Cambria"/>
              </a:rPr>
              <a:t>Иеремии</a:t>
            </a:r>
            <a:r>
              <a:rPr lang="en-US" sz="3600" dirty="0" smtClean="0">
                <a:latin typeface="Cambria"/>
                <a:cs typeface="Cambria"/>
              </a:rPr>
              <a:t> </a:t>
            </a:r>
            <a:r>
              <a:rPr lang="en-US" sz="3600" dirty="0">
                <a:latin typeface="Cambria"/>
                <a:cs typeface="Cambria"/>
              </a:rPr>
              <a:t>30:11 </a:t>
            </a:r>
          </a:p>
          <a:p>
            <a:pPr marL="0" indent="0" algn="ctr">
              <a:buNone/>
            </a:pP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3814303"/>
            <a:ext cx="5486399" cy="36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10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936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660066"/>
                </a:solidFill>
              </a:rPr>
              <a:t>Насилие над лицом противоположного пола</a:t>
            </a:r>
            <a:r>
              <a:rPr lang="en-US" sz="4000" b="1" i="1" dirty="0" smtClean="0">
                <a:solidFill>
                  <a:srgbClr val="660066"/>
                </a:solidFill>
              </a:rPr>
              <a:t>:</a:t>
            </a:r>
            <a:br>
              <a:rPr lang="en-US" sz="4000" b="1" i="1" dirty="0" smtClean="0">
                <a:solidFill>
                  <a:srgbClr val="660066"/>
                </a:solidFill>
              </a:rPr>
            </a:br>
            <a:r>
              <a:rPr lang="ru-RU" sz="4000" b="1" i="1" dirty="0" smtClean="0">
                <a:solidFill>
                  <a:srgbClr val="660066"/>
                </a:solidFill>
              </a:rPr>
              <a:t>всемирная проблема</a:t>
            </a:r>
            <a:endParaRPr lang="en-US" sz="4000" baseline="30000" dirty="0">
              <a:solidFill>
                <a:srgbClr val="660066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467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Насилие, направленное против женщин и девочек, возможно, самое распространенное нарушение прав человека, о которых мы сегодня знаем</a:t>
            </a:r>
            <a:r>
              <a:rPr lang="ru-RU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197569"/>
            <a:ext cx="5715000" cy="266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24936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660066"/>
                </a:solidFill>
              </a:rPr>
              <a:t>Глобальные факты </a:t>
            </a:r>
            <a:br>
              <a:rPr lang="ru-RU" sz="4000" b="1" i="1" dirty="0" smtClean="0">
                <a:solidFill>
                  <a:srgbClr val="660066"/>
                </a:solidFill>
              </a:rPr>
            </a:br>
            <a:r>
              <a:rPr lang="ru-RU" sz="4000" b="1" i="1" dirty="0" smtClean="0">
                <a:solidFill>
                  <a:srgbClr val="660066"/>
                </a:solidFill>
              </a:rPr>
              <a:t>о гендерном насилии</a:t>
            </a:r>
            <a:endParaRPr lang="en-US" sz="4000" baseline="30000" dirty="0">
              <a:solidFill>
                <a:srgbClr val="660066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01000" cy="3810000"/>
          </a:xfrm>
        </p:spPr>
        <p:txBody>
          <a:bodyPr/>
          <a:lstStyle/>
          <a:p>
            <a:pPr>
              <a:tabLst>
                <a:tab pos="339725" algn="l"/>
              </a:tabLst>
            </a:pPr>
            <a:r>
              <a:rPr lang="ru-RU" sz="2800" dirty="0"/>
              <a:t>Женщины подвергаются насилию как представительницы своего пола, независимо от своего экономического статуса, места проживания в сельской или городской местности, вероубеждений или географического местоположения.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tabLst>
                <a:tab pos="339725" algn="l"/>
              </a:tabLst>
            </a:pPr>
            <a:r>
              <a:rPr lang="ru-RU" sz="2800" dirty="0" smtClean="0"/>
              <a:t>По оценкам ООН, во всем мире, </a:t>
            </a:r>
            <a:r>
              <a:rPr lang="ru-RU" sz="2800" b="1" dirty="0" smtClean="0">
                <a:solidFill>
                  <a:srgbClr val="008000"/>
                </a:solidFill>
              </a:rPr>
              <a:t>по крайней мере, одна из трех женщин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ru-RU" sz="2800" dirty="0" smtClean="0"/>
              <a:t>в течение своей жизни испытывает физическое и</a:t>
            </a:r>
            <a:r>
              <a:rPr lang="en-US" sz="2800" dirty="0" smtClean="0"/>
              <a:t>/</a:t>
            </a:r>
            <a:r>
              <a:rPr lang="ru-RU" sz="2800" dirty="0" smtClean="0"/>
              <a:t>или сексуальное насилие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07449" y="3124200"/>
            <a:ext cx="3812751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6477000" cy="3048000"/>
          </a:xfrm>
        </p:spPr>
        <p:txBody>
          <a:bodyPr/>
          <a:lstStyle/>
          <a:p>
            <a:r>
              <a:rPr lang="ru-RU" b="1" dirty="0" smtClean="0">
                <a:solidFill>
                  <a:srgbClr val="008000"/>
                </a:solidFill>
              </a:rPr>
              <a:t>Три четверти неграмотных взрослых в мире составляют женщины. </a:t>
            </a:r>
            <a:r>
              <a:rPr lang="ru-RU" dirty="0"/>
              <a:t>Бесчисленное число девушек бросают школу из-за сексуальных домогательств и насилия, или страха насилия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5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Определения насилия </a:t>
            </a:r>
            <a:br>
              <a:rPr lang="ru-RU" b="1" dirty="0" smtClean="0">
                <a:solidFill>
                  <a:srgbClr val="660066"/>
                </a:solidFill>
              </a:rPr>
            </a:br>
            <a:r>
              <a:rPr lang="ru-RU" b="1" dirty="0" smtClean="0">
                <a:solidFill>
                  <a:srgbClr val="660066"/>
                </a:solidFill>
              </a:rPr>
              <a:t>и гендерного насилия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/>
              <a:t>«Насилие в отношении женщин – это любой акт насилия, совершённый на основании полового признака, который причиняет или может причинить физический, половой или психологический ущерб и страдания женщинам, а также угрозы совершения таких актов, принуждение или произвольное лишение свободы, будь то в общественной или личной жизни» (Генеральная ассамблея ООН (резолюция 48/104 декабрь 1993г.)</a:t>
            </a:r>
            <a:r>
              <a:rPr lang="ru-RU" sz="3000" dirty="0" smtClean="0"/>
              <a:t>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Виды гендерного насилия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124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+mn-lt"/>
              </a:rPr>
              <a:t>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26670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Wingdings" charset="2"/>
              <a:buChar char="§"/>
            </a:pPr>
            <a:r>
              <a:rPr lang="ru-RU" sz="3600" dirty="0" smtClean="0">
                <a:latin typeface="+mj-lt"/>
              </a:rPr>
              <a:t>Насилие в </a:t>
            </a:r>
            <a:r>
              <a:rPr lang="ru-RU" sz="3600" dirty="0" smtClean="0">
                <a:solidFill>
                  <a:srgbClr val="008000"/>
                </a:solidFill>
                <a:latin typeface="+mj-lt"/>
              </a:rPr>
              <a:t>СЕМЬЕ</a:t>
            </a:r>
            <a:endParaRPr lang="en-US" sz="3600" dirty="0">
              <a:solidFill>
                <a:srgbClr val="008000"/>
              </a:solidFill>
              <a:latin typeface="+mj-lt"/>
            </a:endParaRPr>
          </a:p>
          <a:p>
            <a:pPr marL="457200" indent="-457200">
              <a:buFont typeface="Wingdings" charset="2"/>
              <a:buChar char="§"/>
            </a:pPr>
            <a:r>
              <a:rPr lang="ru-RU" sz="3600" dirty="0" smtClean="0">
                <a:latin typeface="+mj-lt"/>
              </a:rPr>
              <a:t>Насилие внутри </a:t>
            </a:r>
            <a:r>
              <a:rPr lang="ru-RU" sz="3600" dirty="0" smtClean="0">
                <a:solidFill>
                  <a:srgbClr val="008000"/>
                </a:solidFill>
                <a:latin typeface="+mj-lt"/>
              </a:rPr>
              <a:t>ОБЩИНЫ</a:t>
            </a:r>
            <a:endParaRPr lang="en-US" sz="3600" dirty="0" smtClean="0">
              <a:solidFill>
                <a:srgbClr val="008000"/>
              </a:solidFill>
              <a:latin typeface="+mj-lt"/>
            </a:endParaRPr>
          </a:p>
          <a:p>
            <a:pPr marL="457200" indent="-457200">
              <a:buFont typeface="Wingdings" charset="2"/>
              <a:buChar char="§"/>
            </a:pPr>
            <a:r>
              <a:rPr lang="ru-RU" sz="3600" dirty="0" smtClean="0">
                <a:latin typeface="+mj-lt"/>
              </a:rPr>
              <a:t>Насилие совершаемое </a:t>
            </a:r>
            <a:r>
              <a:rPr lang="ru-RU" sz="3600" dirty="0" smtClean="0">
                <a:solidFill>
                  <a:srgbClr val="008000"/>
                </a:solidFill>
                <a:latin typeface="+mj-lt"/>
              </a:rPr>
              <a:t>ГОСУДАРСТВОМ</a:t>
            </a:r>
            <a:endParaRPr lang="en-US" sz="3600" dirty="0" smtClean="0">
              <a:solidFill>
                <a:srgbClr val="008000"/>
              </a:solidFill>
              <a:latin typeface="+mj-lt"/>
            </a:endParaRPr>
          </a:p>
          <a:p>
            <a:pPr marL="457200" indent="-457200">
              <a:buFont typeface="Wingdings" charset="2"/>
              <a:buChar char="§"/>
            </a:pPr>
            <a:r>
              <a:rPr lang="ru-RU" sz="3600" dirty="0" smtClean="0">
                <a:latin typeface="+mj-lt"/>
              </a:rPr>
              <a:t>Насилие на основании </a:t>
            </a:r>
            <a:r>
              <a:rPr lang="ru-RU" sz="3600" dirty="0" smtClean="0">
                <a:solidFill>
                  <a:srgbClr val="008000"/>
                </a:solidFill>
                <a:latin typeface="+mj-lt"/>
              </a:rPr>
              <a:t>ТРАДИЦИОННЫХ ПРАКТИК</a:t>
            </a:r>
            <a:endParaRPr lang="en-US" sz="36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800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+mn-lt"/>
              </a:rPr>
              <a:t> 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 flipV="1">
            <a:off x="457200" y="5029199"/>
            <a:ext cx="86868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+mn-lt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_PP_Dentro_B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</a:rPr>
              <a:t>Виды насилия в отношении женщин и девочек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647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/>
              <a:buChar char="•"/>
            </a:pPr>
            <a:r>
              <a:rPr lang="ru-RU" sz="3000" b="1" dirty="0"/>
              <a:t>Физическое насилие: </a:t>
            </a:r>
            <a:r>
              <a:rPr lang="ru-RU" sz="3000" dirty="0"/>
              <a:t>плохое физическое обращение, нанесение ран или вреда человеку.</a:t>
            </a:r>
            <a:r>
              <a:rPr lang="en-US" sz="3000" dirty="0"/>
              <a:t> </a:t>
            </a:r>
            <a:endParaRPr lang="ru-RU" sz="3000" dirty="0" smtClean="0"/>
          </a:p>
          <a:p>
            <a:pPr marL="457200" indent="-457200">
              <a:buFont typeface="Arial"/>
              <a:buChar char="•"/>
            </a:pPr>
            <a:r>
              <a:rPr lang="ru-RU" sz="3000" b="1" dirty="0"/>
              <a:t>Сексуальное насилие</a:t>
            </a:r>
            <a:r>
              <a:rPr lang="ru-RU" sz="3000" dirty="0"/>
              <a:t>: попытка или фактический инцест, изнасилование, мужеложство, эксгибиционизм, порнография, поглаживание или принуждение к обнажению</a:t>
            </a:r>
            <a:r>
              <a:rPr lang="ru-RU" sz="3000" dirty="0" smtClean="0"/>
              <a:t>.</a:t>
            </a:r>
            <a:endParaRPr lang="en-US" sz="3000" b="1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098" y="3617083"/>
            <a:ext cx="25654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5574</Words>
  <Application>Microsoft Office PowerPoint</Application>
  <PresentationFormat>Экран (4:3)</PresentationFormat>
  <Paragraphs>450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Слайд 1</vt:lpstr>
      <vt:lpstr>Здоровые взаимоотношения за закрытыми дверями</vt:lpstr>
      <vt:lpstr>История одной женщины</vt:lpstr>
      <vt:lpstr>Насилие над лицом противоположного пола: всемирная проблема</vt:lpstr>
      <vt:lpstr>Глобальные факты  о гендерном насилии</vt:lpstr>
      <vt:lpstr>Слайд 6</vt:lpstr>
      <vt:lpstr>Определения насилия  и гендерного насилия</vt:lpstr>
      <vt:lpstr>Виды гендерного насилия</vt:lpstr>
      <vt:lpstr>Виды насилия в отношении женщин и девочек</vt:lpstr>
      <vt:lpstr>Виды насилия в отношении женщин и девочек</vt:lpstr>
      <vt:lpstr>Слайд 11</vt:lpstr>
      <vt:lpstr>Гендерное насилие: основные названия и типы</vt:lpstr>
      <vt:lpstr>Гендерное насилие: основные названия и типы</vt:lpstr>
      <vt:lpstr>Гендерное насилие: основные названия и типы</vt:lpstr>
      <vt:lpstr>ВЛИЯНИЕ НА ЗДОРОВЬЕ</vt:lpstr>
      <vt:lpstr>Последствия  для женского здоровья</vt:lpstr>
      <vt:lpstr>Проблемы  с репродуктивным здоровьем</vt:lpstr>
      <vt:lpstr>Слайд 18</vt:lpstr>
      <vt:lpstr>Женщины, которые пережили изнасилование или преследование сообщали о большей тенденции к:</vt:lpstr>
      <vt:lpstr>Последствия для здоровья  во время беременности</vt:lpstr>
      <vt:lpstr>Последствия  для здоровья девочек:</vt:lpstr>
      <vt:lpstr>Ущерб здоровью детей</vt:lpstr>
      <vt:lpstr>Ущерб здоровью детей</vt:lpstr>
      <vt:lpstr>Свидетельство домашнего насилия</vt:lpstr>
      <vt:lpstr>Свидетельство домашнего насилия</vt:lpstr>
      <vt:lpstr>Что делать</vt:lpstr>
      <vt:lpstr>Профилактика: Построение защитных факторов</vt:lpstr>
      <vt:lpstr>Профилактика: Построение защитных факторов</vt:lpstr>
      <vt:lpstr>Факты, дающие надежду</vt:lpstr>
      <vt:lpstr>Факты, дающие надежду</vt:lpstr>
      <vt:lpstr>Больше надежды</vt:lpstr>
      <vt:lpstr>Чего просит от нас Бог?</vt:lpstr>
      <vt:lpstr>Молитва</vt:lpstr>
      <vt:lpstr>Молитва</vt:lpstr>
      <vt:lpstr>Молитва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2013-10-10T13:17:38Z</dcterms:created>
  <dcterms:modified xsi:type="dcterms:W3CDTF">2014-12-07T20:31:45Z</dcterms:modified>
</cp:coreProperties>
</file>