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1" r:id="rId2"/>
    <p:sldId id="256" r:id="rId3"/>
    <p:sldId id="257" r:id="rId4"/>
    <p:sldId id="261" r:id="rId5"/>
    <p:sldId id="262" r:id="rId6"/>
    <p:sldId id="263" r:id="rId7"/>
    <p:sldId id="264" r:id="rId8"/>
    <p:sldId id="265" r:id="rId9"/>
    <p:sldId id="266" r:id="rId10"/>
    <p:sldId id="267" r:id="rId11"/>
    <p:sldId id="268" r:id="rId12"/>
    <p:sldId id="269" r:id="rId13"/>
    <p:sldId id="258" r:id="rId14"/>
    <p:sldId id="259" r:id="rId15"/>
    <p:sldId id="260" r:id="rId16"/>
    <p:sldId id="288" r:id="rId17"/>
    <p:sldId id="272" r:id="rId18"/>
    <p:sldId id="273" r:id="rId19"/>
    <p:sldId id="274" r:id="rId20"/>
    <p:sldId id="270" r:id="rId21"/>
    <p:sldId id="276" r:id="rId22"/>
    <p:sldId id="277" r:id="rId23"/>
    <p:sldId id="278" r:id="rId24"/>
    <p:sldId id="280" r:id="rId25"/>
    <p:sldId id="290" r:id="rId26"/>
    <p:sldId id="284" r:id="rId27"/>
    <p:sldId id="285" r:id="rId28"/>
    <p:sldId id="279" r:id="rId29"/>
    <p:sldId id="283" r:id="rId30"/>
    <p:sldId id="289" r:id="rId31"/>
    <p:sldId id="275" r:id="rId32"/>
    <p:sldId id="282" r:id="rId33"/>
    <p:sldId id="281" r:id="rId34"/>
    <p:sldId id="28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50" autoAdjust="0"/>
  </p:normalViewPr>
  <p:slideViewPr>
    <p:cSldViewPr>
      <p:cViewPr>
        <p:scale>
          <a:sx n="80" d="100"/>
          <a:sy n="80" d="100"/>
        </p:scale>
        <p:origin x="-2514" y="-180"/>
      </p:cViewPr>
      <p:guideLst>
        <p:guide orient="horz" pos="2160"/>
        <p:guide pos="2880"/>
      </p:guideLst>
    </p:cSldViewPr>
  </p:slideViewPr>
  <p:notesTextViewPr>
    <p:cViewPr>
      <p:scale>
        <a:sx n="100" d="100"/>
        <a:sy n="100" d="100"/>
      </p:scale>
      <p:origin x="0" y="0"/>
    </p:cViewPr>
  </p:notesTextViewPr>
  <p:notesViewPr>
    <p:cSldViewPr>
      <p:cViewPr>
        <p:scale>
          <a:sx n="85" d="100"/>
          <a:sy n="85" d="100"/>
        </p:scale>
        <p:origin x="-1528" y="648"/>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A0F3D-4B03-45D7-9B0F-0509255F2C11}" type="datetimeFigureOut">
              <a:rPr lang="en-US" smtClean="0"/>
              <a:pPr/>
              <a:t>12/7/2014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A2A01-34C5-4D15-9D06-5A1BE2EB8926}" type="slidenum">
              <a:rPr lang="en-US" smtClean="0"/>
              <a:pPr/>
              <a:t>‹#›</a:t>
            </a:fld>
            <a:endParaRPr lang="en-US" dirty="0"/>
          </a:p>
        </p:txBody>
      </p:sp>
    </p:spTree>
    <p:extLst>
      <p:ext uri="{BB962C8B-B14F-4D97-AF65-F5344CB8AC3E}">
        <p14:creationId xmlns="" xmlns:p14="http://schemas.microsoft.com/office/powerpoint/2010/main" val="55198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xmlns=""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10000"/>
              </a:lnSpc>
            </a:pPr>
            <a:r>
              <a:rPr lang="ru-RU" sz="1200" b="1" kern="1200" dirty="0" smtClean="0">
                <a:solidFill>
                  <a:schemeClr val="tx1"/>
                </a:solidFill>
                <a:effectLst/>
                <a:latin typeface="+mn-lt"/>
                <a:ea typeface="+mn-ea"/>
                <a:cs typeface="+mn-cs"/>
              </a:rPr>
              <a:t>Зло, совершаемое в отношении невинных этот то, что сталкивает людей лицом к лицу с дилеммой о прощении Бога</a:t>
            </a:r>
            <a:r>
              <a:rPr lang="ru-RU" sz="1200" kern="1200" dirty="0" smtClean="0">
                <a:solidFill>
                  <a:schemeClr val="tx1"/>
                </a:solidFill>
                <a:effectLst/>
                <a:latin typeface="+mn-lt"/>
                <a:ea typeface="+mn-ea"/>
                <a:cs typeface="+mn-cs"/>
              </a:rPr>
              <a:t>. Это то, что привело Иова к тому, что он вслух задал вопрос о своих страданиях. У него отняли все, что только можно отнять у человека: материальные блага, детей, здоровье, все, кроме жены, которая, переживая свою собственную ужасную боль от потери всех своих детей и наблюдая, как ее муж медленно умирает, сказала ему проклясть (в некоторых версиях, "благословить") Бога и умереть. Она не была наказана за эти слова, вызванные глубокой печалью, потому что мы видим, что в конечном итоге у Иова появилась снова большая семья. Жене Иова, прошедшей с ним через  страдания, было разрешено родить ему новых детей и наслаждаться плодами восстановления Иова.</a:t>
            </a:r>
            <a:r>
              <a:rPr lang="en-US" dirty="0" smtClean="0">
                <a:effectLst/>
              </a:rPr>
              <a:t> </a:t>
            </a:r>
            <a:endParaRPr lang="ru-RU" dirty="0" smtClean="0">
              <a:effectLst/>
            </a:endParaRPr>
          </a:p>
          <a:p>
            <a:pPr>
              <a:lnSpc>
                <a:spcPct val="110000"/>
              </a:lnSpc>
            </a:pPr>
            <a:endParaRPr lang="ru-RU" b="1" kern="1200" dirty="0" smtClean="0">
              <a:solidFill>
                <a:schemeClr val="tx1"/>
              </a:solidFill>
              <a:effectLst/>
              <a:latin typeface="+mn-lt"/>
              <a:ea typeface="+mn-ea"/>
              <a:cs typeface="+mn-cs"/>
            </a:endParaRPr>
          </a:p>
          <a:p>
            <a:pPr>
              <a:lnSpc>
                <a:spcPct val="110000"/>
              </a:lnSpc>
            </a:pPr>
            <a:r>
              <a:rPr lang="ru-RU" sz="1200" kern="1200" dirty="0" smtClean="0">
                <a:solidFill>
                  <a:schemeClr val="tx1"/>
                </a:solidFill>
                <a:effectLst/>
                <a:latin typeface="+mn-lt"/>
                <a:ea typeface="+mn-ea"/>
                <a:cs typeface="+mn-cs"/>
              </a:rPr>
              <a:t>Путь страданий Иова начинается с декларации Его веры в Бога: «Наг я вышел из чрева матери моей, наг и возвращусь. Господь дал, Господь и взял; да будет имя Господне благословенно! (Иов 1:21). </a:t>
            </a:r>
            <a:r>
              <a:rPr lang="ru-RU" sz="1200" b="1" kern="1200" dirty="0" smtClean="0">
                <a:solidFill>
                  <a:schemeClr val="tx1"/>
                </a:solidFill>
                <a:effectLst/>
                <a:latin typeface="+mn-lt"/>
                <a:ea typeface="+mn-ea"/>
                <a:cs typeface="+mn-cs"/>
              </a:rPr>
              <a:t>«А я знаю, Искупитель мой жив, и Он … восставит из праха распадающуюся кожу мою сию, и я во плоти моей узрю Бога» (Иов 19:25,26).</a:t>
            </a:r>
            <a:r>
              <a:rPr lang="en-US" b="1" dirty="0" smtClean="0">
                <a:effectLst/>
              </a:rPr>
              <a:t> </a:t>
            </a:r>
            <a:endParaRPr lang="ru-RU" b="1" dirty="0" smtClean="0">
              <a:effectLst/>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362200"/>
            <a:ext cx="5486400" cy="6096000"/>
          </a:xfrm>
        </p:spPr>
        <p:txBody>
          <a:bodyPr>
            <a:noAutofit/>
          </a:bodyPr>
          <a:lstStyle/>
          <a:p>
            <a:pPr>
              <a:lnSpc>
                <a:spcPct val="110000"/>
              </a:lnSpc>
            </a:pPr>
            <a:r>
              <a:rPr lang="ru-RU" sz="1200" kern="1200" dirty="0" smtClean="0">
                <a:solidFill>
                  <a:schemeClr val="tx1"/>
                </a:solidFill>
                <a:effectLst/>
                <a:latin typeface="+mn-lt"/>
                <a:ea typeface="+mn-ea"/>
                <a:cs typeface="+mn-cs"/>
              </a:rPr>
              <a:t>Но когда он начинает осознавать реальность своей ситуации, Иов требует объяснений от Бога: </a:t>
            </a:r>
            <a:r>
              <a:rPr lang="ru-RU" sz="1200" b="1" kern="1200" dirty="0" smtClean="0">
                <a:solidFill>
                  <a:schemeClr val="tx1"/>
                </a:solidFill>
                <a:effectLst/>
                <a:latin typeface="+mn-lt"/>
                <a:ea typeface="+mn-ea"/>
                <a:cs typeface="+mn-cs"/>
              </a:rPr>
              <a:t>«Объяви мне, за что Ты со мною борешься?» (Иов 10: 2).</a:t>
            </a:r>
            <a:r>
              <a:rPr lang="en-US" dirty="0" smtClean="0">
                <a:effectLst/>
              </a:rPr>
              <a:t> </a:t>
            </a:r>
            <a:endParaRPr lang="ru-RU" kern="1200" dirty="0" smtClean="0">
              <a:solidFill>
                <a:schemeClr val="tx1"/>
              </a:solidFill>
              <a:latin typeface="+mn-lt"/>
              <a:ea typeface="+mn-ea"/>
              <a:cs typeface="+mn-cs"/>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Понятно, что Иов считает, что Бог совершил серьезное преступление против него. Подтекст всей книги  говорит о потребности Иова найти причину, чтобы простить Бога за то, что с ним происходит, потому что он явно приписывает происходящее Богу и никому другому.</a:t>
            </a:r>
            <a:r>
              <a:rPr lang="en-US" dirty="0" smtClean="0">
                <a:effectLst/>
              </a:rPr>
              <a:t> </a:t>
            </a:r>
            <a:endParaRPr lang="ru-RU" dirty="0" smtClean="0">
              <a:effectLst/>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После 37 глав выслушивания жалоб Иова и после того, как его друзья дают ему неверный совет, Бог обращается к Иову, говоря ему «препоясать чресла как муж» (Иов. 38: 1) и переходит к тому, чтобы ошеломить охваченного благоговейным страхом Иова доказательствами Своей бесконечной мудрости и силы, так, что «невиновный и праведный» Иов начинает впервые понимать, что Бог является в высшей степени достойным его доверия. В конце концов, Иов должен признать, что он «говорил о том, чего не разумел, о делах чудных для меня, которых я не знал…. Я слышал о Тебе слухом уха; теперь же мои глаза видят Тебя, поэтому я отрекаюсь и раскаиваюсь в прахе и пепле» (Иов 42: 3-6).</a:t>
            </a:r>
            <a:r>
              <a:rPr lang="en-US" dirty="0" smtClean="0">
                <a:effectLst/>
              </a:rPr>
              <a:t> </a:t>
            </a:r>
            <a:endParaRPr lang="ru-RU" dirty="0" smtClean="0">
              <a:effectLst/>
            </a:endParaRPr>
          </a:p>
          <a:p>
            <a:pPr>
              <a:lnSpc>
                <a:spcPct val="110000"/>
              </a:lnSpc>
            </a:pPr>
            <a:endParaRPr lang="en-US"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Мы можем прийти к заключению, что «простить Бога» значит, что в нашей жизни бывают времена, когда мы упускаем Бога из вида и начинаем задаваться вопросом, заботится ли Он о нашей жизни. Можно представить родителей супругов и детей, которые стали жертвами вопиющих преступлений, таких как трагедия 11 сентября 2001 года или массовое убийство в школе «Колумбайн» или недавних смертей невинных детей в начальной школе «Сэнди Хук». Мы слышим, как люди спрашивают «где был Бог?»</a:t>
            </a:r>
            <a:r>
              <a:rPr lang="en-US" dirty="0" smtClean="0">
                <a:effectLst/>
              </a:rPr>
              <a:t> </a:t>
            </a:r>
            <a:endParaRPr lang="ru-RU" dirty="0" smtClean="0">
              <a:effectLst/>
            </a:endParaRPr>
          </a:p>
          <a:p>
            <a:pPr>
              <a:lnSpc>
                <a:spcPct val="110000"/>
              </a:lnSpc>
            </a:pPr>
            <a:endParaRPr lang="ru-RU" kern="1200" dirty="0" smtClean="0">
              <a:solidFill>
                <a:schemeClr val="tx1"/>
              </a:solidFill>
              <a:latin typeface="+mn-lt"/>
              <a:ea typeface="+mn-ea"/>
              <a:cs typeface="+mn-cs"/>
            </a:endParaRPr>
          </a:p>
          <a:p>
            <a:pPr>
              <a:lnSpc>
                <a:spcPct val="110000"/>
              </a:lnSpc>
            </a:pPr>
            <a:r>
              <a:rPr lang="ru-RU" sz="1200" kern="1200" dirty="0" smtClean="0">
                <a:solidFill>
                  <a:schemeClr val="tx1"/>
                </a:solidFill>
                <a:effectLst/>
                <a:latin typeface="+mn-lt"/>
                <a:ea typeface="+mn-ea"/>
                <a:cs typeface="+mn-cs"/>
              </a:rPr>
              <a:t>Будучи верующими христианами, мы понимаем, что Бог никогда не устраняется от человеческой трагедии. Тот, Кто нас сотворил,  глубоко нам сочувствует, когда мы безумно страдаем по необъяснимым причинам. Его Общий план спасения все еще находится на месте, несмотря на действие «тайны беззакония» в нашем мире. И зло, остается такой же загадкой, как и непостижимая Божья любовь к человечеству. Именно наша вера помогает нам выйти за рамки «Почему?» к принятию непостижимой Божьей воли для нашей жизни. В конечном счете, решение для проблемы «прощения Бога» состоит в том, чтобы научиться тому, что Богу можно полностью доверять, независимо от того, какие необъяснимые события происходят в нашей жизни.</a:t>
            </a:r>
            <a:r>
              <a:rPr lang="en-US" dirty="0" smtClean="0">
                <a:effectLst/>
              </a:rPr>
              <a:t> </a:t>
            </a:r>
            <a:endParaRPr lang="ru-RU" dirty="0" smtClean="0">
              <a:effectLst/>
            </a:endParaRP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0" i="1" kern="1200" dirty="0" smtClean="0">
                <a:solidFill>
                  <a:schemeClr val="tx1"/>
                </a:solidFill>
                <a:effectLst/>
                <a:latin typeface="+mn-lt"/>
                <a:ea typeface="+mn-ea"/>
                <a:cs typeface="+mn-cs"/>
              </a:rPr>
              <a:t>Теперь после того, как мы прошли основные библейские принципы прощения, мы готовы посмотреть, почему некоторым людям сложнее прощать, чем другим. </a:t>
            </a:r>
            <a:r>
              <a:rPr lang="ru-RU" sz="1200" b="1" i="1" kern="1200" dirty="0" smtClean="0">
                <a:solidFill>
                  <a:schemeClr val="tx1"/>
                </a:solidFill>
                <a:effectLst/>
                <a:latin typeface="+mn-lt"/>
                <a:ea typeface="+mn-ea"/>
                <a:cs typeface="+mn-cs"/>
              </a:rPr>
              <a:t>Также мы рассмотрим несколько полезных стратегий, которые вы можете использовать для того, чтобы оставить болезненное событие в прошлом.</a:t>
            </a:r>
            <a:r>
              <a:rPr lang="en-US" i="1" dirty="0" smtClean="0">
                <a:effectLst/>
              </a:rPr>
              <a:t> </a:t>
            </a:r>
            <a:endParaRPr lang="ru-RU" i="1"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ru-RU"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09600" y="2362200"/>
            <a:ext cx="5867400" cy="6096000"/>
          </a:xfrm>
        </p:spPr>
        <p:txBody>
          <a:bodyPr>
            <a:noAutofit/>
          </a:bodyPr>
          <a:lstStyle/>
          <a:p>
            <a:pPr>
              <a:lnSpc>
                <a:spcPct val="110000"/>
              </a:lnSpc>
            </a:pPr>
            <a:r>
              <a:rPr lang="ru-RU" sz="1200" b="1" kern="1200" dirty="0" smtClean="0">
                <a:solidFill>
                  <a:schemeClr val="tx1"/>
                </a:solidFill>
                <a:effectLst/>
                <a:latin typeface="+mn-lt"/>
                <a:ea typeface="+mn-ea"/>
                <a:cs typeface="+mn-cs"/>
              </a:rPr>
              <a:t>ПОЧЕМУ НЕКОТОРЫМ ЛЮДЯМ ЛЕГЧЕ ПРОСТИТЬ, ЧЕМ ДРУГИМ?</a:t>
            </a:r>
            <a:r>
              <a:rPr lang="en-US" dirty="0" smtClean="0">
                <a:effectLst/>
              </a:rPr>
              <a:t> </a:t>
            </a:r>
            <a:endParaRPr lang="ru-RU" b="1" kern="1200" dirty="0" smtClean="0">
              <a:solidFill>
                <a:schemeClr val="tx1"/>
              </a:solidFill>
              <a:latin typeface="+mn-lt"/>
              <a:ea typeface="+mn-ea"/>
              <a:cs typeface="+mn-cs"/>
            </a:endParaRPr>
          </a:p>
          <a:p>
            <a:pPr>
              <a:lnSpc>
                <a:spcPct val="110000"/>
              </a:lnSpc>
            </a:pPr>
            <a:endParaRPr lang="ru-RU" b="1"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Будьте уверены в том, что есть события, которые, по общему мнению, трудно простить, например, геноцид и массовые убийства. Но на более личном уровне, вы заметили, что есть люди, которым легче или труднее простить, чем другим? Для некоторых одна и та же обида сойдет как с гуся вода, а для других станет причиной пожизненной обиды и непрощения.</a:t>
            </a:r>
            <a:r>
              <a:rPr lang="en-US"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Психолог  Эверетт Уортингтон мл., обнаружил, что </a:t>
            </a:r>
            <a:r>
              <a:rPr lang="ru-RU" sz="1200" i="1" kern="1200" dirty="0" smtClean="0">
                <a:solidFill>
                  <a:schemeClr val="tx1"/>
                </a:solidFill>
                <a:effectLst/>
                <a:latin typeface="+mn-lt"/>
                <a:ea typeface="+mn-ea"/>
                <a:cs typeface="+mn-cs"/>
              </a:rPr>
              <a:t>определенные личностные черты </a:t>
            </a:r>
            <a:r>
              <a:rPr lang="ru-RU" sz="1200" kern="1200" dirty="0" smtClean="0">
                <a:solidFill>
                  <a:schemeClr val="tx1"/>
                </a:solidFill>
                <a:effectLst/>
                <a:latin typeface="+mn-lt"/>
                <a:ea typeface="+mn-ea"/>
                <a:cs typeface="+mn-cs"/>
              </a:rPr>
              <a:t>могут быть либо препятствовать или способствовать проявлению прощения.</a:t>
            </a:r>
            <a:r>
              <a:rPr lang="en-US" dirty="0" smtClean="0">
                <a:effectLst/>
              </a:rPr>
              <a:t> </a:t>
            </a:r>
          </a:p>
          <a:p>
            <a:endParaRPr lang="en-US"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Замедлители прощения </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Навязчивые припоминания: человек склонен бесконечно вспоминать и не забывать обиду.</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Нарциссизм: человек считает, что весь мир крутится вокруг него. Он или она не может ошибиться, и склонен обвинять других в том, что что-то идет не так.</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Невротицизм: человек зацикливается на представлениях или людях.</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Интроверсия: человек изолирует себя от других людей.</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Личностная тревожность: либо из-за опыта, пережитого в родительской семье или просто из-за личностной склонности, человек легко начинает испытывать тревогу.</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Гневливость: либо из-за опыта, пережитого в родительской семье или просто из-за личностной склонности, человек легко начинает испытывать гнев.</a:t>
            </a:r>
            <a:endParaRPr lang="en-US" sz="1200" kern="1200" dirty="0" smtClean="0">
              <a:solidFill>
                <a:schemeClr val="tx1"/>
              </a:solidFill>
              <a:effectLst/>
              <a:latin typeface="+mn-lt"/>
              <a:ea typeface="+mn-ea"/>
              <a:cs typeface="+mn-cs"/>
            </a:endParaRPr>
          </a:p>
          <a:p>
            <a:endParaRPr lang="en-US" sz="1200" b="1"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Ускорители прощения </a:t>
            </a:r>
            <a:r>
              <a:rPr lang="ru-RU" sz="1200" kern="1200" dirty="0" smtClean="0">
                <a:solidFill>
                  <a:schemeClr val="tx1"/>
                </a:solidFill>
                <a:effectLst/>
                <a:latin typeface="+mn-lt"/>
                <a:ea typeface="+mn-ea"/>
                <a:cs typeface="+mn-cs"/>
              </a:rPr>
              <a:t>(черты, являющиеся результатом долговременного развития или врожденные характеристики)</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Смирение</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Благодарность</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проявление эмпатии</a:t>
            </a:r>
            <a:endParaRPr lang="en-US" sz="1200" kern="1200" dirty="0" smtClean="0">
              <a:solidFill>
                <a:schemeClr val="tx1"/>
              </a:solidFill>
              <a:effectLst/>
              <a:latin typeface="+mn-lt"/>
              <a:ea typeface="+mn-ea"/>
              <a:cs typeface="+mn-cs"/>
            </a:endParaRPr>
          </a:p>
          <a:p>
            <a:pPr lvl="1"/>
            <a:r>
              <a:rPr lang="ru-RU" sz="1200" kern="1200" dirty="0" smtClean="0">
                <a:solidFill>
                  <a:schemeClr val="tx1"/>
                </a:solidFill>
                <a:effectLst/>
                <a:latin typeface="+mn-lt"/>
                <a:ea typeface="+mn-ea"/>
                <a:cs typeface="+mn-cs"/>
              </a:rPr>
              <a:t>• открытость</a:t>
            </a:r>
            <a:endParaRPr lang="en-US" sz="1200" kern="1200" dirty="0" smtClean="0">
              <a:solidFill>
                <a:schemeClr val="tx1"/>
              </a:solidFill>
              <a:effectLst/>
              <a:latin typeface="+mn-lt"/>
              <a:ea typeface="+mn-ea"/>
              <a:cs typeface="+mn-cs"/>
            </a:endParaRPr>
          </a:p>
          <a:p>
            <a:endParaRPr lang="en-US" kern="1200" dirty="0" smtClean="0">
              <a:solidFill>
                <a:schemeClr val="tx1"/>
              </a:solidFill>
              <a:latin typeface="+mn-lt"/>
              <a:ea typeface="+mn-ea"/>
              <a:cs typeface="+mn-cs"/>
            </a:endParaRPr>
          </a:p>
          <a:p>
            <a:r>
              <a:rPr lang="ru-RU" sz="1200" kern="1200" dirty="0" smtClean="0">
                <a:solidFill>
                  <a:schemeClr val="tx1"/>
                </a:solidFill>
                <a:effectLst/>
                <a:latin typeface="+mn-lt"/>
                <a:ea typeface="+mn-ea"/>
                <a:cs typeface="+mn-cs"/>
              </a:rPr>
              <a:t>В следующий раз, когда кто-то вас разозлит, подумайте о том, как ваша личность влияет на ваше умение справиться с обидной ситуацией. Будьте терпеливы по отношению к себе, если у вас есть «замедлители прощения». Помните, что </a:t>
            </a:r>
            <a:r>
              <a:rPr lang="ru-RU" sz="1200" b="1" kern="1200" dirty="0" smtClean="0">
                <a:solidFill>
                  <a:schemeClr val="tx1"/>
                </a:solidFill>
                <a:effectLst/>
                <a:latin typeface="+mn-lt"/>
                <a:ea typeface="+mn-ea"/>
                <a:cs typeface="+mn-cs"/>
              </a:rPr>
              <a:t>молитва </a:t>
            </a:r>
            <a:r>
              <a:rPr lang="ru-RU" sz="1200" kern="1200" dirty="0" smtClean="0">
                <a:solidFill>
                  <a:schemeClr val="tx1"/>
                </a:solidFill>
                <a:effectLst/>
                <a:latin typeface="+mn-lt"/>
                <a:ea typeface="+mn-ea"/>
                <a:cs typeface="+mn-cs"/>
              </a:rPr>
              <a:t>поможет вам превратить замедлители в ускорители прощения.</a:t>
            </a:r>
            <a:endParaRPr lang="en-US" sz="1200" kern="1200" dirty="0" smtClean="0">
              <a:solidFill>
                <a:schemeClr val="tx1"/>
              </a:solidFill>
              <a:effectLst/>
              <a:latin typeface="+mn-lt"/>
              <a:ea typeface="+mn-ea"/>
              <a:cs typeface="+mn-cs"/>
            </a:endParaRPr>
          </a:p>
          <a:p>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a:lnSpc>
                <a:spcPct val="120000"/>
              </a:lnSpc>
            </a:pPr>
            <a:r>
              <a:rPr lang="ru-RU" sz="1200" b="1" kern="1200" dirty="0" smtClean="0">
                <a:solidFill>
                  <a:schemeClr val="tx1"/>
                </a:solidFill>
                <a:effectLst/>
                <a:latin typeface="+mn-lt"/>
                <a:ea typeface="+mn-ea"/>
                <a:cs typeface="+mn-cs"/>
              </a:rPr>
              <a:t>СТРАТЕГИИ ПРЕОДОЛЕНИЯ ОБИДЫ БЛАГОДАРЯ ПРОЩЕНИЮ</a:t>
            </a:r>
            <a:r>
              <a:rPr lang="en-US" dirty="0" smtClean="0">
                <a:effectLst/>
              </a:rPr>
              <a:t> </a:t>
            </a:r>
            <a:endParaRPr lang="ru-RU" dirty="0" smtClean="0">
              <a:effectLst/>
            </a:endParaRPr>
          </a:p>
          <a:p>
            <a:pPr>
              <a:lnSpc>
                <a:spcPct val="120000"/>
              </a:lnSpc>
            </a:pPr>
            <a:endParaRPr lang="ru-RU" b="1" kern="1200" dirty="0" smtClean="0">
              <a:solidFill>
                <a:schemeClr val="tx1"/>
              </a:solidFill>
              <a:effectLst/>
            </a:endParaRPr>
          </a:p>
          <a:p>
            <a:pPr>
              <a:lnSpc>
                <a:spcPct val="120000"/>
              </a:lnSpc>
            </a:pPr>
            <a:r>
              <a:rPr lang="ru-RU" sz="1200" i="1" kern="1200" dirty="0" smtClean="0">
                <a:solidFill>
                  <a:schemeClr val="tx1"/>
                </a:solidFill>
                <a:effectLst/>
                <a:latin typeface="+mn-lt"/>
                <a:ea typeface="+mn-ea"/>
                <a:cs typeface="+mn-cs"/>
              </a:rPr>
              <a:t>Модель прощения Уортингтона</a:t>
            </a:r>
            <a:r>
              <a:rPr lang="ru-RU" sz="1200" b="1" i="1" kern="1200" dirty="0" smtClean="0">
                <a:solidFill>
                  <a:schemeClr val="tx1"/>
                </a:solidFill>
                <a:effectLst/>
                <a:latin typeface="+mn-lt"/>
                <a:ea typeface="+mn-ea"/>
                <a:cs typeface="+mn-cs"/>
              </a:rPr>
              <a:t> (англ. </a:t>
            </a:r>
            <a:r>
              <a:rPr lang="en-US" sz="1200" b="1" i="1" kern="1200" dirty="0" smtClean="0">
                <a:solidFill>
                  <a:schemeClr val="tx1"/>
                </a:solidFill>
                <a:effectLst/>
                <a:latin typeface="+mn-lt"/>
                <a:ea typeface="+mn-ea"/>
                <a:cs typeface="+mn-cs"/>
              </a:rPr>
              <a:t>R</a:t>
            </a:r>
            <a:r>
              <a:rPr lang="ru-RU" sz="1200" b="1"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E</a:t>
            </a:r>
            <a:r>
              <a:rPr lang="ru-RU" sz="1200" b="1"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A</a:t>
            </a:r>
            <a:r>
              <a:rPr lang="ru-RU" sz="1200" b="1"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C</a:t>
            </a:r>
            <a:r>
              <a:rPr lang="ru-RU" sz="1200" b="1"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H</a:t>
            </a:r>
            <a:r>
              <a:rPr lang="ru-RU" sz="1200" b="1" i="1" kern="1200" dirty="0" smtClean="0">
                <a:solidFill>
                  <a:schemeClr val="tx1"/>
                </a:solidFill>
                <a:effectLst/>
                <a:latin typeface="+mn-lt"/>
                <a:ea typeface="+mn-ea"/>
                <a:cs typeface="+mn-cs"/>
              </a:rPr>
              <a:t> – </a:t>
            </a:r>
            <a:r>
              <a:rPr lang="en-US" sz="1200" kern="1200" dirty="0" smtClean="0">
                <a:solidFill>
                  <a:schemeClr val="tx1"/>
                </a:solidFill>
                <a:effectLst/>
                <a:latin typeface="+mn-lt"/>
                <a:ea typeface="+mn-ea"/>
                <a:cs typeface="+mn-cs"/>
              </a:rPr>
              <a:t>recall</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empathize</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altruistic</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commitment</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hold on </a:t>
            </a:r>
            <a:r>
              <a:rPr lang="ru-RU" sz="1200" kern="1200" dirty="0" smtClean="0">
                <a:solidFill>
                  <a:schemeClr val="tx1"/>
                </a:solidFill>
                <a:effectLst/>
                <a:latin typeface="+mn-lt"/>
                <a:ea typeface="+mn-ea"/>
                <a:cs typeface="+mn-cs"/>
              </a:rPr>
              <a:t>и игра слов акроним </a:t>
            </a:r>
            <a:r>
              <a:rPr lang="en-US" sz="1200" kern="1200" dirty="0" smtClean="0">
                <a:solidFill>
                  <a:schemeClr val="tx1"/>
                </a:solidFill>
                <a:effectLst/>
                <a:latin typeface="+mn-lt"/>
                <a:ea typeface="+mn-ea"/>
                <a:cs typeface="+mn-cs"/>
              </a:rPr>
              <a:t>R</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H</a:t>
            </a:r>
            <a:r>
              <a:rPr lang="ru-RU" sz="1200" kern="1200" dirty="0" smtClean="0">
                <a:solidFill>
                  <a:schemeClr val="tx1"/>
                </a:solidFill>
                <a:effectLst/>
                <a:latin typeface="+mn-lt"/>
                <a:ea typeface="+mn-ea"/>
                <a:cs typeface="+mn-cs"/>
              </a:rPr>
              <a:t>. и глагол </a:t>
            </a:r>
            <a:r>
              <a:rPr lang="en-US" sz="1200" kern="1200" dirty="0" smtClean="0">
                <a:solidFill>
                  <a:schemeClr val="tx1"/>
                </a:solidFill>
                <a:effectLst/>
                <a:latin typeface="+mn-lt"/>
                <a:ea typeface="+mn-ea"/>
                <a:cs typeface="+mn-cs"/>
              </a:rPr>
              <a:t>reach</a:t>
            </a:r>
            <a:r>
              <a:rPr lang="ru-RU" sz="1200" kern="1200" dirty="0" smtClean="0">
                <a:solidFill>
                  <a:schemeClr val="tx1"/>
                </a:solidFill>
                <a:effectLst/>
                <a:latin typeface="+mn-lt"/>
                <a:ea typeface="+mn-ea"/>
                <a:cs typeface="+mn-cs"/>
              </a:rPr>
              <a:t> - достигать)</a:t>
            </a:r>
            <a:r>
              <a:rPr lang="en-US" dirty="0" smtClean="0">
                <a:effectLst/>
              </a:rPr>
              <a:t> </a:t>
            </a:r>
            <a:endParaRPr lang="ru-RU" b="1" kern="1200" dirty="0" smtClean="0">
              <a:solidFill>
                <a:schemeClr val="tx1"/>
              </a:solidFill>
            </a:endParaRPr>
          </a:p>
          <a:p>
            <a:pPr>
              <a:lnSpc>
                <a:spcPct val="120000"/>
              </a:lnSpc>
            </a:pPr>
            <a:endParaRPr lang="ru-RU" b="1" kern="1200" dirty="0" smtClean="0">
              <a:solidFill>
                <a:schemeClr val="tx1"/>
              </a:solidFill>
            </a:endParaRPr>
          </a:p>
          <a:p>
            <a:pPr marL="628650" lvl="1" indent="-171450">
              <a:buFont typeface="Arial"/>
              <a:buChar char="•"/>
            </a:pPr>
            <a:r>
              <a:rPr lang="ru-RU" sz="1200" b="1" kern="1200" dirty="0" smtClean="0">
                <a:solidFill>
                  <a:schemeClr val="tx1"/>
                </a:solidFill>
                <a:effectLst/>
                <a:latin typeface="+mn-lt"/>
                <a:ea typeface="+mn-ea"/>
                <a:cs typeface="+mn-cs"/>
              </a:rPr>
              <a:t>Вспомните обиду </a:t>
            </a:r>
            <a:r>
              <a:rPr lang="ru-RU" sz="1200" kern="1200" dirty="0" smtClean="0">
                <a:solidFill>
                  <a:schemeClr val="tx1"/>
                </a:solidFill>
                <a:effectLst/>
                <a:latin typeface="+mn-lt"/>
                <a:ea typeface="+mn-ea"/>
                <a:cs typeface="+mn-cs"/>
              </a:rPr>
              <a:t>во всех болезненных деталях и признайте, что эта травма нанесла вам боль, и определите, какую именно боль она вам нанесла. Это признание важно в качестве начального пункта. Если вы извините или не обратите внимания на обиду, нечего будет прощать!</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Проявите сочувствие к обидчику </a:t>
            </a:r>
            <a:r>
              <a:rPr lang="ru-RU" sz="1200" kern="1200" dirty="0" smtClean="0">
                <a:solidFill>
                  <a:schemeClr val="tx1"/>
                </a:solidFill>
                <a:effectLst/>
                <a:latin typeface="+mn-lt"/>
                <a:ea typeface="+mn-ea"/>
                <a:cs typeface="+mn-cs"/>
              </a:rPr>
              <a:t>посмотрев на него или на нее как на ранимого обиженного ребенка, пострадавшего так же, как вы пострадали от его обиды. </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Альтруистический дар прощения. </a:t>
            </a:r>
            <a:r>
              <a:rPr lang="ru-RU" sz="1200" kern="1200" dirty="0" smtClean="0">
                <a:solidFill>
                  <a:schemeClr val="tx1"/>
                </a:solidFill>
                <a:effectLst/>
                <a:latin typeface="+mn-lt"/>
                <a:ea typeface="+mn-ea"/>
                <a:cs typeface="+mn-cs"/>
              </a:rPr>
              <a:t>Четко признавая то, насколько вас обидел этот человек, вы делаете выбор, чтобы подарить ему дар прощения. Прощение всегда является даром, потому что оно не может изменить результаты травмы и вернуть все в первоначальное состояние. Оно может только улучшить и смягчить последствия обиды благодаря целенаправленному покрытию их мантией благодати. </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Решимость простить. </a:t>
            </a:r>
            <a:r>
              <a:rPr lang="ru-RU" sz="1200" kern="1200" dirty="0" smtClean="0">
                <a:solidFill>
                  <a:schemeClr val="tx1"/>
                </a:solidFill>
                <a:effectLst/>
                <a:latin typeface="+mn-lt"/>
                <a:ea typeface="+mn-ea"/>
                <a:cs typeface="+mn-cs"/>
              </a:rPr>
              <a:t>Для того, чтобы начать «путешествие прощения», необходимо принять решение простить человека. Прощение это не единовременное событие, но путешествие, ведущее к полной свободе от разрушительных эмоциональных последствий травмы.</a:t>
            </a:r>
            <a:endParaRPr lang="en-US" sz="1200" kern="1200" dirty="0" smtClean="0">
              <a:solidFill>
                <a:schemeClr val="tx1"/>
              </a:solidFill>
              <a:effectLst/>
              <a:latin typeface="+mn-lt"/>
              <a:ea typeface="+mn-ea"/>
              <a:cs typeface="+mn-cs"/>
            </a:endParaRPr>
          </a:p>
          <a:p>
            <a:pPr marL="628650" lvl="1" indent="-171450">
              <a:buFont typeface="Arial"/>
              <a:buChar char="•"/>
            </a:pPr>
            <a:r>
              <a:rPr lang="ru-RU" sz="1200" b="1" kern="1200" dirty="0" smtClean="0">
                <a:solidFill>
                  <a:schemeClr val="tx1"/>
                </a:solidFill>
                <a:effectLst/>
                <a:latin typeface="+mn-lt"/>
                <a:ea typeface="+mn-ea"/>
                <a:cs typeface="+mn-cs"/>
              </a:rPr>
              <a:t>Приверженность намерению простить.</a:t>
            </a:r>
            <a:r>
              <a:rPr lang="ru-RU" sz="1200" kern="1200" dirty="0" smtClean="0">
                <a:solidFill>
                  <a:schemeClr val="tx1"/>
                </a:solidFill>
                <a:effectLst/>
                <a:latin typeface="+mn-lt"/>
                <a:ea typeface="+mn-ea"/>
                <a:cs typeface="+mn-cs"/>
              </a:rPr>
              <a:t> У вас будут дни, когда будет сложнее придерживаться решения простить. Даже если вам трудно это делать, не сдавайтесь слишком быстро – вы удивитесь тому, какими могут быть результаты деликатной настойчивости.</a:t>
            </a:r>
            <a:r>
              <a:rPr lang="en-US" dirty="0" smtClean="0">
                <a:effectLst/>
              </a:rPr>
              <a:t> </a:t>
            </a:r>
            <a:endParaRPr lang="ru-RU" b="1" kern="1200" dirty="0" smtClean="0">
              <a:solidFill>
                <a:schemeClr val="tx1"/>
              </a:solidFill>
            </a:endParaRPr>
          </a:p>
          <a:p>
            <a:pPr marL="171450" indent="-171450">
              <a:lnSpc>
                <a:spcPct val="120000"/>
              </a:lnSpc>
              <a:buFont typeface="Arial"/>
              <a:buChar char="•"/>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r>
              <a:rPr lang="ru-RU" sz="1200" b="1" i="1" kern="1200" dirty="0" smtClean="0">
                <a:solidFill>
                  <a:schemeClr val="tx1"/>
                </a:solidFill>
                <a:effectLst/>
                <a:latin typeface="+mn-lt"/>
                <a:ea typeface="+mn-ea"/>
                <a:cs typeface="+mn-cs"/>
              </a:rPr>
              <a:t>Каким образом модель прощения </a:t>
            </a:r>
            <a:r>
              <a:rPr lang="en-US" sz="1200" b="1" i="1" kern="1200" dirty="0" smtClean="0">
                <a:solidFill>
                  <a:schemeClr val="tx1"/>
                </a:solidFill>
                <a:effectLst/>
                <a:latin typeface="+mn-lt"/>
                <a:ea typeface="+mn-ea"/>
                <a:cs typeface="+mn-cs"/>
              </a:rPr>
              <a:t>R</a:t>
            </a:r>
            <a:r>
              <a:rPr lang="ru-RU" sz="1200" b="1"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E</a:t>
            </a:r>
            <a:r>
              <a:rPr lang="ru-RU" sz="1200" b="1"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A</a:t>
            </a:r>
            <a:r>
              <a:rPr lang="ru-RU" sz="1200" b="1"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C</a:t>
            </a:r>
            <a:r>
              <a:rPr lang="ru-RU" sz="1200" b="1" i="1" kern="1200" dirty="0" smtClean="0">
                <a:solidFill>
                  <a:schemeClr val="tx1"/>
                </a:solidFill>
                <a:effectLst/>
                <a:latin typeface="+mn-lt"/>
                <a:ea typeface="+mn-ea"/>
                <a:cs typeface="+mn-cs"/>
              </a:rPr>
              <a:t>.</a:t>
            </a:r>
            <a:r>
              <a:rPr lang="en-US" sz="1200" b="1" i="1" kern="1200" dirty="0" smtClean="0">
                <a:solidFill>
                  <a:schemeClr val="tx1"/>
                </a:solidFill>
                <a:effectLst/>
                <a:latin typeface="+mn-lt"/>
                <a:ea typeface="+mn-ea"/>
                <a:cs typeface="+mn-cs"/>
              </a:rPr>
              <a:t>H</a:t>
            </a:r>
            <a:r>
              <a:rPr lang="ru-RU" sz="1200" b="1" i="1" kern="1200" dirty="0" smtClean="0">
                <a:solidFill>
                  <a:schemeClr val="tx1"/>
                </a:solidFill>
                <a:effectLst/>
                <a:latin typeface="+mn-lt"/>
                <a:ea typeface="+mn-ea"/>
                <a:cs typeface="+mn-cs"/>
              </a:rPr>
              <a:t>. работает в случае серьезных преступлений, таких, как убийство, изнасилование и физическое насилие?</a:t>
            </a:r>
            <a:endParaRPr lang="ru-RU" b="1"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09600"/>
            <a:ext cx="2438400" cy="1828800"/>
          </a:xfrm>
        </p:spPr>
      </p:sp>
      <p:sp>
        <p:nvSpPr>
          <p:cNvPr id="3" name="Notes Placeholder 2"/>
          <p:cNvSpPr>
            <a:spLocks noGrp="1"/>
          </p:cNvSpPr>
          <p:nvPr>
            <p:ph type="body" idx="1"/>
          </p:nvPr>
        </p:nvSpPr>
        <p:spPr>
          <a:xfrm>
            <a:off x="685800" y="2514600"/>
            <a:ext cx="5486400" cy="4114800"/>
          </a:xfrm>
        </p:spPr>
        <p:txBody>
          <a:bodyPr>
            <a:noAutofit/>
          </a:bodyPr>
          <a:lstStyle/>
          <a:p>
            <a:pPr marL="228600" indent="-228600">
              <a:buFont typeface="+mj-lt"/>
              <a:buAutoNum type="arabicPeriod"/>
            </a:pPr>
            <a:r>
              <a:rPr lang="ru-RU" sz="1200" kern="1200" dirty="0" smtClean="0">
                <a:solidFill>
                  <a:schemeClr val="tx1"/>
                </a:solidFill>
                <a:effectLst/>
                <a:latin typeface="+mn-lt"/>
                <a:ea typeface="+mn-ea"/>
                <a:cs typeface="+mn-cs"/>
              </a:rPr>
              <a:t>Прежде всего, </a:t>
            </a:r>
            <a:r>
              <a:rPr lang="ru-RU" sz="1200" i="1" kern="1200" dirty="0" smtClean="0">
                <a:solidFill>
                  <a:schemeClr val="tx1"/>
                </a:solidFill>
                <a:effectLst/>
                <a:latin typeface="+mn-lt"/>
                <a:ea typeface="+mn-ea"/>
                <a:cs typeface="+mn-cs"/>
              </a:rPr>
              <a:t>существуют государственные законы, </a:t>
            </a:r>
            <a:r>
              <a:rPr lang="ru-RU" sz="1200" kern="1200" dirty="0" smtClean="0">
                <a:solidFill>
                  <a:schemeClr val="tx1"/>
                </a:solidFill>
                <a:effectLst/>
                <a:latin typeface="+mn-lt"/>
                <a:ea typeface="+mn-ea"/>
                <a:cs typeface="+mn-cs"/>
              </a:rPr>
              <a:t>которые действуют в отношении убийц, насильников и других людей, совершивших преступные дела. </a:t>
            </a:r>
            <a:r>
              <a:rPr lang="ru-RU" sz="1200" b="1" kern="1200" dirty="0" smtClean="0">
                <a:solidFill>
                  <a:schemeClr val="tx1"/>
                </a:solidFill>
                <a:effectLst/>
                <a:latin typeface="+mn-lt"/>
                <a:ea typeface="+mn-ea"/>
                <a:cs typeface="+mn-cs"/>
              </a:rPr>
              <a:t>Первым шагом к возможному</a:t>
            </a:r>
            <a:r>
              <a:rPr lang="ru-RU" sz="1200" kern="120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прощению должно стать информирование властей</a:t>
            </a:r>
            <a:r>
              <a:rPr lang="ru-RU" sz="1200" kern="1200" dirty="0" smtClean="0">
                <a:solidFill>
                  <a:schemeClr val="tx1"/>
                </a:solidFill>
                <a:effectLst/>
                <a:latin typeface="+mn-lt"/>
                <a:ea typeface="+mn-ea"/>
                <a:cs typeface="+mn-cs"/>
              </a:rPr>
              <a:t>. Мое решение простить не означает, что к человеку не должны быть применены юридические действия согласно законам государства, в котором я живу. Будучи христианами, мы верим, что нужно воздать кесарю кесарево, а Божье Богу (см. Марка 12:17). Другими словами, нужно уважать человеческих правителей, потому что они поставлены защищать людей, которыми они правят. Правительства могут быть коррупционными, могут отказываться исполнять Богом данные полномочия, но, в общем и целом, юридическая система государства предназначена для защиты невиновных. Если я, будучи налогоплательщиком, исполняю свои обязанности и плачу налоги, то ожидаю, что мое правительство защитит меня от тех, кто может мне навредить. </a:t>
            </a:r>
          </a:p>
          <a:p>
            <a:pPr marL="0" indent="0">
              <a:buFont typeface="+mj-lt"/>
              <a:buNone/>
            </a:pPr>
            <a:endParaRPr lang="ru-RU" sz="1200" kern="1200" dirty="0" smtClean="0">
              <a:solidFill>
                <a:schemeClr val="tx1"/>
              </a:solidFill>
              <a:effectLst/>
              <a:latin typeface="+mn-lt"/>
              <a:ea typeface="+mn-ea"/>
              <a:cs typeface="+mn-cs"/>
            </a:endParaRPr>
          </a:p>
          <a:p>
            <a:pPr marL="228600" indent="-228600">
              <a:buFont typeface="+mj-lt"/>
              <a:buAutoNum type="arabicPeriod"/>
            </a:pPr>
            <a:r>
              <a:rPr lang="ru-RU" sz="1200" kern="1200" dirty="0" smtClean="0">
                <a:solidFill>
                  <a:schemeClr val="tx1"/>
                </a:solidFill>
                <a:effectLst/>
                <a:latin typeface="+mn-lt"/>
                <a:ea typeface="+mn-ea"/>
                <a:cs typeface="+mn-cs"/>
              </a:rPr>
              <a:t>Предположим, что ваш обидчик получил наказание согласно законам вашей страны и тогда, будучи пострадавшей стороной, вы можете начать использовать модель </a:t>
            </a:r>
            <a:r>
              <a:rPr lang="en-US" sz="1200" kern="1200" dirty="0" smtClean="0">
                <a:solidFill>
                  <a:schemeClr val="tx1"/>
                </a:solidFill>
                <a:effectLst/>
                <a:latin typeface="+mn-lt"/>
                <a:ea typeface="+mn-ea"/>
                <a:cs typeface="+mn-cs"/>
              </a:rPr>
              <a:t>R</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H</a:t>
            </a:r>
            <a:r>
              <a:rPr lang="ru-RU" sz="1200" kern="1200" dirty="0" smtClean="0">
                <a:solidFill>
                  <a:schemeClr val="tx1"/>
                </a:solidFill>
                <a:effectLst/>
                <a:latin typeface="+mn-lt"/>
                <a:ea typeface="+mn-ea"/>
                <a:cs typeface="+mn-cs"/>
              </a:rPr>
              <a:t>. с </a:t>
            </a:r>
            <a:r>
              <a:rPr lang="ru-RU" sz="1200" b="1" kern="1200" dirty="0" smtClean="0">
                <a:solidFill>
                  <a:schemeClr val="tx1"/>
                </a:solidFill>
                <a:effectLst/>
                <a:latin typeface="+mn-lt"/>
                <a:ea typeface="+mn-ea"/>
                <a:cs typeface="+mn-cs"/>
              </a:rPr>
              <a:t>воспоминаний </a:t>
            </a:r>
            <a:r>
              <a:rPr lang="ru-RU" sz="1200" kern="1200" dirty="0" smtClean="0">
                <a:solidFill>
                  <a:schemeClr val="tx1"/>
                </a:solidFill>
                <a:effectLst/>
                <a:latin typeface="+mn-lt"/>
                <a:ea typeface="+mn-ea"/>
                <a:cs typeface="+mn-cs"/>
              </a:rPr>
              <a:t>о преступлении, совершенном против вас. Важно дать себе достаточно времени, чтобы обдумать, какую травму нанесло вам это преступление вас. Слишком поспешное предложение прощения заставит вас почувствовать себя так, как будто бы вас дважды обидел один и тот же человек! </a:t>
            </a:r>
            <a:r>
              <a:rPr lang="ru-RU" sz="1200" i="1" kern="1200" dirty="0" smtClean="0">
                <a:solidFill>
                  <a:schemeClr val="tx1"/>
                </a:solidFill>
                <a:effectLst/>
                <a:latin typeface="+mn-lt"/>
                <a:ea typeface="+mn-ea"/>
                <a:cs typeface="+mn-cs"/>
              </a:rPr>
              <a:t>Процесс воспоминаний может проходить в форме записи фактов и чувств. </a:t>
            </a:r>
            <a:r>
              <a:rPr lang="ru-RU" sz="1200" kern="1200" dirty="0" smtClean="0">
                <a:solidFill>
                  <a:schemeClr val="tx1"/>
                </a:solidFill>
                <a:effectLst/>
                <a:latin typeface="+mn-lt"/>
                <a:ea typeface="+mn-ea"/>
                <a:cs typeface="+mn-cs"/>
              </a:rPr>
              <a:t>Изложение обиды в письменной форме это процесс «овеществления» и объективного взгляда на обиду. Возможность объективного взгляда важна для того, чтобы помочь вам перейти к следующей фазе модели прощения </a:t>
            </a:r>
            <a:r>
              <a:rPr lang="en-US" sz="1200" kern="1200" dirty="0" smtClean="0">
                <a:solidFill>
                  <a:schemeClr val="tx1"/>
                </a:solidFill>
                <a:effectLst/>
                <a:latin typeface="+mn-lt"/>
                <a:ea typeface="+mn-ea"/>
                <a:cs typeface="+mn-cs"/>
              </a:rPr>
              <a:t>R</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H</a:t>
            </a:r>
            <a:r>
              <a:rPr lang="ru-RU" sz="1200" kern="1200" dirty="0" smtClean="0">
                <a:solidFill>
                  <a:schemeClr val="tx1"/>
                </a:solidFill>
                <a:effectLst/>
                <a:latin typeface="+mn-lt"/>
                <a:ea typeface="+mn-ea"/>
                <a:cs typeface="+mn-cs"/>
              </a:rPr>
              <a:t>., потому что она служит для «объяснения» и осмысления того, что с вами произошло. У пострадавшей стороны существует высокая потребность в «осмыслении» бессмысленного преступления, особенно в ближайшие дни и недели после инцидента.</a:t>
            </a:r>
          </a:p>
          <a:p>
            <a:pPr marL="0" indent="0">
              <a:buFont typeface="+mj-lt"/>
              <a:buNone/>
            </a:pP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16</a:t>
            </a:fld>
            <a:endParaRPr lang="en-US" dirty="0"/>
          </a:p>
        </p:txBody>
      </p:sp>
    </p:spTree>
    <p:extLst>
      <p:ext uri="{BB962C8B-B14F-4D97-AF65-F5344CB8AC3E}">
        <p14:creationId xmlns="" xmlns:p14="http://schemas.microsoft.com/office/powerpoint/2010/main" val="295159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09600" y="2438400"/>
            <a:ext cx="5867400" cy="6019800"/>
          </a:xfrm>
        </p:spPr>
        <p:txBody>
          <a:bodyPr>
            <a:noAutofit/>
          </a:bodyPr>
          <a:lstStyle/>
          <a:p>
            <a:pPr marL="0" lvl="0" indent="0">
              <a:buFont typeface="+mj-lt"/>
              <a:buNone/>
            </a:pPr>
            <a:r>
              <a:rPr lang="ru-RU" sz="1200" b="0" kern="1200" dirty="0" smtClean="0">
                <a:solidFill>
                  <a:schemeClr val="tx1"/>
                </a:solidFill>
                <a:effectLst/>
                <a:latin typeface="+mn-lt"/>
                <a:ea typeface="+mn-ea"/>
                <a:cs typeface="+mn-cs"/>
              </a:rPr>
              <a:t>3.</a:t>
            </a:r>
            <a:r>
              <a:rPr lang="ru-RU" sz="1200" b="0" kern="1200" baseline="0" dirty="0" smtClean="0">
                <a:solidFill>
                  <a:schemeClr val="tx1"/>
                </a:solidFill>
                <a:effectLst/>
                <a:latin typeface="+mn-lt"/>
                <a:ea typeface="+mn-ea"/>
                <a:cs typeface="+mn-cs"/>
              </a:rPr>
              <a:t> </a:t>
            </a:r>
            <a:r>
              <a:rPr lang="ru-RU" sz="1200" b="1" kern="1200" dirty="0" smtClean="0">
                <a:solidFill>
                  <a:schemeClr val="tx1"/>
                </a:solidFill>
                <a:effectLst/>
                <a:latin typeface="+mn-lt"/>
                <a:ea typeface="+mn-ea"/>
                <a:cs typeface="+mn-cs"/>
              </a:rPr>
              <a:t>Взгляд на преступника с другой стороны </a:t>
            </a:r>
            <a:r>
              <a:rPr lang="ru-RU" sz="1200" kern="1200" dirty="0" smtClean="0">
                <a:solidFill>
                  <a:schemeClr val="tx1"/>
                </a:solidFill>
                <a:effectLst/>
                <a:latin typeface="+mn-lt"/>
                <a:ea typeface="+mn-ea"/>
                <a:cs typeface="+mn-cs"/>
              </a:rPr>
              <a:t>благодаря проявлению </a:t>
            </a:r>
            <a:r>
              <a:rPr lang="ru-RU" sz="1200" b="1" kern="1200" dirty="0" smtClean="0">
                <a:solidFill>
                  <a:schemeClr val="tx1"/>
                </a:solidFill>
                <a:effectLst/>
                <a:latin typeface="+mn-lt"/>
                <a:ea typeface="+mn-ea"/>
                <a:cs typeface="+mn-cs"/>
              </a:rPr>
              <a:t>эмпатии</a:t>
            </a:r>
            <a:r>
              <a:rPr lang="ru-RU" sz="1200" kern="1200" dirty="0" smtClean="0">
                <a:solidFill>
                  <a:schemeClr val="tx1"/>
                </a:solidFill>
                <a:effectLst/>
                <a:latin typeface="+mn-lt"/>
                <a:ea typeface="+mn-ea"/>
                <a:cs typeface="+mn-cs"/>
              </a:rPr>
              <a:t> очень поможет вам освободить свой разум и сердце от чувства ярости и гнева. Самая полезная стратегия взгляда на преступника с другой стороны – попытка посмотреть на обидчика </a:t>
            </a:r>
            <a:r>
              <a:rPr lang="ru-RU" sz="1200" i="1" kern="1200" dirty="0" smtClean="0">
                <a:solidFill>
                  <a:schemeClr val="tx1"/>
                </a:solidFill>
                <a:effectLst/>
                <a:latin typeface="+mn-lt"/>
                <a:ea typeface="+mn-ea"/>
                <a:cs typeface="+mn-cs"/>
              </a:rPr>
              <a:t>как на ранимого ребенка</a:t>
            </a:r>
            <a:r>
              <a:rPr lang="ru-RU" sz="1200" kern="1200" dirty="0" smtClean="0">
                <a:solidFill>
                  <a:schemeClr val="tx1"/>
                </a:solidFill>
                <a:effectLst/>
                <a:latin typeface="+mn-lt"/>
                <a:ea typeface="+mn-ea"/>
                <a:cs typeface="+mn-cs"/>
              </a:rPr>
              <a:t>. Используя информацию, предоставленную представителями властей или свое собственное воображение, представьте обидчика в качестве ребенка, ставшего жертвой отца или матери или обоих родителей, проявлявших насилие по отношению к нему, ребенка, лишенного возможности радоваться родительской защите и любви или лишенного возможности получить образование, которое подготовило бы его к жизни. Вы можете представить, как у ребенка растет гнев, потому что его часто избивают или бросают, и он выпускает гнев, нанося вред окружающим.</a:t>
            </a:r>
            <a:endParaRPr lang="en-US" sz="1200" kern="1200" dirty="0" smtClean="0">
              <a:solidFill>
                <a:schemeClr val="tx1"/>
              </a:solidFill>
              <a:effectLst/>
              <a:latin typeface="+mn-lt"/>
              <a:ea typeface="+mn-ea"/>
              <a:cs typeface="+mn-cs"/>
            </a:endParaRPr>
          </a:p>
          <a:p>
            <a:pPr marL="228600" lvl="0" indent="-228600">
              <a:buFont typeface="+mj-lt"/>
              <a:buAutoNum type="arabicPeriod"/>
            </a:pPr>
            <a:endParaRPr lang="ru-RU" sz="1200" kern="1200" dirty="0" smtClean="0">
              <a:solidFill>
                <a:schemeClr val="tx1"/>
              </a:solidFill>
              <a:effectLst/>
              <a:latin typeface="+mn-lt"/>
              <a:ea typeface="+mn-ea"/>
              <a:cs typeface="+mn-cs"/>
            </a:endParaRPr>
          </a:p>
          <a:p>
            <a:pPr marL="0" lvl="0" indent="0">
              <a:buFont typeface="+mj-lt"/>
              <a:buNone/>
            </a:pPr>
            <a:r>
              <a:rPr lang="ru-RU" sz="1200" kern="1200" dirty="0" smtClean="0">
                <a:solidFill>
                  <a:schemeClr val="tx1"/>
                </a:solidFill>
                <a:effectLst/>
                <a:latin typeface="+mn-lt"/>
                <a:ea typeface="+mn-ea"/>
                <a:cs typeface="+mn-cs"/>
              </a:rPr>
              <a:t>Если вы наслаждались «привилегированным» воспитанием, имея любящих родителей, членов семьи и друзей, которые оказывали поддержку, имели церковную семью и получили образование для дальнейшей карьеры, вы можете сравнить свою жизнь с жизнью обидчика. Во время этого процесса вы </a:t>
            </a:r>
            <a:r>
              <a:rPr lang="ru-RU" sz="1200" i="1" kern="1200" dirty="0" smtClean="0">
                <a:solidFill>
                  <a:schemeClr val="tx1"/>
                </a:solidFill>
                <a:effectLst/>
                <a:latin typeface="+mn-lt"/>
                <a:ea typeface="+mn-ea"/>
                <a:cs typeface="+mn-cs"/>
              </a:rPr>
              <a:t>не оправдываете </a:t>
            </a:r>
            <a:r>
              <a:rPr lang="ru-RU" sz="1200" kern="1200" dirty="0" smtClean="0">
                <a:solidFill>
                  <a:schemeClr val="tx1"/>
                </a:solidFill>
                <a:effectLst/>
                <a:latin typeface="+mn-lt"/>
                <a:ea typeface="+mn-ea"/>
                <a:cs typeface="+mn-cs"/>
              </a:rPr>
              <a:t>то, что этот человек сделал вам, но скорее </a:t>
            </a:r>
            <a:r>
              <a:rPr lang="ru-RU" sz="1200" i="1" kern="1200" dirty="0" smtClean="0">
                <a:solidFill>
                  <a:schemeClr val="tx1"/>
                </a:solidFill>
                <a:effectLst/>
                <a:latin typeface="+mn-lt"/>
                <a:ea typeface="+mn-ea"/>
                <a:cs typeface="+mn-cs"/>
              </a:rPr>
              <a:t>пытаетесь стать на его/ее место </a:t>
            </a:r>
            <a:r>
              <a:rPr lang="ru-RU" sz="1200" kern="1200" dirty="0" smtClean="0">
                <a:solidFill>
                  <a:schemeClr val="tx1"/>
                </a:solidFill>
                <a:effectLst/>
                <a:latin typeface="+mn-lt"/>
                <a:ea typeface="+mn-ea"/>
                <a:cs typeface="+mn-cs"/>
              </a:rPr>
              <a:t>и представить, как бы вы реагировали на насилие и отвержение со стороны родителей, которые не дали вам никаких возможностей. Вам всегда должно быть четко понятно, что вы не пытаетесь оправдать то, что сделал этот человек, но скорее посочувствовать ему и в процессе сочувствия увидеть, что этот человек больше не является только лишь «чудовищем», но является сложным человеческим существом, будучи сам жертвой. </a:t>
            </a:r>
            <a:endParaRPr lang="en-US" sz="1200" kern="1200" dirty="0" smtClean="0">
              <a:solidFill>
                <a:schemeClr val="tx1"/>
              </a:solidFill>
              <a:effectLst/>
              <a:latin typeface="+mn-lt"/>
              <a:ea typeface="+mn-ea"/>
              <a:cs typeface="+mn-cs"/>
            </a:endParaRPr>
          </a:p>
          <a:p>
            <a:pPr marL="228600" lvl="0" indent="-228600">
              <a:buFont typeface="+mj-lt"/>
              <a:buAutoNum type="arabicPeriod"/>
            </a:pPr>
            <a:endParaRPr lang="ru-RU" sz="1200" kern="1200" dirty="0" smtClean="0">
              <a:solidFill>
                <a:schemeClr val="tx1"/>
              </a:solidFill>
              <a:effectLst/>
              <a:latin typeface="+mn-lt"/>
              <a:ea typeface="+mn-ea"/>
              <a:cs typeface="+mn-cs"/>
            </a:endParaRPr>
          </a:p>
          <a:p>
            <a:pPr marL="0" lvl="0" indent="0">
              <a:buFont typeface="+mj-lt"/>
              <a:buNone/>
            </a:pPr>
            <a:r>
              <a:rPr lang="ru-RU" sz="1200" kern="1200" dirty="0" smtClean="0">
                <a:solidFill>
                  <a:schemeClr val="tx1"/>
                </a:solidFill>
                <a:effectLst/>
                <a:latin typeface="+mn-lt"/>
                <a:ea typeface="+mn-ea"/>
                <a:cs typeface="+mn-cs"/>
              </a:rPr>
              <a:t>4. Когда вы представили образ обидчика по-новому и чувствуете себя при этом комфортно, теперь вы можете решить, когда вы подарите ему/ей </a:t>
            </a:r>
            <a:r>
              <a:rPr lang="ru-RU" sz="1200" b="1" kern="1200" dirty="0" smtClean="0">
                <a:solidFill>
                  <a:schemeClr val="tx1"/>
                </a:solidFill>
                <a:effectLst/>
                <a:latin typeface="+mn-lt"/>
                <a:ea typeface="+mn-ea"/>
                <a:cs typeface="+mn-cs"/>
              </a:rPr>
              <a:t>дар прощения</a:t>
            </a:r>
            <a:r>
              <a:rPr lang="ru-RU" sz="1200" kern="1200" dirty="0" smtClean="0">
                <a:solidFill>
                  <a:schemeClr val="tx1"/>
                </a:solidFill>
                <a:effectLst/>
                <a:latin typeface="+mn-lt"/>
                <a:ea typeface="+mn-ea"/>
                <a:cs typeface="+mn-cs"/>
              </a:rPr>
              <a:t>. Имея новый взгляд на обидчика, и понимая, что ваше прощение никоим образом не оправдывает то, что он/она сделал, вы </a:t>
            </a:r>
            <a:r>
              <a:rPr lang="ru-RU" sz="1200" i="1" kern="1200" dirty="0" smtClean="0">
                <a:solidFill>
                  <a:schemeClr val="tx1"/>
                </a:solidFill>
                <a:effectLst/>
                <a:latin typeface="+mn-lt"/>
                <a:ea typeface="+mn-ea"/>
                <a:cs typeface="+mn-cs"/>
              </a:rPr>
              <a:t>делаете выбор</a:t>
            </a:r>
            <a:r>
              <a:rPr lang="ru-RU" sz="1200" kern="1200" dirty="0" smtClean="0">
                <a:solidFill>
                  <a:schemeClr val="tx1"/>
                </a:solidFill>
                <a:effectLst/>
                <a:latin typeface="+mn-lt"/>
                <a:ea typeface="+mn-ea"/>
                <a:cs typeface="+mn-cs"/>
              </a:rPr>
              <a:t> предложить этому человеку оливковую ветвь прощения. Никто не может заставить вас это сделать – это действие должно исходить из глубины вашего сердца, быть искренним и вашим личным выбором в том, принесет ли это какую-нибудь пользу вам или вашему обидчику. Неискреннее «прощение» или данное из чувства долга не принесет никакой пользы! Фактически, оно может оставить более глубокие шрамы на вашем сердце, также как и в душе обидчика, чем, если бы вы никогда не предлагали свое прощение. Подобное «прощение» унизит вас обоих.</a:t>
            </a:r>
            <a:r>
              <a:rPr lang="en-US" dirty="0" smtClean="0">
                <a:effectLst/>
              </a:rPr>
              <a:t> </a:t>
            </a:r>
            <a:endParaRPr lang="ru-RU" b="1" kern="1200" dirty="0" smtClean="0">
              <a:solidFill>
                <a:schemeClr val="tx1"/>
              </a:solidFill>
            </a:endParaRPr>
          </a:p>
          <a:p>
            <a:pPr marL="228600" lvl="0" indent="-228600">
              <a:lnSpc>
                <a:spcPct val="120000"/>
              </a:lnSpc>
              <a:buFont typeface="+mj-lt"/>
              <a:buAutoNum type="arabicPeriod"/>
            </a:pPr>
            <a:endParaRPr lang="ru-RU" b="1"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533400" y="2514600"/>
            <a:ext cx="5867400" cy="6019800"/>
          </a:xfrm>
        </p:spPr>
        <p:txBody>
          <a:bodyPr>
            <a:normAutofit lnSpcReduction="10000"/>
          </a:bodyPr>
          <a:lstStyle/>
          <a:p>
            <a:pPr lvl="0"/>
            <a:r>
              <a:rPr lang="ru-RU" sz="1200" kern="1200" dirty="0" smtClean="0">
                <a:solidFill>
                  <a:schemeClr val="tx1"/>
                </a:solidFill>
                <a:effectLst/>
                <a:latin typeface="+mn-lt"/>
                <a:ea typeface="+mn-ea"/>
                <a:cs typeface="+mn-cs"/>
              </a:rPr>
              <a:t>5.</a:t>
            </a:r>
            <a:r>
              <a:rPr lang="ru-RU" sz="1200" kern="1200" baseline="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Когда вы предложили обидчику прощение, вы инициировали «путешествие прощения». Решение простить появляется в результате вашего выбора, но теперь вам придется жить с этим выбором! Следовательно, </a:t>
            </a:r>
            <a:r>
              <a:rPr lang="ru-RU" sz="1200" b="1" kern="1200" dirty="0" smtClean="0">
                <a:solidFill>
                  <a:schemeClr val="tx1"/>
                </a:solidFill>
                <a:effectLst/>
                <a:latin typeface="+mn-lt"/>
                <a:ea typeface="+mn-ea"/>
                <a:cs typeface="+mn-cs"/>
              </a:rPr>
              <a:t>прощение это и одномоментное решение, и решение продолжать жить, выполняя обещание простить.</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Кен Санд, автор книги «Миротворец» и основатель христианской организации, использующей христианские принципы для разрешения конфликтов,  пишет о четырех составляющих обещания простить: 1) я не буду задерживаться на этом инциденте; 2) я не буду снова поднимать эту проблему и использовать ее против тебя; 3) я не буду говорить об этой проблеме с другими и 4) я не позволю этому инциденту встать между нами или помешать нашим взаимоотношениям. </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То, как это обещание работает в контексте ужасного преступления лучше всего показано на опыте Азима Хамиса. Его сын Тарик, многообещающий молодой студент колледжа, работавший в роковое лето  1995года на доставке пиццы, чтобы заработать денег для оплаты учебы, был застрелен Тони Хиксом, 14-летним членом банды. Тони Хикс был внуком Плеса Феликса, который взял внука на воспитание после того, как родители мальчика отказались от него. Через некоторое время Хамиса пришел к Феликсу, чтобы дать ему знать, что он простил Тони и пригласить Феликса присоединиться к его усилиям по борьбе с подростковым насилием. После первой встречи двое мужчин рассказали свою историю тысячам учеников начальных и средних школ по всей стране.</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Господин Хамиса взял трагедию и превратил ее в возможность служения другим людям. Он и господин Феликс не погрузились в несчастный случай, но использовали его в качестве трамплина для просвещения других молодых людей о важности мирного разрешения конфликтов. Он не использовал смерть своего дорогого сына против Тони Хикса и его дедушки, но скорее проявил беспрецедентную любовь и сострадание к ним в свете ужасного преступления. Когда они говорят о том, что случилось, то только для того, чтобы привлечь внимание молодежи, которая в ином случае не придаст никакого значения разговору о молодежном насилии. И последнее – Хамиса использовал то, что с легкостью могло оттолкнуть его от убийцы сына, в качестве возможности для построения личных отношений его семьи и семьи Плеса Феликса, включая и Тони.</a:t>
            </a:r>
            <a:r>
              <a:rPr lang="en-US" dirty="0" smtClean="0">
                <a:effectLst/>
              </a:rPr>
              <a:t> </a:t>
            </a:r>
            <a:endParaRPr lang="ru-RU" sz="1200" kern="1200" dirty="0" smtClean="0">
              <a:solidFill>
                <a:schemeClr val="tx1"/>
              </a:solidFill>
              <a:latin typeface="+mn-lt"/>
              <a:ea typeface="+mn-ea"/>
              <a:cs typeface="+mn-cs"/>
            </a:endParaRPr>
          </a:p>
          <a:p>
            <a:pPr lvl="0">
              <a:lnSpc>
                <a:spcPct val="110000"/>
              </a:lnSpc>
            </a:pPr>
            <a:endParaRPr lang="ru-RU"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81400"/>
            <a:ext cx="5486400" cy="4876800"/>
          </a:xfrm>
        </p:spPr>
        <p:txBody>
          <a:bodyPr>
            <a:normAutofit/>
          </a:bodyPr>
          <a:lstStyle/>
          <a:p>
            <a:r>
              <a:rPr lang="ru-RU" sz="1200" kern="1200" dirty="0" smtClean="0">
                <a:solidFill>
                  <a:schemeClr val="tx1"/>
                </a:solidFill>
                <a:effectLst/>
                <a:latin typeface="+mn-lt"/>
                <a:ea typeface="+mn-ea"/>
                <a:cs typeface="+mn-cs"/>
              </a:rPr>
              <a:t>6. Твердое решение простить несет вместе с собой </a:t>
            </a:r>
            <a:r>
              <a:rPr lang="ru-RU" sz="1200" b="1" kern="1200" dirty="0" smtClean="0">
                <a:solidFill>
                  <a:schemeClr val="tx1"/>
                </a:solidFill>
                <a:effectLst/>
                <a:latin typeface="+mn-lt"/>
                <a:ea typeface="+mn-ea"/>
                <a:cs typeface="+mn-cs"/>
              </a:rPr>
              <a:t>цену ежедневного перепосвящения этому решению. </a:t>
            </a:r>
            <a:r>
              <a:rPr lang="ru-RU" sz="1200" kern="1200" dirty="0" smtClean="0">
                <a:solidFill>
                  <a:schemeClr val="tx1"/>
                </a:solidFill>
                <a:effectLst/>
                <a:latin typeface="+mn-lt"/>
                <a:ea typeface="+mn-ea"/>
                <a:cs typeface="+mn-cs"/>
              </a:rPr>
              <a:t>Чтобы сдержать обещания простить </a:t>
            </a:r>
            <a:r>
              <a:rPr lang="ru-RU" sz="1200" i="1" kern="1200" dirty="0" smtClean="0">
                <a:solidFill>
                  <a:schemeClr val="tx1"/>
                </a:solidFill>
                <a:effectLst/>
                <a:latin typeface="+mn-lt"/>
                <a:ea typeface="+mn-ea"/>
                <a:cs typeface="+mn-cs"/>
              </a:rPr>
              <a:t>потребуются духовные силы и борьба с появляющимися время от времени воспоминаниями, </a:t>
            </a:r>
            <a:r>
              <a:rPr lang="ru-RU" sz="1200" kern="1200" dirty="0" smtClean="0">
                <a:solidFill>
                  <a:schemeClr val="tx1"/>
                </a:solidFill>
                <a:effectLst/>
                <a:latin typeface="+mn-lt"/>
                <a:ea typeface="+mn-ea"/>
                <a:cs typeface="+mn-cs"/>
              </a:rPr>
              <a:t>которые будут пытаться подорвать вашу решимость. У вас будут и плохие и хорошие дни, иногда это будет сделать легче, иногда труднее, но, в конце концов, ваша решимость принесет вам исцеление, и кто знает, сколько еще людей будут благословлены вашим примером и свидетельством о силе прощения! </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Во время ежедневного путешествия прощения </a:t>
            </a:r>
            <a:r>
              <a:rPr lang="ru-RU" sz="1200" b="1" kern="1200" dirty="0" smtClean="0">
                <a:solidFill>
                  <a:schemeClr val="tx1"/>
                </a:solidFill>
                <a:effectLst/>
                <a:latin typeface="+mn-lt"/>
                <a:ea typeface="+mn-ea"/>
                <a:cs typeface="+mn-cs"/>
              </a:rPr>
              <a:t>хорошую помощь вам окажет молитва. </a:t>
            </a:r>
            <a:r>
              <a:rPr lang="ru-RU" sz="1200" kern="1200" dirty="0" smtClean="0">
                <a:solidFill>
                  <a:schemeClr val="tx1"/>
                </a:solidFill>
                <a:effectLst/>
                <a:latin typeface="+mn-lt"/>
                <a:ea typeface="+mn-ea"/>
                <a:cs typeface="+mn-cs"/>
              </a:rPr>
              <a:t>Особенно в те дни, когда болезненные воспоминания грозят подавить вас, обратитесь к Богу в молитве и попросите о силе лишь для этого дня. Молитва удержит вас от того, чтобы скатиться к прошлому по скользкому склону и поможет твердо стоять в настоящем. Будучи внимательным к настоящему благодаря молитве, вы обязательно одержите победу над приводящими в уныние мыслями и возродите надежду.</a:t>
            </a:r>
            <a:r>
              <a:rPr lang="en-US" dirty="0" smtClean="0">
                <a:effectLst/>
              </a:rPr>
              <a:t> </a:t>
            </a:r>
            <a:endParaRPr lang="ru-RU" kern="1200" dirty="0" smtClean="0">
              <a:solidFill>
                <a:schemeClr val="tx1"/>
              </a:solidFill>
              <a:latin typeface="+mn-lt"/>
              <a:ea typeface="+mn-ea"/>
              <a:cs typeface="+mn-cs"/>
            </a:endParaRPr>
          </a:p>
          <a:p>
            <a:pPr lvl="0">
              <a:lnSpc>
                <a:spcPct val="110000"/>
              </a:lnSpc>
            </a:pP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b="1" kern="1200" dirty="0" smtClean="0">
                <a:solidFill>
                  <a:schemeClr val="tx1"/>
                </a:solidFill>
                <a:effectLst/>
                <a:latin typeface="+mn-lt"/>
                <a:ea typeface="+mn-ea"/>
                <a:cs typeface="+mn-cs"/>
              </a:rPr>
              <a:t>Добро пожаловать на 2-ю часть семинара «Прощение и ваше здоровье».</a:t>
            </a:r>
            <a:r>
              <a:rPr lang="en-US" b="1" dirty="0" smtClean="0">
                <a:effectLst/>
              </a:rPr>
              <a:t> </a:t>
            </a:r>
            <a:endParaRPr lang="ru-RU" b="1"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endParaRPr lang="ru-RU" b="1"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В первой части мы рассмотрели силу прощения и определения прощения. Теперь мы научимся тому, как отпустить обиды и гнев прошлого и сосредоточиться на будущем. Мы изучили 9 библейских принципов прощения. Во второй части семинара, мы рассмотрим еще три принципа, модель прощения Уортингтона под названием </a:t>
            </a:r>
            <a:r>
              <a:rPr lang="en-US" sz="1200" kern="1200" dirty="0" smtClean="0">
                <a:solidFill>
                  <a:schemeClr val="tx1"/>
                </a:solidFill>
                <a:effectLst/>
                <a:latin typeface="+mn-lt"/>
                <a:ea typeface="+mn-ea"/>
                <a:cs typeface="+mn-cs"/>
              </a:rPr>
              <a:t>R</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E</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A</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C</a:t>
            </a:r>
            <a:r>
              <a:rPr lang="ru-RU" sz="1200" kern="1200" dirty="0" smtClean="0">
                <a:solidFill>
                  <a:schemeClr val="tx1"/>
                </a:solidFill>
                <a:effectLst/>
                <a:latin typeface="+mn-lt"/>
                <a:ea typeface="+mn-ea"/>
                <a:cs typeface="+mn-cs"/>
              </a:rPr>
              <a:t>.</a:t>
            </a:r>
            <a:r>
              <a:rPr lang="en-US" sz="1200" kern="1200" dirty="0" smtClean="0">
                <a:solidFill>
                  <a:schemeClr val="tx1"/>
                </a:solidFill>
                <a:effectLst/>
                <a:latin typeface="+mn-lt"/>
                <a:ea typeface="+mn-ea"/>
                <a:cs typeface="+mn-cs"/>
              </a:rPr>
              <a:t>H</a:t>
            </a:r>
            <a:r>
              <a:rPr lang="ru-RU" sz="1200" kern="1200" dirty="0" smtClean="0">
                <a:solidFill>
                  <a:schemeClr val="tx1"/>
                </a:solidFill>
                <a:effectLst/>
                <a:latin typeface="+mn-lt"/>
                <a:ea typeface="+mn-ea"/>
                <a:cs typeface="+mn-cs"/>
              </a:rPr>
              <a:t>. и то, как нам возрастать в своем умении прощать. Мы продолжим изучение библейских принципов прощения, </a:t>
            </a:r>
            <a:r>
              <a:rPr lang="ru-RU" sz="1200" b="1" kern="1200" dirty="0" smtClean="0">
                <a:solidFill>
                  <a:schemeClr val="tx1"/>
                </a:solidFill>
                <a:effectLst/>
                <a:latin typeface="+mn-lt"/>
                <a:ea typeface="+mn-ea"/>
                <a:cs typeface="+mn-cs"/>
              </a:rPr>
              <a:t>рассмотрев принцип номер десять.</a:t>
            </a:r>
            <a:r>
              <a:rPr lang="en-US" dirty="0" smtClean="0">
                <a:effectLst/>
              </a:rPr>
              <a:t> </a:t>
            </a:r>
            <a:endParaRPr lang="ru-RU" dirty="0" smtClean="0">
              <a:effectLst/>
            </a:endParaRPr>
          </a:p>
          <a:p>
            <a:pPr marL="0" marR="0" indent="0" algn="l" defTabSz="914400" rtl="0" eaLnBrk="1" fontAlgn="auto" latinLnBrk="0" hangingPunct="1">
              <a:lnSpc>
                <a:spcPct val="110000"/>
              </a:lnSpc>
              <a:spcBef>
                <a:spcPts val="0"/>
              </a:spcBef>
              <a:spcAft>
                <a:spcPts val="0"/>
              </a:spcAft>
              <a:buClrTx/>
              <a:buSzTx/>
              <a:buFontTx/>
              <a:buNone/>
              <a:tabLst/>
              <a:defRPr/>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sz="1200" b="1" i="1" kern="1200" dirty="0" smtClean="0">
                <a:solidFill>
                  <a:schemeClr val="tx1"/>
                </a:solidFill>
                <a:effectLst/>
                <a:latin typeface="+mn-lt"/>
                <a:ea typeface="+mn-ea"/>
                <a:cs typeface="+mn-cs"/>
              </a:rPr>
              <a:t>Итак, что именно мне нужно сделать, чтобы дать и получить прощение? С чего начать, если обидчик я? А что делать, если я пострадавшая сторона? Вот несколько предложений. Библейский образец разрешения конфликтов для христиан можно найти в Евангелии от Матфея 18:15-17.</a:t>
            </a:r>
            <a:r>
              <a:rPr lang="en-US" i="1" dirty="0" smtClean="0">
                <a:effectLst/>
              </a:rPr>
              <a:t> </a:t>
            </a:r>
            <a:r>
              <a:rPr lang="ru-RU" sz="1200" dirty="0" smtClean="0"/>
              <a:t>«Если же согрешит против тебя брат твой, пойди и обличи его между тобою и им одним: если послушает тебя, то приобрел ты брата твоего; Если же не послушает, возьми с собою еще одного или двух, дабы устами двух или трех свидетелей подтвердилось всякое слово. Если же не послушает их, скажи церкви; а если и церкови не послушает, то да будет он тебе, как язычник и мытарь». Матфея</a:t>
            </a:r>
            <a:r>
              <a:rPr lang="en-US" sz="1200" dirty="0" smtClean="0"/>
              <a:t> 18:15-17</a:t>
            </a:r>
          </a:p>
          <a:p>
            <a:pPr marL="0" marR="0" indent="0" algn="l" defTabSz="914400" rtl="0" eaLnBrk="1" fontAlgn="auto" latinLnBrk="0" hangingPunct="1">
              <a:lnSpc>
                <a:spcPct val="110000"/>
              </a:lnSpc>
              <a:spcBef>
                <a:spcPts val="0"/>
              </a:spcBef>
              <a:spcAft>
                <a:spcPts val="0"/>
              </a:spcAft>
              <a:buClrTx/>
              <a:buSzTx/>
              <a:buFontTx/>
              <a:buNone/>
              <a:tabLst/>
              <a:defRPr/>
            </a:pPr>
            <a:endParaRPr lang="ru-RU" b="1" i="1"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ru-RU" sz="1200" b="1" kern="1200" dirty="0" smtClean="0">
                <a:solidFill>
                  <a:schemeClr val="tx1"/>
                </a:solidFill>
                <a:effectLst/>
                <a:latin typeface="+mn-lt"/>
                <a:ea typeface="+mn-ea"/>
                <a:cs typeface="+mn-cs"/>
              </a:rPr>
              <a:t>ЧТО ДЕЛАТЬ, ЕСЛИ ОБИДЧИК - Я?</a:t>
            </a:r>
            <a:endParaRPr lang="en-US"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685800" lvl="1" indent="-228600">
              <a:buFont typeface="+mj-lt"/>
              <a:buAutoNum type="arabicPeriod"/>
            </a:pPr>
            <a:r>
              <a:rPr lang="ru-RU" sz="1200" kern="1200" dirty="0" smtClean="0">
                <a:solidFill>
                  <a:schemeClr val="tx1"/>
                </a:solidFill>
                <a:effectLst/>
                <a:latin typeface="+mn-lt"/>
                <a:ea typeface="+mn-ea"/>
                <a:cs typeface="+mn-cs"/>
              </a:rPr>
              <a:t>Если обидчик вы, то вам следует подойти к тому, кого вы обидели и попросить простить вас.</a:t>
            </a:r>
            <a:endParaRPr lang="en-US" sz="1200" kern="1200" dirty="0" smtClean="0">
              <a:solidFill>
                <a:schemeClr val="tx1"/>
              </a:solidFill>
              <a:effectLst/>
              <a:latin typeface="+mn-lt"/>
              <a:ea typeface="+mn-ea"/>
              <a:cs typeface="+mn-cs"/>
            </a:endParaRPr>
          </a:p>
          <a:p>
            <a:pPr marL="685800" lvl="1" indent="-228600">
              <a:buFont typeface="+mj-lt"/>
              <a:buAutoNum type="arabicPeriod"/>
            </a:pPr>
            <a:r>
              <a:rPr lang="ru-RU" sz="1200" kern="1200" dirty="0" smtClean="0">
                <a:solidFill>
                  <a:schemeClr val="tx1"/>
                </a:solidFill>
                <a:effectLst/>
                <a:latin typeface="+mn-lt"/>
                <a:ea typeface="+mn-ea"/>
                <a:cs typeface="+mn-cs"/>
              </a:rPr>
              <a:t>Вам нужно сделать это без оправданий. Извинение, перегруженное оправданиями, может принести больше вреда, чем отсутствие извинения, потому что оно говорит о том, что вам совсем не жаль, вы просто оправдываете свои действия. </a:t>
            </a:r>
            <a:endParaRPr lang="en-US" sz="1200" kern="1200" dirty="0" smtClean="0">
              <a:solidFill>
                <a:schemeClr val="tx1"/>
              </a:solidFill>
              <a:effectLst/>
              <a:latin typeface="+mn-lt"/>
              <a:ea typeface="+mn-ea"/>
              <a:cs typeface="+mn-cs"/>
            </a:endParaRPr>
          </a:p>
          <a:p>
            <a:pPr marL="685800" lvl="1" indent="-228600">
              <a:buFont typeface="+mj-lt"/>
              <a:buAutoNum type="arabicPeriod"/>
            </a:pPr>
            <a:r>
              <a:rPr lang="ru-RU" sz="1200" kern="1200" dirty="0" smtClean="0">
                <a:solidFill>
                  <a:schemeClr val="tx1"/>
                </a:solidFill>
                <a:effectLst/>
                <a:latin typeface="+mn-lt"/>
                <a:ea typeface="+mn-ea"/>
                <a:cs typeface="+mn-cs"/>
              </a:rPr>
              <a:t>Если человек, которого вы обидели, примет ваши извинения, вы обрели друга. Если не примет, вы не обязаны больше ничего делать, кроме как продолжать любить этого человека. </a:t>
            </a:r>
            <a:r>
              <a:rPr lang="ru-RU" sz="1200" i="1" kern="1200" dirty="0" smtClean="0">
                <a:solidFill>
                  <a:schemeClr val="tx1"/>
                </a:solidFill>
                <a:effectLst/>
                <a:latin typeface="+mn-lt"/>
                <a:ea typeface="+mn-ea"/>
                <a:cs typeface="+mn-cs"/>
              </a:rPr>
              <a:t>Это не означает, что вы должны продолжать жить с человеком, который использует ваше прощение в своих интересах, чтобы причинить вам вред. </a:t>
            </a:r>
            <a:r>
              <a:rPr lang="ru-RU" sz="1200" kern="1200" dirty="0" smtClean="0">
                <a:solidFill>
                  <a:schemeClr val="tx1"/>
                </a:solidFill>
                <a:effectLst/>
                <a:latin typeface="+mn-lt"/>
                <a:ea typeface="+mn-ea"/>
                <a:cs typeface="+mn-cs"/>
              </a:rPr>
              <a:t>Вы можете простить, удерживая дистанцию. В случае семейных пар, Церковь адвентистов седьмого дня разрешает раздельное жительство супругов по решению суда не только по причине измены, но и по причине насилия в семье (см. «Церковное руководство Церкви адвентистов седьмого дня», пересмотренное издание 2010 г., стр. 153, №6 и №7). Если ваш обидчик словами и действиями показал, что не хочет иметь почтительных взаимоотношений с вами, вам нужно принять его решение не иметь с вами отношений. Именно так Бог поступает с нераскаявшимися грешниками – Он принимает </a:t>
            </a:r>
            <a:r>
              <a:rPr lang="ru-RU" sz="1200" i="1" kern="1200" dirty="0" smtClean="0">
                <a:solidFill>
                  <a:schemeClr val="tx1"/>
                </a:solidFill>
                <a:effectLst/>
                <a:latin typeface="+mn-lt"/>
                <a:ea typeface="+mn-ea"/>
                <a:cs typeface="+mn-cs"/>
              </a:rPr>
              <a:t>их </a:t>
            </a:r>
            <a:r>
              <a:rPr lang="ru-RU" sz="1200" kern="1200" dirty="0" smtClean="0">
                <a:solidFill>
                  <a:schemeClr val="tx1"/>
                </a:solidFill>
                <a:effectLst/>
                <a:latin typeface="+mn-lt"/>
                <a:ea typeface="+mn-ea"/>
                <a:cs typeface="+mn-cs"/>
              </a:rPr>
              <a:t>решение не иметь взаимоотношений с Ним. </a:t>
            </a:r>
            <a:endParaRPr lang="en-US" sz="1200" kern="1200" dirty="0" smtClean="0">
              <a:solidFill>
                <a:schemeClr val="tx1"/>
              </a:solidFill>
              <a:effectLst/>
              <a:latin typeface="+mn-lt"/>
              <a:ea typeface="+mn-ea"/>
              <a:cs typeface="+mn-cs"/>
            </a:endParaRPr>
          </a:p>
          <a:p>
            <a:pPr marL="685800" lvl="1" indent="-228600">
              <a:buFont typeface="+mj-lt"/>
              <a:buAutoNum type="arabicPeriod"/>
            </a:pPr>
            <a:r>
              <a:rPr lang="ru-RU" sz="1200" kern="1200" dirty="0" smtClean="0">
                <a:solidFill>
                  <a:schemeClr val="tx1"/>
                </a:solidFill>
                <a:effectLst/>
                <a:latin typeface="+mn-lt"/>
                <a:ea typeface="+mn-ea"/>
                <a:cs typeface="+mn-cs"/>
              </a:rPr>
              <a:t>Молитесь об этом человеке, просите Бога смягчить его сердце и понять, что его собственное спасение зависит от его нежелания простить вас, даже когда Бог прощает его. </a:t>
            </a:r>
            <a:r>
              <a:rPr lang="ru-RU" sz="1200" b="1" kern="1200" dirty="0" smtClean="0">
                <a:solidFill>
                  <a:schemeClr val="tx1"/>
                </a:solidFill>
                <a:effectLst/>
                <a:latin typeface="+mn-lt"/>
                <a:ea typeface="+mn-ea"/>
                <a:cs typeface="+mn-cs"/>
              </a:rPr>
              <a:t>Для христиан и для «прощенных» прощение это заповедь, повеление, а не предложение!</a:t>
            </a:r>
            <a:endParaRPr lang="en-US" sz="1200" b="1" kern="1200" dirty="0" smtClean="0">
              <a:solidFill>
                <a:schemeClr val="tx1"/>
              </a:solidFill>
              <a:effectLst/>
              <a:latin typeface="+mn-lt"/>
              <a:ea typeface="+mn-ea"/>
              <a:cs typeface="+mn-cs"/>
            </a:endParaRPr>
          </a:p>
          <a:p>
            <a:pPr marL="685800" lvl="1" indent="-228600">
              <a:buFont typeface="+mj-lt"/>
              <a:buAutoNum type="arabicPeriod"/>
            </a:pPr>
            <a:endParaRPr lang="en-US" b="1"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ru-RU" sz="1200" b="1" kern="1200" dirty="0" smtClean="0">
                <a:solidFill>
                  <a:schemeClr val="tx1"/>
                </a:solidFill>
                <a:effectLst/>
                <a:latin typeface="+mn-lt"/>
                <a:ea typeface="+mn-ea"/>
                <a:cs typeface="+mn-cs"/>
              </a:rPr>
              <a:t>ЧТО ДЕЛАТЬ, ЕСЛИ Я СТАЛ ПОСТРАДАВШЕЙ СТОРОНОЙ?</a:t>
            </a:r>
            <a:endParaRPr lang="en-US" sz="1200" b="1"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marL="228600" indent="-228600">
              <a:buAutoNum type="arabicPeriod"/>
            </a:pPr>
            <a:r>
              <a:rPr lang="ru-RU" sz="1200" kern="1200" dirty="0" smtClean="0">
                <a:solidFill>
                  <a:schemeClr val="tx1"/>
                </a:solidFill>
                <a:effectLst/>
                <a:latin typeface="+mn-lt"/>
                <a:ea typeface="+mn-ea"/>
                <a:cs typeface="+mn-cs"/>
              </a:rPr>
              <a:t>Вы можете подойти к обидчику и завести с ним/ней </a:t>
            </a:r>
            <a:r>
              <a:rPr lang="ru-RU" sz="1200" b="1" kern="1200" dirty="0" smtClean="0">
                <a:solidFill>
                  <a:schemeClr val="tx1"/>
                </a:solidFill>
                <a:effectLst/>
                <a:latin typeface="+mn-lt"/>
                <a:ea typeface="+mn-ea"/>
                <a:cs typeface="+mn-cs"/>
              </a:rPr>
              <a:t>«конфронтационный разговор». </a:t>
            </a:r>
            <a:r>
              <a:rPr lang="ru-RU" sz="1200" kern="1200" dirty="0" smtClean="0">
                <a:solidFill>
                  <a:schemeClr val="tx1"/>
                </a:solidFill>
                <a:effectLst/>
                <a:latin typeface="+mn-lt"/>
                <a:ea typeface="+mn-ea"/>
                <a:cs typeface="+mn-cs"/>
              </a:rPr>
              <a:t>Это можно сделать на нейтральной территории, где вы оба будете чувствовать себя в безопасности, открываясь друг перед другом. Вы можете попытаться получить от обидчика извинение, но не идите на встречу, </a:t>
            </a:r>
            <a:r>
              <a:rPr lang="ru-RU" sz="1200" i="1" kern="1200" dirty="0" smtClean="0">
                <a:solidFill>
                  <a:schemeClr val="tx1"/>
                </a:solidFill>
                <a:effectLst/>
                <a:latin typeface="+mn-lt"/>
                <a:ea typeface="+mn-ea"/>
                <a:cs typeface="+mn-cs"/>
              </a:rPr>
              <a:t>ожидая </a:t>
            </a:r>
            <a:r>
              <a:rPr lang="ru-RU" sz="1200" kern="1200" dirty="0" smtClean="0">
                <a:solidFill>
                  <a:schemeClr val="tx1"/>
                </a:solidFill>
                <a:effectLst/>
                <a:latin typeface="+mn-lt"/>
                <a:ea typeface="+mn-ea"/>
                <a:cs typeface="+mn-cs"/>
              </a:rPr>
              <a:t>услышать извинения. Во время разговора вы можете деликатно рассказать обидчику о том, как он/она обидел вас. </a:t>
            </a:r>
            <a:r>
              <a:rPr lang="ru-RU" sz="1200" i="1" kern="1200" dirty="0" smtClean="0">
                <a:solidFill>
                  <a:schemeClr val="tx1"/>
                </a:solidFill>
                <a:effectLst/>
                <a:latin typeface="+mn-lt"/>
                <a:ea typeface="+mn-ea"/>
                <a:cs typeface="+mn-cs"/>
              </a:rPr>
              <a:t>Его реакция может быть разной от немедленного раскаяния до словесного или даже физического нападения на вас. </a:t>
            </a:r>
            <a:r>
              <a:rPr lang="ru-RU" sz="1200" kern="1200" dirty="0" smtClean="0">
                <a:solidFill>
                  <a:schemeClr val="tx1"/>
                </a:solidFill>
                <a:effectLst/>
                <a:latin typeface="+mn-lt"/>
                <a:ea typeface="+mn-ea"/>
                <a:cs typeface="+mn-cs"/>
              </a:rPr>
              <a:t>По этой причине, если вы считаете, что встреча с обидчиком один на один не будет безопасной, попросите друга, которому вы можете доверять, или руководителя церкви сопроводить вас на встречу. </a:t>
            </a:r>
            <a:endParaRPr lang="en-US" sz="1200" kern="1200" dirty="0" smtClean="0">
              <a:solidFill>
                <a:schemeClr val="tx1"/>
              </a:solidFill>
              <a:effectLst/>
              <a:latin typeface="+mn-lt"/>
              <a:ea typeface="+mn-ea"/>
              <a:cs typeface="+mn-cs"/>
            </a:endParaRPr>
          </a:p>
          <a:p>
            <a:pPr marL="228600" indent="-228600">
              <a:buAutoNum type="arabicPeriod"/>
            </a:pPr>
            <a:endParaRPr lang="en-US" sz="1200" kern="1200" dirty="0" smtClean="0">
              <a:solidFill>
                <a:schemeClr val="tx1"/>
              </a:solidFill>
              <a:effectLst/>
              <a:latin typeface="+mn-lt"/>
              <a:ea typeface="+mn-ea"/>
              <a:cs typeface="+mn-cs"/>
            </a:endParaRPr>
          </a:p>
          <a:p>
            <a:pPr marL="0" indent="0">
              <a:buNone/>
            </a:pPr>
            <a:r>
              <a:rPr lang="ru-RU" sz="1200" kern="1200" dirty="0" smtClean="0">
                <a:solidFill>
                  <a:schemeClr val="tx1"/>
                </a:solidFill>
                <a:effectLst/>
                <a:latin typeface="+mn-lt"/>
                <a:ea typeface="+mn-ea"/>
                <a:cs typeface="+mn-cs"/>
              </a:rPr>
              <a:t>Библейский принцип прямого разговора с обидчиком также означает, что его не только нужно проинформировать о плохом действии, но дать ему знать, что об этом знают и другие люди. Часто будет достаточно «рассекречивания» того, что произошло в ваших частных отношениях и выноса проблемы «на публику» для изменения поведения обидчика по отношению к вам. В других случаях этого может быть недостаточно.</a:t>
            </a:r>
            <a:r>
              <a:rPr lang="en-US" dirty="0" smtClean="0">
                <a:effectLst/>
              </a:rPr>
              <a:t> </a:t>
            </a:r>
            <a:endParaRPr lang="en-US" b="1" kern="1200" dirty="0" smtClean="0">
              <a:solidFill>
                <a:schemeClr val="tx1"/>
              </a:solidFill>
              <a:latin typeface="+mn-lt"/>
              <a:ea typeface="+mn-ea"/>
              <a:cs typeface="+mn-cs"/>
            </a:endParaRPr>
          </a:p>
          <a:p>
            <a:pPr>
              <a:lnSpc>
                <a:spcPct val="110000"/>
              </a:lnSpc>
            </a:pPr>
            <a:endParaRPr lang="en-US"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ru-RU" sz="1200" kern="1200" dirty="0" smtClean="0">
                <a:solidFill>
                  <a:schemeClr val="tx1"/>
                </a:solidFill>
                <a:effectLst/>
                <a:latin typeface="+mn-lt"/>
                <a:ea typeface="+mn-ea"/>
                <a:cs typeface="+mn-cs"/>
              </a:rPr>
              <a:t>2. </a:t>
            </a:r>
            <a:r>
              <a:rPr lang="ru-RU" sz="1200" b="1" kern="1200" dirty="0" smtClean="0">
                <a:solidFill>
                  <a:schemeClr val="tx1"/>
                </a:solidFill>
                <a:effectLst/>
                <a:latin typeface="+mn-lt"/>
                <a:ea typeface="+mn-ea"/>
                <a:cs typeface="+mn-cs"/>
              </a:rPr>
              <a:t>История Эмбер. </a:t>
            </a:r>
            <a:r>
              <a:rPr lang="ru-RU" sz="1200" kern="1200" dirty="0" smtClean="0">
                <a:solidFill>
                  <a:schemeClr val="tx1"/>
                </a:solidFill>
                <a:effectLst/>
                <a:latin typeface="+mn-lt"/>
                <a:ea typeface="+mn-ea"/>
                <a:cs typeface="+mn-cs"/>
              </a:rPr>
              <a:t>Джей и Эмбер были женаты пять лет, когда Джей начал вести себя агрессивно по отношению к жене. Казалось, что она все делает неправильно и любая малейшая ошибка с ее стороны вызывала проявление насилия. Будучи христианкой Эмбер понимала, что она должна положить конец толканиям, шлепкам и устным оскорблениям и «простить» его. С течением времени она стала чувствовать глубокое негодование по отношению к мужу из-за контраста между его публичным поведением и частной жизнью. В церкви, он был образцовым христианином в словах и делах, а дома совсем другим человеком.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Однажды, когда с нее уже было достаточно, Эмбер решили противостоять его оскорбительному поведению. Она приготовила вкусный обед, состоящий из его любимых блюд, и начала разговор об этой проблеме. Как она это сделала, то заметила, как он сжал губы, неожиданно встал и бросил в нее чашку с горячим чаем, едва не попав ей в лицо. Именно в этот момент Эмбер решила пойти к доверенному другу, которого Джей тоже уважал, и рассказать ему и его жене о ситуации в ее семье. Друг посоветовал ей пойти к пастору, который также был профессиональным терапевтом. Она так и сделала, и теперь, когда о насилии узнали другие люди, Джей согласился пройти консультирование у пастора и дела в семье стали налаживаться. В конце концов, Джей согласился принимать лекарство от депрессии, и они смогли сохранить свой брак.</a:t>
            </a:r>
            <a:endParaRPr lang="en-US" sz="1200" kern="1200" dirty="0" smtClean="0">
              <a:solidFill>
                <a:schemeClr val="tx1"/>
              </a:solidFill>
              <a:effectLst/>
              <a:latin typeface="+mn-lt"/>
              <a:ea typeface="+mn-ea"/>
              <a:cs typeface="+mn-cs"/>
            </a:endParaRPr>
          </a:p>
          <a:p>
            <a:pPr marL="0" lvl="0" indent="0">
              <a:lnSpc>
                <a:spcPct val="120000"/>
              </a:lnSpc>
              <a:buFont typeface="+mj-lt"/>
              <a:buNone/>
            </a:pPr>
            <a:endParaRPr lang="en-US" b="1"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r>
              <a:rPr lang="ru-RU" sz="1200" kern="1200" dirty="0" smtClean="0">
                <a:solidFill>
                  <a:schemeClr val="tx1"/>
                </a:solidFill>
                <a:effectLst/>
                <a:latin typeface="+mn-lt"/>
                <a:ea typeface="+mn-ea"/>
                <a:cs typeface="+mn-cs"/>
              </a:rPr>
              <a:t>3. Установите новые правила в отношениях. Если вы считаете разумным продолжить отношения после болезненных событий, важно установить новые правила в отношениях. </a:t>
            </a:r>
            <a:r>
              <a:rPr lang="ru-RU" sz="1200" b="1" kern="1200" dirty="0" smtClean="0">
                <a:solidFill>
                  <a:schemeClr val="tx1"/>
                </a:solidFill>
                <a:effectLst/>
                <a:latin typeface="+mn-lt"/>
                <a:ea typeface="+mn-ea"/>
                <a:cs typeface="+mn-cs"/>
              </a:rPr>
              <a:t>Установление «границ» важно для того, чтобы каждый человек понимал, что он/она может или не может делать.</a:t>
            </a:r>
            <a:r>
              <a:rPr lang="ru-RU" sz="1200" kern="1200" dirty="0" smtClean="0">
                <a:solidFill>
                  <a:schemeClr val="tx1"/>
                </a:solidFill>
                <a:effectLst/>
                <a:latin typeface="+mn-lt"/>
                <a:ea typeface="+mn-ea"/>
                <a:cs typeface="+mn-cs"/>
              </a:rPr>
              <a:t> Даже если отношения больше не могут продолжаться, важно, чтобы обе стороны понимали, где проходят границы. </a:t>
            </a:r>
            <a:endParaRPr lang="en-US" sz="1200" kern="1200" dirty="0" smtClean="0">
              <a:solidFill>
                <a:schemeClr val="tx1"/>
              </a:solidFill>
              <a:effectLst/>
              <a:latin typeface="+mn-lt"/>
              <a:ea typeface="+mn-ea"/>
              <a:cs typeface="+mn-cs"/>
            </a:endParaRPr>
          </a:p>
          <a:p>
            <a:pPr lvl="0">
              <a:lnSpc>
                <a:spcPct val="110000"/>
              </a:lnSpc>
            </a:pP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pPr>
            <a:r>
              <a:rPr lang="ru-RU" sz="1200" kern="1200" dirty="0" smtClean="0">
                <a:solidFill>
                  <a:schemeClr val="tx1"/>
                </a:solidFill>
                <a:effectLst/>
                <a:latin typeface="+mn-lt"/>
                <a:ea typeface="+mn-ea"/>
                <a:cs typeface="+mn-cs"/>
              </a:rPr>
              <a:t>4. Также важно знать, когда нужно призвать представителей гражданских властей для вмешательства. В тех случаях, когда жизнь матери и/или ребенка подвергается опасности, необходимо призвать гражданские власти для того, чтобы удалить из дома насильника или лиц, подвергшихся насилию. </a:t>
            </a:r>
            <a:r>
              <a:rPr lang="ru-RU" sz="1200" b="1" kern="1200" dirty="0" smtClean="0">
                <a:solidFill>
                  <a:schemeClr val="tx1"/>
                </a:solidFill>
                <a:effectLst/>
                <a:latin typeface="+mn-lt"/>
                <a:ea typeface="+mn-ea"/>
                <a:cs typeface="+mn-cs"/>
              </a:rPr>
              <a:t>Как мы уже видели, «Церковное руководство» Церкви адвентистов седьмого дня разрешает  супругам жить отдельно по причине измены. Однако, это не единственная причина для раздельного проживания; раздельное проживание оправдано, когда в семье проявляется насилие.</a:t>
            </a:r>
            <a:r>
              <a:rPr lang="en-US" dirty="0" smtClean="0">
                <a:effectLst/>
              </a:rPr>
              <a:t> </a:t>
            </a:r>
            <a:endParaRPr lang="ru-RU" sz="1200" kern="1200" dirty="0" smtClean="0">
              <a:solidFill>
                <a:schemeClr val="tx1"/>
              </a:solidFill>
              <a:latin typeface="+mn-lt"/>
              <a:ea typeface="+mn-ea"/>
              <a:cs typeface="+mn-cs"/>
            </a:endParaRPr>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25</a:t>
            </a:fld>
            <a:endParaRPr lang="en-US" dirty="0"/>
          </a:p>
        </p:txBody>
      </p:sp>
    </p:spTree>
    <p:extLst>
      <p:ext uri="{BB962C8B-B14F-4D97-AF65-F5344CB8AC3E}">
        <p14:creationId xmlns="" xmlns:p14="http://schemas.microsoft.com/office/powerpoint/2010/main" val="785547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sz="1200" b="1" kern="1200" dirty="0" smtClean="0">
                <a:solidFill>
                  <a:schemeClr val="tx1"/>
                </a:solidFill>
                <a:effectLst/>
                <a:latin typeface="+mn-lt"/>
                <a:ea typeface="+mn-ea"/>
                <a:cs typeface="+mn-cs"/>
              </a:rPr>
              <a:t>ЧТО ДЕЛАТЬ, ЕСЛИ НЕТ ВОЗМОЖНОСТИ ВСТРЕТИТЬСЯ ЛИЦОМ К ЛИЦУ </a:t>
            </a:r>
            <a:br>
              <a:rPr lang="ru-RU" sz="1200" b="1" kern="1200" dirty="0" smtClean="0">
                <a:solidFill>
                  <a:schemeClr val="tx1"/>
                </a:solidFill>
                <a:effectLst/>
                <a:latin typeface="+mn-lt"/>
                <a:ea typeface="+mn-ea"/>
                <a:cs typeface="+mn-cs"/>
              </a:rPr>
            </a:br>
            <a:r>
              <a:rPr lang="ru-RU" sz="1200" b="1" kern="1200" dirty="0" smtClean="0">
                <a:solidFill>
                  <a:schemeClr val="tx1"/>
                </a:solidFill>
                <a:effectLst/>
                <a:latin typeface="+mn-lt"/>
                <a:ea typeface="+mn-ea"/>
                <a:cs typeface="+mn-cs"/>
              </a:rPr>
              <a:t>С ОБИДЧИКОМ?</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pPr marL="228600" indent="-228600">
              <a:buAutoNum type="arabicPeriod"/>
            </a:pPr>
            <a:r>
              <a:rPr lang="ru-RU" sz="1200" kern="1200" dirty="0" smtClean="0">
                <a:solidFill>
                  <a:schemeClr val="tx1"/>
                </a:solidFill>
                <a:effectLst/>
                <a:latin typeface="+mn-lt"/>
                <a:ea typeface="+mn-ea"/>
                <a:cs typeface="+mn-cs"/>
              </a:rPr>
              <a:t>Что делать, если я не могу встретиться лицом к лицу с обидчиком из-за его недееспособности по причине психического заболевания или смерти? В то время, как пострадавшая сторона все еще может оставаться в живых, возможно, что в его/ее сердце и разуме все еще будет жить обида. Ни психическое заболевание, ни смерть не могут стереть обиду до тех пор, пока жертва не решит простить агрессора.</a:t>
            </a:r>
            <a:r>
              <a:rPr lang="en-US" dirty="0" smtClean="0">
                <a:effectLst/>
              </a:rPr>
              <a:t> </a:t>
            </a:r>
            <a:endParaRPr lang="ru-RU" b="1" kern="1200" dirty="0" smtClean="0">
              <a:solidFill>
                <a:schemeClr val="tx1"/>
              </a:solidFill>
              <a:latin typeface="+mn-lt"/>
              <a:ea typeface="+mn-ea"/>
              <a:cs typeface="+mn-cs"/>
            </a:endParaRPr>
          </a:p>
          <a:p>
            <a:pPr marL="0" indent="0">
              <a:lnSpc>
                <a:spcPct val="110000"/>
              </a:lnSpc>
              <a:buNone/>
            </a:pPr>
            <a:endParaRPr lang="ru-RU"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ru-RU" sz="1200" kern="1200" dirty="0" smtClean="0">
                <a:solidFill>
                  <a:schemeClr val="tx1"/>
                </a:solidFill>
                <a:effectLst/>
                <a:latin typeface="+mn-lt"/>
                <a:ea typeface="+mn-ea"/>
                <a:cs typeface="+mn-cs"/>
              </a:rPr>
              <a:t>2. </a:t>
            </a:r>
            <a:r>
              <a:rPr lang="ru-RU" sz="1200" b="1" kern="1200" dirty="0" smtClean="0">
                <a:solidFill>
                  <a:schemeClr val="tx1"/>
                </a:solidFill>
                <a:effectLst/>
                <a:latin typeface="+mn-lt"/>
                <a:ea typeface="+mn-ea"/>
                <a:cs typeface="+mn-cs"/>
              </a:rPr>
              <a:t>История Мелиссы</a:t>
            </a:r>
            <a:r>
              <a:rPr lang="ru-RU" sz="1200" kern="1200" dirty="0" smtClean="0">
                <a:solidFill>
                  <a:schemeClr val="tx1"/>
                </a:solidFill>
                <a:effectLst/>
                <a:latin typeface="+mn-lt"/>
                <a:ea typeface="+mn-ea"/>
                <a:cs typeface="+mn-cs"/>
              </a:rPr>
              <a:t>: отец насиловал Мелиссу с 9 до 18 лет. Ее отец был пресвитером в местной общине, и члены и руководители церкви считали его святым человеком. А Мелисса, наоборот, страдала от депрессии и сумасбродного поведения из-за продолжающегося насилия. В возрасте 18 лет она убежала из дома и пошла по пути саморазрушения. Подобно многим людям, подвергшимся насилию в детстве, она пришла к убеждению, что она сделала что-то, чтобы заслужить аномальное внимание со стороны своего отца. </a:t>
            </a: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Благодаря исследованиям из детской психологии теперь мы знаем, что ребенок не несет никакой ответственности за сексуальное насилие со стороны взрослого  - вина за это всегда полностью лежит на плечах взрослого. Решив уничтожить себя, она экспериментировала с наркотиками и алкоголем и страдала и от анорексии и от булимии. Однако однажды она нашла «Анонимных алкоголиков» и начала собирать свою жизнь воедино. Она даже смогла найти и удержаться на работе.</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Как только ее жизнь начала налаживаться, Мелисса узнала, что ее отец умер. Попросив подругу поехать вместе с ней на кладбище, где он был похоронен, она совершила долгое путешествие, чтобы «поговорить» со своим отцом. Стоя у могилы отца и зная, что он не слышит ее, она начала говорить, затем стала выкрикивать проклятия и плакать, говоря ему мертвому все, что хотела сказать живому, позволив излиться всей ненависти и отвращению.  Измученная, вспотевшая и дрожащая от переполнявших ее чувств, в конце она произнесла слова: «Я прощаю тебя!» Мелисса говорит, что когда она произнесла эти слова, то почувствовала, как огромный груз свалился с ее плеч, и впервые в жизни она ощутила свободу.</a:t>
            </a:r>
            <a:r>
              <a:rPr lang="en-US" dirty="0" smtClean="0">
                <a:effectLst/>
              </a:rPr>
              <a:t> </a:t>
            </a:r>
            <a:endParaRPr lang="ru-RU" b="1" kern="1200" dirty="0" smtClean="0">
              <a:solidFill>
                <a:schemeClr val="tx1"/>
              </a:solidFill>
            </a:endParaRPr>
          </a:p>
          <a:p>
            <a:pPr lvl="0">
              <a:lnSpc>
                <a:spcPct val="110000"/>
              </a:lnSpc>
            </a:pPr>
            <a:endParaRPr lang="ru-RU" b="1"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ru-RU" sz="1200" kern="1200" dirty="0" smtClean="0">
                <a:solidFill>
                  <a:schemeClr val="tx1"/>
                </a:solidFill>
                <a:effectLst/>
                <a:latin typeface="+mn-lt"/>
                <a:ea typeface="+mn-ea"/>
                <a:cs typeface="+mn-cs"/>
              </a:rPr>
              <a:t>Невыразимое унижение, насилие, проявленное по отношению к ней человеком, которому она должна была бы полностью доверять, оставили ужасное бремя вины, не на нем, а на ней! </a:t>
            </a:r>
            <a:r>
              <a:rPr lang="ru-RU" sz="1200" b="1" kern="1200" dirty="0" smtClean="0">
                <a:solidFill>
                  <a:schemeClr val="tx1"/>
                </a:solidFill>
                <a:effectLst/>
                <a:latin typeface="+mn-lt"/>
                <a:ea typeface="+mn-ea"/>
                <a:cs typeface="+mn-cs"/>
              </a:rPr>
              <a:t>Ужасная ирония травм и тяжких преступлений – когда жертва несет самый тяжкий груз вины и гнева</a:t>
            </a:r>
            <a:r>
              <a:rPr lang="ru-RU" sz="1200" kern="1200" dirty="0" smtClean="0">
                <a:solidFill>
                  <a:schemeClr val="tx1"/>
                </a:solidFill>
                <a:effectLst/>
                <a:latin typeface="+mn-lt"/>
                <a:ea typeface="+mn-ea"/>
                <a:cs typeface="+mn-cs"/>
              </a:rPr>
              <a:t>. Хотя она знала, что ее отец не мог ее услышать, она смогла вынести на поверхность свою непостижимую боль, и, это было тем, что, в конце концов, освободило ее от бремени наследия стыда, которым наградил ее отец. </a:t>
            </a:r>
            <a:endParaRPr lang="en-US" sz="1200" kern="1200" dirty="0" smtClean="0">
              <a:solidFill>
                <a:schemeClr val="tx1"/>
              </a:solidFill>
              <a:effectLst/>
              <a:latin typeface="+mn-lt"/>
              <a:ea typeface="+mn-ea"/>
              <a:cs typeface="+mn-cs"/>
            </a:endParaRPr>
          </a:p>
          <a:p>
            <a:endParaRPr lang="ru-RU"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Перед тем, как уйти от могилы отца, Мелисса помолилась молитвой освобождения. А что это за молитва? Ее молитва звучала примерно так: «Дорогой Боже, я оставляю своего отца в Твоих руках. Суди меня и его по Твоей справедливости и милости». Другими словами, она «отпустила» своего отца, разбив цепи, связывавшие ее с ним, и теперь получила сладостное освобождение. Поступив подобным образом, она предала отца в Божьи руки, чтобы Он судил отца и поступил с ним по Своему выбору. Она рассказывает, что молитва стала для нее исцелением, теперь она чувствовала, что суд над отцом больше не принадлежит ей, но Богу.</a:t>
            </a:r>
            <a:r>
              <a:rPr lang="en-US" dirty="0" smtClean="0">
                <a:effectLst/>
              </a:rPr>
              <a:t> </a:t>
            </a:r>
            <a:endParaRPr lang="ru-RU" kern="1200" dirty="0" smtClean="0">
              <a:solidFill>
                <a:schemeClr val="tx1"/>
              </a:solidFill>
              <a:latin typeface="+mn-lt"/>
              <a:ea typeface="+mn-ea"/>
              <a:cs typeface="+mn-cs"/>
            </a:endParaRPr>
          </a:p>
          <a:p>
            <a:pPr lvl="0">
              <a:lnSpc>
                <a:spcPct val="110000"/>
              </a:lnSpc>
            </a:pPr>
            <a:endParaRPr lang="ru-RU"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400800"/>
          </a:xfrm>
        </p:spPr>
        <p:txBody>
          <a:bodyPr>
            <a:noAutofit/>
          </a:bodyPr>
          <a:lstStyle/>
          <a:p>
            <a:pPr lvl="0"/>
            <a:r>
              <a:rPr lang="ru-RU" sz="1200" b="1" kern="1200" dirty="0" smtClean="0">
                <a:solidFill>
                  <a:schemeClr val="tx1"/>
                </a:solidFill>
                <a:effectLst/>
                <a:latin typeface="+mn-lt"/>
                <a:ea typeface="+mn-ea"/>
                <a:cs typeface="+mn-cs"/>
              </a:rPr>
              <a:t>3. Следующий шаг по полному разрыву с травматичным событием в жизни человека  - оставить прошлое позади. Но как это сделать?</a:t>
            </a:r>
            <a:r>
              <a:rPr lang="en-US" dirty="0" smtClean="0">
                <a:effectLst/>
              </a:rPr>
              <a:t> </a:t>
            </a:r>
            <a:endParaRPr lang="ru-RU" b="1" kern="1200" dirty="0" smtClean="0">
              <a:solidFill>
                <a:schemeClr val="tx1"/>
              </a:solidFill>
              <a:latin typeface="+mn-lt"/>
              <a:ea typeface="+mn-ea"/>
              <a:cs typeface="+mn-cs"/>
            </a:endParaRPr>
          </a:p>
          <a:p>
            <a:pPr lvl="0"/>
            <a:endParaRPr lang="ru-RU" b="1" kern="1200" dirty="0" smtClean="0">
              <a:solidFill>
                <a:schemeClr val="tx1"/>
              </a:solidFill>
              <a:latin typeface="+mn-lt"/>
              <a:ea typeface="+mn-ea"/>
              <a:cs typeface="+mn-cs"/>
            </a:endParaRPr>
          </a:p>
          <a:p>
            <a:pPr marL="463550" lvl="1" indent="-238125"/>
            <a:endParaRPr lang="en-US" b="1"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marL="0" indent="0" algn="l">
              <a:buNone/>
            </a:pPr>
            <a:r>
              <a:rPr lang="ru-RU" b="1" kern="1200" dirty="0" smtClean="0">
                <a:solidFill>
                  <a:schemeClr val="tx1"/>
                </a:solidFill>
              </a:rPr>
              <a:t>Принцип № 10</a:t>
            </a:r>
            <a:r>
              <a:rPr lang="en-US" b="1" kern="1200" dirty="0" smtClean="0">
                <a:solidFill>
                  <a:schemeClr val="tx1"/>
                </a:solidFill>
              </a:rPr>
              <a:t>: </a:t>
            </a:r>
            <a:r>
              <a:rPr lang="ru-RU" sz="1200" b="1" kern="1200" dirty="0" smtClean="0">
                <a:solidFill>
                  <a:schemeClr val="tx1"/>
                </a:solidFill>
                <a:effectLst/>
                <a:latin typeface="+mn-lt"/>
                <a:ea typeface="+mn-ea"/>
                <a:cs typeface="+mn-cs"/>
              </a:rPr>
              <a:t>Прощение требует, чтобы вы приняли изменения (Ионы 4:1)</a:t>
            </a:r>
            <a:r>
              <a:rPr lang="en-US" b="1" dirty="0" smtClean="0">
                <a:effectLst/>
              </a:rPr>
              <a:t> </a:t>
            </a:r>
            <a:r>
              <a:rPr lang="ru-RU" sz="1200" dirty="0" smtClean="0"/>
              <a:t>«Иона сильно огорчился этим и был раздражен».</a:t>
            </a:r>
            <a:endParaRPr lang="en-US" dirty="0" smtClean="0"/>
          </a:p>
          <a:p>
            <a:pPr marL="0" indent="0" algn="l">
              <a:lnSpc>
                <a:spcPct val="110000"/>
              </a:lnSpc>
              <a:buNone/>
            </a:pPr>
            <a:endParaRPr lang="ru-RU" b="1" dirty="0" smtClean="0">
              <a:effectLst/>
            </a:endParaRPr>
          </a:p>
          <a:p>
            <a:pPr>
              <a:lnSpc>
                <a:spcPct val="110000"/>
              </a:lnSpc>
            </a:pPr>
            <a:r>
              <a:rPr lang="ru-RU" sz="1200" kern="1200" dirty="0" smtClean="0">
                <a:solidFill>
                  <a:schemeClr val="tx1"/>
                </a:solidFill>
                <a:effectLst/>
                <a:latin typeface="+mn-lt"/>
                <a:ea typeface="+mn-ea"/>
                <a:cs typeface="+mn-cs"/>
              </a:rPr>
              <a:t>История пророка Ионы является очень поучительной с точки зрения изменяющей силы прощения.</a:t>
            </a:r>
            <a:r>
              <a:rPr lang="en-US" dirty="0" smtClean="0">
                <a:effectLst/>
              </a:rPr>
              <a:t> </a:t>
            </a:r>
            <a:endParaRPr lang="en-US" b="1" kern="1200" dirty="0" smtClean="0">
              <a:solidFill>
                <a:schemeClr val="tx1"/>
              </a:solidFill>
            </a:endParaRPr>
          </a:p>
          <a:p>
            <a:pPr>
              <a:lnSpc>
                <a:spcPct val="110000"/>
              </a:lnSpc>
            </a:pPr>
            <a:endParaRPr lang="en-US"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Здесь мы видим Божьего пророка, отказывающегося следовать Божьему повелению нести весть о милости осужденному городу.  Почему? Потому что он не хотел, чтобы эти люди изменились. Он боялся, что если Бог их простит, они изменят свою жизнь, а он считал, что эти язычники не достойны Божьей милости … или его милости!</a:t>
            </a:r>
            <a:r>
              <a:rPr lang="en-US" dirty="0" smtClean="0">
                <a:effectLst/>
              </a:rPr>
              <a:t> </a:t>
            </a:r>
            <a:endParaRPr lang="en-US" kern="1200" dirty="0" smtClean="0">
              <a:solidFill>
                <a:schemeClr val="tx1"/>
              </a:solidFill>
            </a:endParaRPr>
          </a:p>
          <a:p>
            <a:pPr>
              <a:lnSpc>
                <a:spcPct val="110000"/>
              </a:lnSpc>
            </a:pPr>
            <a:endParaRPr lang="en-US"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Однако, обнаружив себя тонущим во чреве кита, он взывает к Богу, чтобы Тот смилостивился над ним. Очевидно, он чувствовал, что был достоин Божьего сострадания. И Бог пришел ему на помощь. Конечно! Он же был Божьим пророком!</a:t>
            </a:r>
            <a:r>
              <a:rPr lang="en-US" dirty="0" smtClean="0">
                <a:effectLst/>
              </a:rPr>
              <a:t> </a:t>
            </a:r>
            <a:endParaRPr lang="en-US" kern="1200" dirty="0" smtClean="0">
              <a:solidFill>
                <a:schemeClr val="tx1"/>
              </a:solidFill>
            </a:endParaRPr>
          </a:p>
          <a:p>
            <a:pPr>
              <a:lnSpc>
                <a:spcPct val="110000"/>
              </a:lnSpc>
            </a:pPr>
            <a:endParaRPr lang="en-US"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Когда Иону выбросило на берег и он еще раз услышал повеление нести Божью весть о милости жителям Ниневии, он пошел, но пошел неохотно, все еще волоча ноги.</a:t>
            </a:r>
            <a:r>
              <a:rPr lang="en-US" dirty="0" smtClean="0">
                <a:effectLst/>
              </a:rPr>
              <a:t> </a:t>
            </a:r>
          </a:p>
          <a:p>
            <a:pPr>
              <a:lnSpc>
                <a:spcPct val="110000"/>
              </a:lnSpc>
            </a:pPr>
            <a:endParaRPr lang="en-US"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Мы можем представить, как Иона пытается найти искупительную ценность в таком неприятном поручении. Возможно, он представляет себе, что его имя будет записано рядом с именами великих проповедников мира, так как в результате его проповеди на город с небес падут огонь и сера, чтобы поглотить этих диких ниневитян! Мы не знаем, что творилось в его голове, когда он неохотно тащился к этому грешному городу с его извращенными жителями, но одно мы знаем точно. Все пошло не так, как ожидал Иона. В результате его проповеди с небес не сошел уничтожающий огонь, но все жители города, начиная от царя, покаялись и, чтобы огорчить Иону еще больше, Бог их простил!</a:t>
            </a:r>
            <a:r>
              <a:rPr lang="en-US" dirty="0" smtClean="0">
                <a:effectLst/>
              </a:rPr>
              <a:t> </a:t>
            </a: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533400"/>
            <a:ext cx="2336800" cy="1752600"/>
          </a:xfrm>
        </p:spPr>
      </p:sp>
      <p:sp>
        <p:nvSpPr>
          <p:cNvPr id="3" name="Notes Placeholder 2"/>
          <p:cNvSpPr>
            <a:spLocks noGrp="1"/>
          </p:cNvSpPr>
          <p:nvPr>
            <p:ph type="body" idx="1"/>
          </p:nvPr>
        </p:nvSpPr>
        <p:spPr>
          <a:xfrm>
            <a:off x="533400" y="2362200"/>
            <a:ext cx="6019800" cy="4114800"/>
          </a:xfrm>
        </p:spPr>
        <p:txBody>
          <a:bodyPr>
            <a:noAutofit/>
          </a:bodyPr>
          <a:lstStyle/>
          <a:p>
            <a:pPr marL="171450" indent="-171450">
              <a:buFont typeface="Arial"/>
              <a:buChar char="•"/>
            </a:pPr>
            <a:r>
              <a:rPr lang="ru-RU" sz="1200" b="1" i="1" kern="1200" dirty="0" smtClean="0">
                <a:solidFill>
                  <a:schemeClr val="tx1"/>
                </a:solidFill>
                <a:effectLst/>
                <a:latin typeface="+mn-lt"/>
                <a:ea typeface="+mn-ea"/>
                <a:cs typeface="+mn-cs"/>
              </a:rPr>
              <a:t>Жизнь в служении: </a:t>
            </a:r>
            <a:r>
              <a:rPr lang="ru-RU" sz="1200" kern="1200" dirty="0" smtClean="0">
                <a:solidFill>
                  <a:schemeClr val="tx1"/>
                </a:solidFill>
                <a:effectLst/>
                <a:latin typeface="+mn-lt"/>
                <a:ea typeface="+mn-ea"/>
                <a:cs typeface="+mn-cs"/>
              </a:rPr>
              <a:t>в своей первой книге «Ребенок, который был вещью» Дэвид Пельцер рассказывает о кошмарной жизни со своей матерью, говорит о том, что ее ненависть к нему почти стоила ему жизни. На то время это был самый ужасный случай насилия над ребенком в штате Калифорния. К счастью для Дэвида, внимательный учитель начальной школы сообщил о нем властям и Дэвида забрали из семьи и поместили в приемную семью с любящими родителями. Он смог получить хорошее образование и обрести процветающую карьеру. Но даже при всех его профессиональных достижениях и, не смотря на усилия Дэвида примириться с ней, его мать продолжала его презирать. В своей следующей книге «Человек по имени Дэйв» он рассказывает, как смог простить мать, несмотря на то, что они так и не примирились. Дэвид Пельцер посвятил себя тому, чтобы через книги и лекции, добиться, чтобы ни один ребенок не прошел через то, через что прошел он. Его жизнь, посвященная служению, помогла в составлении новых законов штата Калифорния, посвященных защите детей от домашнего насилия.</a:t>
            </a:r>
            <a:r>
              <a:rPr lang="en-US" dirty="0" smtClean="0">
                <a:effectLst/>
              </a:rPr>
              <a:t> </a:t>
            </a:r>
            <a:endParaRPr lang="ru-RU" b="1" i="1" kern="1200" dirty="0" smtClean="0">
              <a:solidFill>
                <a:schemeClr val="tx1"/>
              </a:solidFill>
              <a:effectLst/>
            </a:endParaRPr>
          </a:p>
          <a:p>
            <a:pPr marL="0" indent="0">
              <a:buFont typeface="Arial"/>
              <a:buNone/>
            </a:pPr>
            <a:endParaRPr lang="en-US" b="1" i="1" kern="1200" dirty="0" smtClean="0">
              <a:solidFill>
                <a:schemeClr val="tx1"/>
              </a:solidFill>
            </a:endParaRPr>
          </a:p>
          <a:p>
            <a:pPr marL="171450" lvl="1" indent="-171450">
              <a:lnSpc>
                <a:spcPct val="130000"/>
              </a:lnSpc>
              <a:buFont typeface="Arial"/>
              <a:buChar char="•"/>
            </a:pPr>
            <a:r>
              <a:rPr lang="ru-RU" sz="1200" b="1" i="1" kern="1200" dirty="0" smtClean="0">
                <a:solidFill>
                  <a:schemeClr val="tx1"/>
                </a:solidFill>
                <a:effectLst/>
                <a:latin typeface="+mn-lt"/>
                <a:ea typeface="+mn-ea"/>
                <a:cs typeface="+mn-cs"/>
              </a:rPr>
              <a:t>Снова</a:t>
            </a:r>
            <a:r>
              <a:rPr lang="ru-RU" sz="1200" kern="1200" dirty="0" smtClean="0">
                <a:solidFill>
                  <a:schemeClr val="tx1"/>
                </a:solidFill>
                <a:effectLst/>
                <a:latin typeface="+mn-lt"/>
                <a:ea typeface="+mn-ea"/>
                <a:cs typeface="+mn-cs"/>
              </a:rPr>
              <a:t> </a:t>
            </a:r>
            <a:r>
              <a:rPr lang="ru-RU" sz="1200" b="1" i="1" kern="1200" dirty="0" smtClean="0">
                <a:solidFill>
                  <a:schemeClr val="tx1"/>
                </a:solidFill>
                <a:effectLst/>
                <a:latin typeface="+mn-lt"/>
                <a:ea typeface="+mn-ea"/>
                <a:cs typeface="+mn-cs"/>
              </a:rPr>
              <a:t>научиться доверять</a:t>
            </a:r>
            <a:r>
              <a:rPr lang="ru-RU" sz="1200" b="1" kern="1200" dirty="0" smtClean="0">
                <a:solidFill>
                  <a:schemeClr val="tx1"/>
                </a:solidFill>
                <a:effectLst/>
                <a:latin typeface="+mn-lt"/>
                <a:ea typeface="+mn-ea"/>
                <a:cs typeface="+mn-cs"/>
              </a:rPr>
              <a:t>: </a:t>
            </a:r>
            <a:r>
              <a:rPr lang="ru-RU" sz="1200" kern="1200" dirty="0" smtClean="0">
                <a:solidFill>
                  <a:schemeClr val="tx1"/>
                </a:solidFill>
                <a:effectLst/>
                <a:latin typeface="+mn-lt"/>
                <a:ea typeface="+mn-ea"/>
                <a:cs typeface="+mn-cs"/>
              </a:rPr>
              <a:t>Как научиться снова доверять людям после того, как ваше доверие было разрушено тем, кому вы полностью доверяли? Прежде всего, нельзя ожидать, что доверие сразу же вернется к вам. Вам нужно дать себе время и место, чтобы вы эмоционально успокоились. Предательство вызвает огромное эмоциональное опустошение у того, кто был предан, и чтобы его преодолеть, нужно время. Никто не имеет право сказать такому человеку: «Просто перестань страдать!» Испанская поговорка звучит так: «Времени нужно время». (</a:t>
            </a:r>
            <a:r>
              <a:rPr lang="en-US" sz="1200" kern="1200" dirty="0" smtClean="0">
                <a:solidFill>
                  <a:schemeClr val="tx1"/>
                </a:solidFill>
                <a:effectLst/>
                <a:latin typeface="+mn-lt"/>
                <a:ea typeface="+mn-ea"/>
                <a:cs typeface="+mn-cs"/>
              </a:rPr>
              <a:t>“Hay</a:t>
            </a:r>
            <a:r>
              <a:rPr lang="ru-RU"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Que darle Tiempo</a:t>
            </a:r>
            <a:r>
              <a:rPr lang="ru-RU" sz="1200" kern="1200" dirty="0" smtClean="0">
                <a:solidFill>
                  <a:schemeClr val="tx1"/>
                </a:solidFill>
                <a:effectLst/>
                <a:latin typeface="+mn-lt"/>
                <a:ea typeface="+mn-ea"/>
                <a:cs typeface="+mn-cs"/>
              </a:rPr>
              <a:t> аль </a:t>
            </a:r>
            <a:r>
              <a:rPr lang="en-US" sz="1200" kern="1200" dirty="0" smtClean="0">
                <a:solidFill>
                  <a:schemeClr val="tx1"/>
                </a:solidFill>
                <a:effectLst/>
                <a:latin typeface="+mn-lt"/>
                <a:ea typeface="+mn-ea"/>
                <a:cs typeface="+mn-cs"/>
              </a:rPr>
              <a:t>Tiempo</a:t>
            </a:r>
            <a:r>
              <a:rPr lang="ru-RU" sz="1200" kern="1200" dirty="0" smtClean="0">
                <a:solidFill>
                  <a:schemeClr val="tx1"/>
                </a:solidFill>
                <a:effectLst/>
                <a:latin typeface="+mn-lt"/>
                <a:ea typeface="+mn-ea"/>
                <a:cs typeface="+mn-cs"/>
              </a:rPr>
              <a:t>."). Пусть пройдет время после эмоционального потрясения и бурные воды вашей души начнут успокаиваться. Когда вы достигнете той точки, когда взгляд или даже мысль об обидчике больше не будут причинять вам боль или даже простое неудобство, вы поймете, что простили и готовы двигаться вперед.</a:t>
            </a:r>
            <a:endParaRPr lang="en-US" sz="1200" kern="1200" dirty="0" smtClean="0">
              <a:solidFill>
                <a:schemeClr val="tx1"/>
              </a:solidFill>
              <a:effectLst/>
              <a:latin typeface="+mn-lt"/>
              <a:ea typeface="+mn-ea"/>
              <a:cs typeface="+mn-cs"/>
            </a:endParaRPr>
          </a:p>
          <a:p>
            <a:pPr marL="171450" lvl="1" indent="-171450">
              <a:lnSpc>
                <a:spcPct val="130000"/>
              </a:lnSpc>
              <a:buFont typeface="Arial"/>
              <a:buChar char="•"/>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30</a:t>
            </a:fld>
            <a:endParaRPr lang="en-US" dirty="0"/>
          </a:p>
        </p:txBody>
      </p:sp>
    </p:spTree>
    <p:extLst>
      <p:ext uri="{BB962C8B-B14F-4D97-AF65-F5344CB8AC3E}">
        <p14:creationId xmlns="" xmlns:p14="http://schemas.microsoft.com/office/powerpoint/2010/main" val="428130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ru-RU" sz="1200" b="1" kern="1200" dirty="0" smtClean="0">
                <a:solidFill>
                  <a:schemeClr val="tx1"/>
                </a:solidFill>
                <a:effectLst/>
                <a:latin typeface="+mn-lt"/>
                <a:ea typeface="+mn-ea"/>
                <a:cs typeface="+mn-cs"/>
              </a:rPr>
              <a:t>ПРОЩЕНИЕ И ОБИДЧИК</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Во время этого семинара большое внимание уделялось пострадавшей стороне и преимуществам прощения для человека, которого обидели. </a:t>
            </a:r>
            <a:r>
              <a:rPr lang="ru-RU" sz="1200" b="1" kern="1200" dirty="0" smtClean="0">
                <a:solidFill>
                  <a:schemeClr val="tx1"/>
                </a:solidFill>
                <a:effectLst/>
                <a:latin typeface="+mn-lt"/>
                <a:ea typeface="+mn-ea"/>
                <a:cs typeface="+mn-cs"/>
              </a:rPr>
              <a:t>А какие преимущества прощение дает тому, кто обидел? Как справедливость и милость служат на пользу обидчику? Зачем вообще нужно переживать о преимуществах прощения для него?</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своей христианской практике прощения мы не можем служить только самим себе, будучи жертвами и пытаясь избавиться от гнева и горечи, вызванных травмой. Нам также нужно переживать о душе обидчика.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В сущности говоря, люди истолковывают попытки «спасти» обидчика как предоставление ему разрешения на продолжение насилия. Если в качестве примера использовать то, как Бог прощает грешников, нам придется прийти к заключению, что обидчик может сделать выбор не реагировать так, как он/она должен был бы, но наша обязанность все равно остается таковой.</a:t>
            </a:r>
            <a:r>
              <a:rPr lang="en-US" dirty="0" smtClean="0">
                <a:effectLst/>
              </a:rPr>
              <a:t> </a:t>
            </a:r>
            <a:endParaRPr lang="en-US" b="1" kern="1200" dirty="0" smtClean="0">
              <a:solidFill>
                <a:schemeClr val="tx1"/>
              </a:solidFill>
            </a:endParaRPr>
          </a:p>
          <a:p>
            <a:pPr>
              <a:lnSpc>
                <a:spcPct val="110000"/>
              </a:lnSpc>
            </a:pPr>
            <a:endParaRPr lang="en-US" b="1"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ru-RU" sz="1200" b="1" kern="1200" dirty="0" smtClean="0">
                <a:solidFill>
                  <a:schemeClr val="tx1"/>
                </a:solidFill>
                <a:effectLst/>
                <a:latin typeface="+mn-lt"/>
                <a:ea typeface="+mn-ea"/>
                <a:cs typeface="+mn-cs"/>
              </a:rPr>
              <a:t>В ЧЕМ РАЗНИЦА МЕЖДУ ПРОЩЕНИЕМ И ПРИМИРЕНИЕМ?</a:t>
            </a:r>
            <a:endParaRPr lang="en-US" sz="1200" b="1"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Прощение - это улица с односторонним движением.</a:t>
            </a:r>
            <a:r>
              <a:rPr lang="ru-RU" sz="1200" kern="1200" dirty="0" smtClean="0">
                <a:solidFill>
                  <a:schemeClr val="tx1"/>
                </a:solidFill>
                <a:effectLst/>
                <a:latin typeface="+mn-lt"/>
                <a:ea typeface="+mn-ea"/>
                <a:cs typeface="+mn-cs"/>
              </a:rPr>
              <a:t> Пострадавшая сторона решает простить обидчика. Принимает или отвергает обидчик этот дар остается несущественным. Пострадавшая сторона решает дать этот дар, не ожидая его принятия. В этом случае прощающий устанавливает новые границы во взаимоотношениях. </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ru-RU" sz="1200" b="1" kern="1200" dirty="0" smtClean="0">
                <a:solidFill>
                  <a:schemeClr val="tx1"/>
                </a:solidFill>
                <a:effectLst/>
                <a:latin typeface="+mn-lt"/>
                <a:ea typeface="+mn-ea"/>
                <a:cs typeface="+mn-cs"/>
              </a:rPr>
              <a:t>Примирение – это улица с двусторонним движением.</a:t>
            </a:r>
            <a:r>
              <a:rPr lang="ru-RU" sz="1200" kern="1200" dirty="0" smtClean="0">
                <a:solidFill>
                  <a:schemeClr val="tx1"/>
                </a:solidFill>
                <a:effectLst/>
                <a:latin typeface="+mn-lt"/>
                <a:ea typeface="+mn-ea"/>
                <a:cs typeface="+mn-cs"/>
              </a:rPr>
              <a:t> Примирение может произойти тогда, когда обидчик принял прощение и благородно готов войти в восстановленные отношения с пострадавшей стороной. (Он/она не использует прощение в качестве оправдания для того, чтобы продолжать наносить травмы). Прощающий и прощенный сотрудничают, чтобы установить новый «правила боя», то есть, границы, которые нужно уважать ради сохранения отношений. Может быть прощение без примирения, но примирение без прощения невозможно.</a:t>
            </a:r>
            <a:r>
              <a:rPr lang="en-US" dirty="0" smtClean="0">
                <a:effectLst/>
              </a:rPr>
              <a:t> </a:t>
            </a:r>
            <a:endParaRPr lang="en-US"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t>Работа в группах предусматривает обзор вопросов и учебного пособия для этого семинара.</a:t>
            </a:r>
            <a:endParaRPr lang="en-US" sz="1200" b="1" dirty="0" smtClean="0"/>
          </a:p>
        </p:txBody>
      </p:sp>
      <p:sp>
        <p:nvSpPr>
          <p:cNvPr id="4" name="Slide Number Placeholder 3"/>
          <p:cNvSpPr>
            <a:spLocks noGrp="1"/>
          </p:cNvSpPr>
          <p:nvPr>
            <p:ph type="sldNum" sz="quarter" idx="10"/>
          </p:nvPr>
        </p:nvSpPr>
        <p:spPr/>
        <p:txBody>
          <a:bodyPr/>
          <a:lstStyle/>
          <a:p>
            <a:fld id="{FD1A2A01-34C5-4D15-9D06-5A1BE2EB8926}"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smtClean="0">
                <a:latin typeface="Book Antiqua"/>
                <a:cs typeface="Book Antiqua"/>
              </a:rPr>
              <a:t>Молитва</a:t>
            </a:r>
          </a:p>
          <a:p>
            <a:endParaRPr lang="en-US" sz="1200" b="1" dirty="0" smtClean="0">
              <a:latin typeface="Book Antiqua"/>
              <a:cs typeface="Book Antiqua"/>
            </a:endParaRPr>
          </a:p>
          <a:p>
            <a:pPr marL="0" marR="0" indent="0" algn="l" defTabSz="914400" rtl="0" eaLnBrk="1" fontAlgn="auto" latinLnBrk="0" hangingPunct="1">
              <a:lnSpc>
                <a:spcPct val="100000"/>
              </a:lnSpc>
              <a:spcBef>
                <a:spcPts val="0"/>
              </a:spcBef>
              <a:spcAft>
                <a:spcPts val="0"/>
              </a:spcAft>
              <a:buClrTx/>
              <a:buSzTx/>
              <a:buFontTx/>
              <a:buNone/>
              <a:tabLst/>
              <a:defRPr/>
            </a:pPr>
            <a:r>
              <a:rPr lang="ru-RU" sz="1200" b="1" dirty="0" smtClean="0">
                <a:latin typeface="Cambria"/>
                <a:cs typeface="Cambria"/>
              </a:rPr>
              <a:t>«Если</a:t>
            </a:r>
            <a:r>
              <a:rPr lang="en-US" sz="1200" b="1" dirty="0" smtClean="0">
                <a:latin typeface="Cambria"/>
                <a:cs typeface="Cambria"/>
              </a:rPr>
              <a:t> </a:t>
            </a:r>
            <a:r>
              <a:rPr lang="ru-RU" sz="1200" b="1" dirty="0" smtClean="0">
                <a:latin typeface="Cambria"/>
                <a:cs typeface="Cambria"/>
              </a:rPr>
              <a:t>исповедуем греги наши, то Он, будучи верен и праведен, простит нам грехи (наши) и очистит нас от всякой неправды». 1</a:t>
            </a:r>
            <a:r>
              <a:rPr lang="en-US" sz="1200" b="1" dirty="0" smtClean="0">
                <a:latin typeface="Cambria"/>
                <a:cs typeface="Cambria"/>
              </a:rPr>
              <a:t> </a:t>
            </a:r>
            <a:r>
              <a:rPr lang="ru-RU" sz="1200" b="1" dirty="0" smtClean="0">
                <a:latin typeface="Cambria"/>
                <a:cs typeface="Cambria"/>
              </a:rPr>
              <a:t>Иоанна </a:t>
            </a:r>
            <a:r>
              <a:rPr lang="en-US" sz="1200" b="1" dirty="0" smtClean="0">
                <a:latin typeface="Cambria"/>
                <a:cs typeface="Cambria"/>
              </a:rPr>
              <a:t>1:9</a:t>
            </a:r>
          </a:p>
        </p:txBody>
      </p:sp>
      <p:sp>
        <p:nvSpPr>
          <p:cNvPr id="4" name="Slide Number Placeholder 3"/>
          <p:cNvSpPr>
            <a:spLocks noGrp="1"/>
          </p:cNvSpPr>
          <p:nvPr>
            <p:ph type="sldNum" sz="quarter" idx="10"/>
          </p:nvPr>
        </p:nvSpPr>
        <p:spPr/>
        <p:txBody>
          <a:bodyPr/>
          <a:lstStyle/>
          <a:p>
            <a:fld id="{FD1A2A01-34C5-4D15-9D06-5A1BE2EB8926}" type="slidenum">
              <a:rPr lang="en-US" smtClean="0"/>
              <a:pPr/>
              <a:t>34</a:t>
            </a:fld>
            <a:endParaRPr lang="en-US" dirty="0"/>
          </a:p>
        </p:txBody>
      </p:sp>
    </p:spTree>
    <p:extLst>
      <p:ext uri="{BB962C8B-B14F-4D97-AF65-F5344CB8AC3E}">
        <p14:creationId xmlns="" xmlns:p14="http://schemas.microsoft.com/office/powerpoint/2010/main" val="109557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nSpc>
                <a:spcPct val="110000"/>
              </a:lnSpc>
            </a:pPr>
            <a:r>
              <a:rPr lang="ru-RU" sz="1200" kern="1200" dirty="0" smtClean="0">
                <a:solidFill>
                  <a:schemeClr val="tx1"/>
                </a:solidFill>
                <a:effectLst/>
                <a:latin typeface="+mn-lt"/>
                <a:ea typeface="+mn-ea"/>
                <a:cs typeface="+mn-cs"/>
              </a:rPr>
              <a:t>Мы читаем в 4 главе, что Иона со злостью жалуется на: 1) Божий милосердный характер; и 2) на свое собственное понимание унижения, находясь в руках невнимательного Бога. Мы также видим, что Бог пытается рассудить вместе с Ионой: если Бог решил простить раскаявшихся людей, почему Иона возмущается божественным решением? Кроме того, кто такой Иона, чтобы жаловаться, ведь Бог спас его, чтобы тот не утонул. Почему бы Ему не простить раскаявшихся ниневитян и спасти их от верной гибели? Это было Божье дело, а не Ионы.</a:t>
            </a:r>
            <a:r>
              <a:rPr lang="en-US" dirty="0" smtClean="0">
                <a:effectLst/>
              </a:rPr>
              <a:t> </a:t>
            </a:r>
            <a:endParaRPr lang="en-US" kern="1200" dirty="0" smtClean="0">
              <a:solidFill>
                <a:schemeClr val="tx1"/>
              </a:solidFill>
              <a:latin typeface="+mn-lt"/>
              <a:ea typeface="+mn-ea"/>
              <a:cs typeface="+mn-cs"/>
            </a:endParaRPr>
          </a:p>
          <a:p>
            <a:pPr>
              <a:lnSpc>
                <a:spcPct val="110000"/>
              </a:lnSpc>
            </a:pPr>
            <a:endParaRPr lang="en-US" kern="1200" dirty="0" smtClean="0">
              <a:solidFill>
                <a:schemeClr val="tx1"/>
              </a:solidFill>
              <a:latin typeface="+mn-lt"/>
              <a:ea typeface="+mn-ea"/>
              <a:cs typeface="+mn-cs"/>
            </a:endParaRPr>
          </a:p>
          <a:p>
            <a:pPr>
              <a:lnSpc>
                <a:spcPct val="110000"/>
              </a:lnSpc>
            </a:pPr>
            <a:r>
              <a:rPr lang="ru-RU" sz="1200" b="1" kern="1200" dirty="0" smtClean="0">
                <a:solidFill>
                  <a:schemeClr val="tx1"/>
                </a:solidFill>
                <a:effectLst/>
                <a:latin typeface="+mn-lt"/>
                <a:ea typeface="+mn-ea"/>
                <a:cs typeface="+mn-cs"/>
              </a:rPr>
              <a:t>Иона не хотел простить ниневитян, потому что он не хотел, чтобы они изменились. Его нежелание прощать привело к возмущению Божьим прощающим характером.</a:t>
            </a:r>
            <a:r>
              <a:rPr lang="ru-RU" sz="1200" kern="1200" dirty="0" smtClean="0">
                <a:solidFill>
                  <a:schemeClr val="tx1"/>
                </a:solidFill>
                <a:effectLst/>
                <a:latin typeface="+mn-lt"/>
                <a:ea typeface="+mn-ea"/>
                <a:cs typeface="+mn-cs"/>
              </a:rPr>
              <a:t> В конце книги не понятно, извлек ли Иона для себя урок, но его история записана для нас, чтобы мы научились прощать и принимать изменения в тех, кто причинил нам боль. Это принятие откроет дверь для доверия и возможности примирения.</a:t>
            </a:r>
            <a:r>
              <a:rPr lang="en-US" dirty="0" smtClean="0">
                <a:effectLst/>
              </a:rPr>
              <a:t> </a:t>
            </a:r>
          </a:p>
          <a:p>
            <a:pPr>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b="1" kern="1200" dirty="0" smtClean="0">
                <a:solidFill>
                  <a:schemeClr val="tx1"/>
                </a:solidFill>
              </a:rPr>
              <a:t>Принцип № 11: Простить</a:t>
            </a:r>
            <a:r>
              <a:rPr lang="ru-RU" b="1" kern="1200" baseline="0" dirty="0" smtClean="0">
                <a:solidFill>
                  <a:schemeClr val="tx1"/>
                </a:solidFill>
              </a:rPr>
              <a:t> самого себя</a:t>
            </a:r>
            <a:r>
              <a:rPr lang="en-US" b="1" kern="1200" dirty="0" smtClean="0">
                <a:solidFill>
                  <a:schemeClr val="tx1"/>
                </a:solidFill>
              </a:rPr>
              <a:t> (</a:t>
            </a:r>
            <a:r>
              <a:rPr lang="ru-RU" b="1" kern="1200" dirty="0" smtClean="0">
                <a:solidFill>
                  <a:schemeClr val="tx1"/>
                </a:solidFill>
              </a:rPr>
              <a:t>Филиппийцам</a:t>
            </a:r>
            <a:r>
              <a:rPr lang="en-US" b="1" kern="1200" dirty="0" smtClean="0">
                <a:solidFill>
                  <a:schemeClr val="tx1"/>
                </a:solidFill>
              </a:rPr>
              <a:t> 4:8)</a:t>
            </a:r>
            <a:r>
              <a:rPr lang="en-US" b="1" dirty="0" smtClean="0"/>
              <a:t> </a:t>
            </a:r>
            <a:r>
              <a:rPr lang="ru-RU" sz="1200" b="1" dirty="0" smtClean="0"/>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a:t>
            </a:r>
          </a:p>
          <a:p>
            <a:pPr>
              <a:lnSpc>
                <a:spcPct val="110000"/>
              </a:lnSpc>
            </a:pPr>
            <a:endParaRPr lang="ru-RU" b="1"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Труднее всего простить САМОГО СЕБЯ! </a:t>
            </a:r>
            <a:endParaRPr lang="ru-RU" b="1" kern="1200" dirty="0" smtClean="0">
              <a:solidFill>
                <a:schemeClr val="tx1"/>
              </a:solidFill>
            </a:endParaRPr>
          </a:p>
          <a:p>
            <a:pPr>
              <a:lnSpc>
                <a:spcPct val="110000"/>
              </a:lnSpc>
            </a:pPr>
            <a:endParaRPr lang="ru-RU" b="1"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У вас есть определенные ожидания по отношению к самому себе и когда вы их не оправдываете, то можете стать своим самым безжалостным обвинителем. Самоосуждение – самый жестокий суд, который может продолжаться всю жизнь.</a:t>
            </a:r>
            <a:r>
              <a:rPr lang="en-US" dirty="0" smtClean="0">
                <a:effectLst/>
              </a:rPr>
              <a:t> </a:t>
            </a:r>
            <a:endParaRPr lang="en-US" b="1" kern="1200" dirty="0" smtClean="0">
              <a:solidFill>
                <a:schemeClr val="tx1"/>
              </a:solidFill>
            </a:endParaRP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nSpc>
                <a:spcPct val="120000"/>
              </a:lnSpc>
            </a:pPr>
            <a:r>
              <a:rPr lang="ru-RU" sz="1200" kern="1200" dirty="0" smtClean="0">
                <a:solidFill>
                  <a:schemeClr val="tx1"/>
                </a:solidFill>
                <a:effectLst/>
                <a:latin typeface="+mn-lt"/>
                <a:ea typeface="+mn-ea"/>
                <a:cs typeface="+mn-cs"/>
              </a:rPr>
              <a:t>В 2011 году на шоу Опры Уинфри, посвященному прощению самого себя, доктор Фил МакГроу рассказал о консультировании нескольких женщин, которые не могли себя простить. Одной из них была Трива. Она была на деловой встрече, а ее 13-летний сын Рой и его младшая сестра ждали мать в машине. Трива строго приказала обоим не играть с переключателем передач, но Рой, которому было скучно сидеть и ждать маму, начал играть с переключателем передач и вдруг машина поехала назад. К счастью, позади машины находилось ограждение, остановившее машину, но Рой, не желавший, чтобы мама узнала, что он играл с переключателем передач, начал отталкивать машину от ограждения. Толкая машину, он поскользнулся, и машина отъехала назад и задавила его насмерть.</a:t>
            </a:r>
            <a:r>
              <a:rPr lang="en-US" dirty="0" smtClean="0">
                <a:effectLst/>
              </a:rPr>
              <a:t> </a:t>
            </a:r>
            <a:endParaRPr lang="ru-RU" kern="1200" dirty="0" smtClean="0">
              <a:solidFill>
                <a:schemeClr val="tx1"/>
              </a:solidFill>
              <a:latin typeface="+mn-lt"/>
              <a:ea typeface="+mn-ea"/>
              <a:cs typeface="+mn-cs"/>
            </a:endParaRPr>
          </a:p>
          <a:p>
            <a:pPr>
              <a:lnSpc>
                <a:spcPct val="120000"/>
              </a:lnSpc>
            </a:pPr>
            <a:endParaRPr lang="ru-RU" kern="1200" dirty="0" smtClean="0">
              <a:solidFill>
                <a:schemeClr val="tx1"/>
              </a:solidFill>
              <a:latin typeface="+mn-lt"/>
              <a:ea typeface="+mn-ea"/>
              <a:cs typeface="+mn-cs"/>
            </a:endParaRPr>
          </a:p>
          <a:p>
            <a:pPr>
              <a:lnSpc>
                <a:spcPct val="120000"/>
              </a:lnSpc>
            </a:pPr>
            <a:r>
              <a:rPr lang="ru-RU" sz="1200" kern="1200" dirty="0" smtClean="0">
                <a:solidFill>
                  <a:schemeClr val="tx1"/>
                </a:solidFill>
                <a:effectLst/>
                <a:latin typeface="+mn-lt"/>
                <a:ea typeface="+mn-ea"/>
                <a:cs typeface="+mn-cs"/>
              </a:rPr>
              <a:t>Несмотря на то, что несчастный случай произошел более 10 лет тому назад, Трива все еще не могла «обрести то место, где я могу почувствовать, что заслуживаю прощения». Доктор Фил отметил, что ее бессонница и постоянное беспокойство были способом наказать себя за аварию и сохранить памяти о сыне, как о живом человеке.  Она пришла к выводу, что если прекратит наказывать себя, то предаст память о своем сыне. В то же время, тратя все свои силы на верность мертвому, она стала недоступной для живых, для дочки и мужа.</a:t>
            </a:r>
            <a:r>
              <a:rPr lang="en-US" dirty="0" smtClean="0">
                <a:effectLst/>
              </a:rPr>
              <a:t> </a:t>
            </a:r>
            <a:endParaRPr lang="ru-RU" dirty="0" smtClean="0">
              <a:effectLst/>
            </a:endParaRPr>
          </a:p>
          <a:p>
            <a:pPr>
              <a:lnSpc>
                <a:spcPct val="120000"/>
              </a:lnSpc>
            </a:pPr>
            <a:r>
              <a:rPr lang="en-US" kern="1200" dirty="0" smtClean="0">
                <a:solidFill>
                  <a:schemeClr val="tx1"/>
                </a:solidFill>
                <a:latin typeface="+mn-lt"/>
                <a:ea typeface="+mn-ea"/>
                <a:cs typeface="+mn-cs"/>
              </a:rPr>
              <a:t> </a:t>
            </a:r>
          </a:p>
          <a:p>
            <a:pPr>
              <a:lnSpc>
                <a:spcPct val="120000"/>
              </a:lnSpc>
            </a:pPr>
            <a:r>
              <a:rPr lang="ru-RU" sz="1200" kern="1200" dirty="0" smtClean="0">
                <a:solidFill>
                  <a:schemeClr val="tx1"/>
                </a:solidFill>
                <a:effectLst/>
                <a:latin typeface="+mn-lt"/>
                <a:ea typeface="+mn-ea"/>
                <a:cs typeface="+mn-cs"/>
              </a:rPr>
              <a:t>Не прощение самого себя может парализовать человека, когда он застревает в точке «непростительного преступления». Прощение самого себя позволяет нам выйти за рамки таких преступлений и освобождает нашу энергию для того, чтобы жить полной жизнью в настоящем.</a:t>
            </a:r>
            <a:r>
              <a:rPr lang="en-US" dirty="0" smtClean="0">
                <a:effectLst/>
              </a:rPr>
              <a:t> </a:t>
            </a:r>
            <a:r>
              <a:rPr lang="en-US" kern="1200" dirty="0" smtClean="0">
                <a:solidFill>
                  <a:schemeClr val="tx1"/>
                </a:solidFill>
                <a:latin typeface="+mn-lt"/>
                <a:ea typeface="+mn-ea"/>
                <a:cs typeface="+mn-cs"/>
              </a:rPr>
              <a:t> </a:t>
            </a:r>
            <a:endParaRPr lang="ru-RU" kern="1200" dirty="0" smtClean="0">
              <a:solidFill>
                <a:schemeClr val="tx1"/>
              </a:solidFill>
              <a:latin typeface="+mn-lt"/>
              <a:ea typeface="+mn-ea"/>
              <a:cs typeface="+mn-cs"/>
            </a:endParaRPr>
          </a:p>
          <a:p>
            <a:pPr>
              <a:lnSpc>
                <a:spcPct val="12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6096000"/>
          </a:xfrm>
        </p:spPr>
        <p:txBody>
          <a:bodyPr>
            <a:normAutofit/>
          </a:bodyPr>
          <a:lstStyle/>
          <a:p>
            <a:pPr>
              <a:lnSpc>
                <a:spcPct val="110000"/>
              </a:lnSpc>
            </a:pPr>
            <a:r>
              <a:rPr lang="en-US" b="1" kern="1200" dirty="0" smtClean="0">
                <a:solidFill>
                  <a:schemeClr val="tx1"/>
                </a:solidFill>
                <a:latin typeface="+mn-lt"/>
                <a:ea typeface="+mn-ea"/>
                <a:cs typeface="+mn-cs"/>
              </a:rPr>
              <a:t>Here are some suggestions that may help you get to self-forgiveness:</a:t>
            </a:r>
          </a:p>
          <a:p>
            <a:pPr marL="569913" indent="-344488">
              <a:lnSpc>
                <a:spcPct val="110000"/>
              </a:lnSpc>
            </a:pPr>
            <a:endParaRPr lang="en-US" b="1" kern="1200" dirty="0" smtClean="0">
              <a:solidFill>
                <a:schemeClr val="tx1"/>
              </a:solidFill>
              <a:latin typeface="+mn-lt"/>
              <a:ea typeface="+mn-ea"/>
              <a:cs typeface="+mn-cs"/>
            </a:endParaRPr>
          </a:p>
          <a:p>
            <a:pPr marL="569913" indent="-344488">
              <a:lnSpc>
                <a:spcPct val="110000"/>
              </a:lnSpc>
            </a:pPr>
            <a:r>
              <a:rPr lang="en-US" kern="1200" dirty="0" smtClean="0">
                <a:solidFill>
                  <a:schemeClr val="tx1"/>
                </a:solidFill>
                <a:latin typeface="+mn-lt"/>
                <a:ea typeface="+mn-ea"/>
                <a:cs typeface="+mn-cs"/>
              </a:rPr>
              <a:t>a. </a:t>
            </a:r>
            <a:r>
              <a:rPr lang="en-US" b="1" kern="1200" dirty="0" smtClean="0">
                <a:solidFill>
                  <a:schemeClr val="tx1"/>
                </a:solidFill>
                <a:latin typeface="+mn-lt"/>
                <a:ea typeface="+mn-ea"/>
                <a:cs typeface="+mn-cs"/>
              </a:rPr>
              <a:t>Truly believe that God has forgiven you</a:t>
            </a:r>
            <a:r>
              <a:rPr lang="en-US" kern="1200" dirty="0" smtClean="0">
                <a:solidFill>
                  <a:schemeClr val="tx1"/>
                </a:solidFill>
                <a:latin typeface="+mn-lt"/>
                <a:ea typeface="+mn-ea"/>
                <a:cs typeface="+mn-cs"/>
              </a:rPr>
              <a:t>. I have often asked people who cannot forgive themselves if they have asked God to forgive them. The answer is invariably “Yes.” Then I ask, “Do you believe that God has forgiven you?” Again, the answer is “Yes.” Then I ask, “Do you have a standard of forgiveness that is higher than God’s? If God has forgiven you, is that not enough, or have you set up more expectations than He has that you feel you must fulfill?” </a:t>
            </a:r>
            <a:r>
              <a:rPr lang="en-US" b="1" kern="1200" dirty="0" smtClean="0">
                <a:solidFill>
                  <a:schemeClr val="tx1"/>
                </a:solidFill>
                <a:latin typeface="+mn-lt"/>
                <a:ea typeface="+mn-ea"/>
                <a:cs typeface="+mn-cs"/>
              </a:rPr>
              <a:t>“If we confess our sins, he is faithful and just and will forgive us our sins and purify us from ALL unrighteousness” (I John 1:9; capitals added). That’s the standard</a:t>
            </a:r>
            <a:r>
              <a:rPr lang="en-US" kern="1200" dirty="0" smtClean="0">
                <a:solidFill>
                  <a:schemeClr val="tx1"/>
                </a:solidFill>
                <a:latin typeface="+mn-lt"/>
                <a:ea typeface="+mn-ea"/>
                <a:cs typeface="+mn-cs"/>
              </a:rPr>
              <a:t>; there are no more sins to be expiated once we have asked God to take care of the sin we perceive to be unforgivable. Naturally, you need to be patient with yourself in this process of accepting God’s forgiveness as “enough,” but when you do, you will be truly free.</a:t>
            </a:r>
          </a:p>
          <a:p>
            <a:pPr marL="569913" indent="-344488">
              <a:lnSpc>
                <a:spcPct val="110000"/>
              </a:lnSpc>
            </a:pPr>
            <a:r>
              <a:rPr lang="en-US" kern="1200" dirty="0" smtClean="0">
                <a:solidFill>
                  <a:schemeClr val="tx1"/>
                </a:solidFill>
                <a:latin typeface="+mn-lt"/>
                <a:ea typeface="+mn-ea"/>
                <a:cs typeface="+mn-cs"/>
              </a:rPr>
              <a:t> </a:t>
            </a:r>
          </a:p>
          <a:p>
            <a:pPr marL="569913" indent="-344488">
              <a:lnSpc>
                <a:spcPct val="110000"/>
              </a:lnSpc>
            </a:pPr>
            <a:r>
              <a:rPr lang="en-US" kern="1200" dirty="0" smtClean="0">
                <a:solidFill>
                  <a:schemeClr val="tx1"/>
                </a:solidFill>
                <a:latin typeface="+mn-lt"/>
                <a:ea typeface="+mn-ea"/>
                <a:cs typeface="+mn-cs"/>
              </a:rPr>
              <a:t>b. </a:t>
            </a:r>
            <a:r>
              <a:rPr lang="en-US" b="1" kern="1200" dirty="0" smtClean="0">
                <a:solidFill>
                  <a:schemeClr val="tx1"/>
                </a:solidFill>
                <a:latin typeface="+mn-lt"/>
                <a:ea typeface="+mn-ea"/>
                <a:cs typeface="+mn-cs"/>
              </a:rPr>
              <a:t>Value yourself as God values you</a:t>
            </a:r>
            <a:r>
              <a:rPr lang="en-US" kern="1200" dirty="0" smtClean="0">
                <a:solidFill>
                  <a:schemeClr val="tx1"/>
                </a:solidFill>
                <a:latin typeface="+mn-lt"/>
                <a:ea typeface="+mn-ea"/>
                <a:cs typeface="+mn-cs"/>
              </a:rPr>
              <a:t>. Our value is not established by a parent or sibling or religious leader or even ourselves. God has fixed our value once and for all on the cross of Christ. An infinite price was paid for our redemption because we are infinitely valuable to God. </a:t>
            </a:r>
          </a:p>
          <a:p>
            <a:pPr marL="569913" indent="-344488">
              <a:lnSpc>
                <a:spcPct val="110000"/>
              </a:lnSpc>
            </a:pPr>
            <a:r>
              <a:rPr lang="en-US" kern="1200" dirty="0" smtClean="0">
                <a:solidFill>
                  <a:schemeClr val="tx1"/>
                </a:solidFill>
                <a:latin typeface="+mn-lt"/>
                <a:ea typeface="+mn-ea"/>
                <a:cs typeface="+mn-cs"/>
              </a:rPr>
              <a:t> </a:t>
            </a:r>
          </a:p>
          <a:p>
            <a:pPr marL="569913" indent="-344488">
              <a:lnSpc>
                <a:spcPct val="110000"/>
              </a:lnSpc>
            </a:pPr>
            <a:r>
              <a:rPr lang="en-US" kern="1200" dirty="0" smtClean="0">
                <a:solidFill>
                  <a:schemeClr val="tx1"/>
                </a:solidFill>
                <a:latin typeface="+mn-lt"/>
                <a:ea typeface="+mn-ea"/>
                <a:cs typeface="+mn-cs"/>
              </a:rPr>
              <a:t>c. </a:t>
            </a:r>
            <a:r>
              <a:rPr lang="en-US" b="1" kern="1200" dirty="0" smtClean="0">
                <a:solidFill>
                  <a:schemeClr val="tx1"/>
                </a:solidFill>
                <a:latin typeface="+mn-lt"/>
                <a:ea typeface="+mn-ea"/>
                <a:cs typeface="+mn-cs"/>
              </a:rPr>
              <a:t>Believe that God is merciful</a:t>
            </a:r>
            <a:r>
              <a:rPr lang="en-US" kern="1200" dirty="0" smtClean="0">
                <a:solidFill>
                  <a:schemeClr val="tx1"/>
                </a:solidFill>
                <a:latin typeface="+mn-lt"/>
                <a:ea typeface="+mn-ea"/>
                <a:cs typeface="+mn-cs"/>
              </a:rPr>
              <a:t>. Many Christians think of God in terms of their overbearing or abusive earthly father. Being merciful is the foremost trait of our Heavenly Father. In Exodus 34:6 God is described as “merciful and gracious, slow to anger, and abounding in steadfast love and faithfulness.” It is this positive parental view of God that is necessary to have in order to believe that, if God has been merciful in forgiving me, </a:t>
            </a:r>
            <a:r>
              <a:rPr lang="en-US" b="1" kern="1200" dirty="0" smtClean="0">
                <a:solidFill>
                  <a:schemeClr val="tx1"/>
                </a:solidFill>
                <a:latin typeface="+mn-lt"/>
                <a:ea typeface="+mn-ea"/>
                <a:cs typeface="+mn-cs"/>
              </a:rPr>
              <a:t>I have permission to extend that mercy to myself. </a:t>
            </a:r>
            <a:endParaRPr lang="en-US"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marL="569913" indent="-344488">
              <a:lnSpc>
                <a:spcPct val="110000"/>
              </a:lnSpc>
            </a:pPr>
            <a:r>
              <a:rPr lang="en-US" sz="1200" b="1" kern="1200" dirty="0" smtClean="0">
                <a:solidFill>
                  <a:schemeClr val="tx1"/>
                </a:solidFill>
                <a:effectLst/>
                <a:latin typeface="+mn-lt"/>
                <a:ea typeface="+mn-ea"/>
                <a:cs typeface="+mn-cs"/>
              </a:rPr>
              <a:t>d</a:t>
            </a:r>
            <a:r>
              <a:rPr lang="ru-RU" sz="1200" b="1" kern="1200" dirty="0" smtClean="0">
                <a:solidFill>
                  <a:schemeClr val="tx1"/>
                </a:solidFill>
                <a:effectLst/>
                <a:latin typeface="+mn-lt"/>
                <a:ea typeface="+mn-ea"/>
                <a:cs typeface="+mn-cs"/>
              </a:rPr>
              <a:t>. Принять Божью силу жить с последствиями совершенной ошибки. </a:t>
            </a:r>
            <a:r>
              <a:rPr lang="ru-RU" sz="1200" kern="1200" dirty="0" smtClean="0">
                <a:solidFill>
                  <a:schemeClr val="tx1"/>
                </a:solidFill>
                <a:effectLst/>
                <a:latin typeface="+mn-lt"/>
                <a:ea typeface="+mn-ea"/>
                <a:cs typeface="+mn-cs"/>
              </a:rPr>
              <a:t>Ошибка не одно и то же, что грех. Ошибка по своей природе случайна и непреднамеренна. Нет ни одного смертного, который бы не совершал ошибок. Некоторые ошибки не несут долговечных последний. А некоторые несут. Двое братьев, в возрасте восьми и шести лет играли в гостиной, и младший нашел заряженный сигнальный пистолет отца. До того, как брат успел забрать пистолет, тот выстрелил и старший брат был убит. </a:t>
            </a:r>
            <a:r>
              <a:rPr lang="ru-RU" sz="1200" b="1" kern="1200" dirty="0" smtClean="0">
                <a:solidFill>
                  <a:schemeClr val="tx1"/>
                </a:solidFill>
                <a:effectLst/>
                <a:latin typeface="+mn-lt"/>
                <a:ea typeface="+mn-ea"/>
                <a:cs typeface="+mn-cs"/>
              </a:rPr>
              <a:t>В Слове Божьем содержатся прекрасные обетования, которые могут помочь справиться с ужасным чувством вины, которое происходит от подобной ситуации. «</a:t>
            </a:r>
            <a:r>
              <a:rPr lang="ru-RU" sz="1200" kern="1200" dirty="0" smtClean="0">
                <a:solidFill>
                  <a:schemeClr val="tx1"/>
                </a:solidFill>
                <a:effectLst/>
                <a:latin typeface="+mn-lt"/>
                <a:ea typeface="+mn-ea"/>
                <a:cs typeface="+mn-cs"/>
              </a:rPr>
              <a:t>Придите ко Мне, все труждающиеся и обремененные и Я успокою вас» (Мф. 11:28); «Возложи на Господа заботы твои, и Он поддержит тебя. Никогда не дает Он поколебаться праведнику» (Пс. 54:23). Профессиональное консультирование также поможет справиться с последствиями.</a:t>
            </a:r>
            <a:r>
              <a:rPr lang="en-US" dirty="0" smtClean="0">
                <a:effectLst/>
              </a:rPr>
              <a:t> </a:t>
            </a:r>
            <a:endParaRPr lang="ru-RU" b="1" kern="1200" dirty="0" smtClean="0">
              <a:solidFill>
                <a:schemeClr val="tx1"/>
              </a:solidFill>
              <a:latin typeface="+mn-lt"/>
              <a:ea typeface="+mn-ea"/>
              <a:cs typeface="+mn-cs"/>
            </a:endParaRPr>
          </a:p>
          <a:p>
            <a:pPr marL="569913" indent="-344488">
              <a:lnSpc>
                <a:spcPct val="110000"/>
              </a:lnSpc>
            </a:pPr>
            <a:endParaRPr lang="ru-RU" b="1" kern="1200" dirty="0" smtClean="0">
              <a:solidFill>
                <a:schemeClr val="tx1"/>
              </a:solidFill>
              <a:latin typeface="+mn-lt"/>
              <a:ea typeface="+mn-ea"/>
              <a:cs typeface="+mn-cs"/>
            </a:endParaRPr>
          </a:p>
          <a:p>
            <a:pPr marL="569913" indent="-344488">
              <a:lnSpc>
                <a:spcPct val="110000"/>
              </a:lnSpc>
            </a:pPr>
            <a:r>
              <a:rPr lang="en-US" sz="1200" b="1" kern="1200" dirty="0" smtClean="0">
                <a:solidFill>
                  <a:schemeClr val="tx1"/>
                </a:solidFill>
                <a:effectLst/>
                <a:latin typeface="+mn-lt"/>
                <a:ea typeface="+mn-ea"/>
                <a:cs typeface="+mn-cs"/>
              </a:rPr>
              <a:t>e</a:t>
            </a:r>
            <a:r>
              <a:rPr lang="ru-RU" sz="1200" b="1" kern="1200" dirty="0" smtClean="0">
                <a:solidFill>
                  <a:schemeClr val="tx1"/>
                </a:solidFill>
                <a:effectLst/>
                <a:latin typeface="+mn-lt"/>
                <a:ea typeface="+mn-ea"/>
                <a:cs typeface="+mn-cs"/>
              </a:rPr>
              <a:t>. Научитесь фильтровать то, что приходит вам в голову. </a:t>
            </a:r>
            <a:r>
              <a:rPr lang="ru-RU" sz="1200" kern="1200" dirty="0" smtClean="0">
                <a:solidFill>
                  <a:schemeClr val="tx1"/>
                </a:solidFill>
                <a:effectLst/>
                <a:latin typeface="+mn-lt"/>
                <a:ea typeface="+mn-ea"/>
                <a:cs typeface="+mn-cs"/>
              </a:rPr>
              <a:t>Вместо того, чтобы пересматривать ошибки прошлого, сосредоточьтесь на том, что поднимет вам настроение и утвердит вашу веру. Не принимайте определения, данные вам другими людьми, если они не совпадают с Божьим определением того, насколько вы действительно ценны. </a:t>
            </a:r>
            <a:r>
              <a:rPr lang="ru-RU" sz="1200" b="1" kern="1200" dirty="0" smtClean="0">
                <a:solidFill>
                  <a:schemeClr val="tx1"/>
                </a:solidFill>
                <a:effectLst/>
                <a:latin typeface="+mn-lt"/>
                <a:ea typeface="+mn-ea"/>
                <a:cs typeface="+mn-cs"/>
              </a:rPr>
              <a:t>Помните, что наша ценность определена жизнью Сына Божьего и что мы теперь сыновья и дочери Всевышнего! Не забывайте об этом – Бог не забывает этого.</a:t>
            </a:r>
            <a:r>
              <a:rPr lang="ru-RU" sz="1200" kern="1200" dirty="0" smtClean="0">
                <a:solidFill>
                  <a:schemeClr val="tx1"/>
                </a:solidFill>
                <a:effectLst/>
                <a:latin typeface="+mn-lt"/>
                <a:ea typeface="+mn-ea"/>
                <a:cs typeface="+mn-cs"/>
              </a:rPr>
              <a:t> Когда вам в голову приходят упаднические мысли, следуйте совету, записанному в послании к Филиппийцам 4:8 «Наконец, братия мои, что только истинно, что честно, что справедливо, что чисто, что достославно, что только добродетель и похвала, о </a:t>
            </a:r>
            <a:r>
              <a:rPr lang="ru-RU" sz="1200" i="1" kern="1200" dirty="0" smtClean="0">
                <a:solidFill>
                  <a:schemeClr val="tx1"/>
                </a:solidFill>
                <a:effectLst/>
                <a:latin typeface="+mn-lt"/>
                <a:ea typeface="+mn-ea"/>
                <a:cs typeface="+mn-cs"/>
              </a:rPr>
              <a:t>том</a:t>
            </a:r>
            <a:r>
              <a:rPr lang="ru-RU" sz="1200" kern="1200" dirty="0" smtClean="0">
                <a:solidFill>
                  <a:schemeClr val="tx1"/>
                </a:solidFill>
                <a:effectLst/>
                <a:latin typeface="+mn-lt"/>
                <a:ea typeface="+mn-ea"/>
                <a:cs typeface="+mn-cs"/>
              </a:rPr>
              <a:t> помышляйте».</a:t>
            </a:r>
            <a:r>
              <a:rPr lang="en-US" dirty="0" smtClean="0">
                <a:effectLst/>
              </a:rPr>
              <a:t> </a:t>
            </a:r>
            <a:endParaRPr lang="ru-RU" kern="1200" dirty="0" smtClean="0">
              <a:solidFill>
                <a:schemeClr val="tx1"/>
              </a:solidFill>
              <a:effectLst/>
              <a:latin typeface="+mn-lt"/>
              <a:ea typeface="+mn-ea"/>
              <a:cs typeface="+mn-cs"/>
            </a:endParaRPr>
          </a:p>
          <a:p>
            <a:pPr marL="569913" indent="-344488">
              <a:lnSpc>
                <a:spcPct val="110000"/>
              </a:lnSpc>
            </a:pPr>
            <a:endParaRPr lang="ru-RU" dirty="0" smtClean="0">
              <a:effectLst/>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ru-RU" b="1" kern="1200" dirty="0" smtClean="0">
                <a:solidFill>
                  <a:schemeClr val="tx1"/>
                </a:solidFill>
              </a:rPr>
              <a:t>Принцип № </a:t>
            </a:r>
            <a:r>
              <a:rPr lang="en-US" b="1" kern="1200" dirty="0" smtClean="0">
                <a:solidFill>
                  <a:schemeClr val="tx1"/>
                </a:solidFill>
              </a:rPr>
              <a:t>12: </a:t>
            </a:r>
            <a:r>
              <a:rPr lang="ru-RU" sz="1200" b="1" kern="1200" dirty="0" smtClean="0">
                <a:solidFill>
                  <a:schemeClr val="tx1"/>
                </a:solidFill>
                <a:effectLst/>
                <a:latin typeface="+mn-lt"/>
                <a:ea typeface="+mn-ea"/>
                <a:cs typeface="+mn-cs"/>
              </a:rPr>
              <a:t>«Простить» Бога (Иов 1:21; 19:25; Иов 10:2)</a:t>
            </a:r>
            <a:r>
              <a:rPr lang="en-US" dirty="0" smtClean="0">
                <a:effectLst/>
              </a:rPr>
              <a:t> </a:t>
            </a:r>
            <a:r>
              <a:rPr lang="ru-RU" dirty="0" smtClean="0"/>
              <a:t>«наг я вышел из чрева матери моей, наг и возвращусь. Господь дал, Господь и взял; да будет имя Господне благословенно!»</a:t>
            </a:r>
            <a:r>
              <a:rPr lang="en-US" dirty="0" smtClean="0"/>
              <a:t> </a:t>
            </a:r>
            <a:r>
              <a:rPr lang="ru-RU" dirty="0" smtClean="0"/>
              <a:t>Иова </a:t>
            </a:r>
            <a:r>
              <a:rPr lang="en-US" dirty="0" smtClean="0"/>
              <a:t>1:21</a:t>
            </a:r>
          </a:p>
          <a:p>
            <a:pPr>
              <a:lnSpc>
                <a:spcPct val="110000"/>
              </a:lnSpc>
            </a:pPr>
            <a:endParaRPr lang="en-US" dirty="0" smtClean="0"/>
          </a:p>
          <a:p>
            <a:pPr>
              <a:lnSpc>
                <a:spcPct val="110000"/>
              </a:lnSpc>
            </a:pPr>
            <a:r>
              <a:rPr lang="ru-RU" sz="1200" kern="1200" dirty="0" smtClean="0">
                <a:solidFill>
                  <a:schemeClr val="tx1"/>
                </a:solidFill>
                <a:effectLst/>
                <a:latin typeface="+mn-lt"/>
                <a:ea typeface="+mn-ea"/>
                <a:cs typeface="+mn-cs"/>
              </a:rPr>
              <a:t>«Простить Бога?! Но Бог никогда не грешил, чтобы Ему нуждаться в прощении. Что вы вообще имеете ввиду?» Именно эти вопросы были написаны на озадаченных лицах испаноговорящих женщин в Сан-Антонио, штат Техас, несколько лет тому назад, когда на экране появилось это название.</a:t>
            </a:r>
            <a:r>
              <a:rPr lang="en-US" dirty="0" smtClean="0">
                <a:effectLst/>
              </a:rPr>
              <a:t> </a:t>
            </a:r>
            <a:endParaRPr lang="ru-RU" kern="1200" dirty="0" smtClean="0">
              <a:solidFill>
                <a:schemeClr val="tx1"/>
              </a:solidFill>
            </a:endParaRPr>
          </a:p>
          <a:p>
            <a:pPr>
              <a:lnSpc>
                <a:spcPct val="110000"/>
              </a:lnSpc>
            </a:pPr>
            <a:endParaRPr lang="ru-RU"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Чтобы помочь им понять, что я имею ввиду, я попросила их представить мать и ее 17-летнюю дочь. У девочки был прекрасный, отрытый характер, она была примерной христианкой, участвовала в церковной жизни, в социальном служении, была отличницей </a:t>
            </a:r>
            <a:br>
              <a:rPr lang="ru-RU" sz="1200" kern="1200" dirty="0" smtClean="0">
                <a:solidFill>
                  <a:schemeClr val="tx1"/>
                </a:solidFill>
                <a:effectLst/>
                <a:latin typeface="+mn-lt"/>
                <a:ea typeface="+mn-ea"/>
                <a:cs typeface="+mn-cs"/>
              </a:rPr>
            </a:br>
            <a:r>
              <a:rPr lang="ru-RU" sz="1200" kern="1200" dirty="0" smtClean="0">
                <a:solidFill>
                  <a:schemeClr val="tx1"/>
                </a:solidFill>
                <a:effectLst/>
                <a:latin typeface="+mn-lt"/>
                <a:ea typeface="+mn-ea"/>
                <a:cs typeface="+mn-cs"/>
              </a:rPr>
              <a:t>в старших классах и собиралась поступить в один из лучших университетов страны. Однажды вечером, когда она возвращалась домой с репетиции хора, ее сбил пьяный водитель.</a:t>
            </a:r>
            <a:r>
              <a:rPr lang="en-US" dirty="0" smtClean="0">
                <a:effectLst/>
              </a:rPr>
              <a:t> </a:t>
            </a:r>
            <a:endParaRPr lang="ru-RU" dirty="0" smtClean="0">
              <a:effectLst/>
            </a:endParaRPr>
          </a:p>
          <a:p>
            <a:pPr>
              <a:lnSpc>
                <a:spcPct val="110000"/>
              </a:lnSpc>
            </a:pPr>
            <a:endParaRPr lang="en-US" kern="1200" dirty="0" smtClean="0">
              <a:solidFill>
                <a:schemeClr val="tx1"/>
              </a:solidFill>
            </a:endParaRPr>
          </a:p>
          <a:p>
            <a:pPr>
              <a:lnSpc>
                <a:spcPct val="110000"/>
              </a:lnSpc>
            </a:pPr>
            <a:r>
              <a:rPr lang="ru-RU" sz="1200" kern="1200" dirty="0" smtClean="0">
                <a:solidFill>
                  <a:schemeClr val="tx1"/>
                </a:solidFill>
                <a:effectLst/>
                <a:latin typeface="+mn-lt"/>
                <a:ea typeface="+mn-ea"/>
                <a:cs typeface="+mn-cs"/>
              </a:rPr>
              <a:t>Затем я спросила женщин: «Как вы думаете, сможет ли мать склонить голову в принятии в ответ на эту ужасную трагедию и в то же время грозить Богу кулаком, потому что Он мог бы вмешаться и спасти ее дочь?» Разве Бог не видел, каким хорошим человеком был этот ребенок?  Разве Ему не безразличен тот вклад, который она могла бы внести в жизнь общества по сравнению с тем пьяницей, который все еще жив и преуспевает?</a:t>
            </a:r>
            <a:r>
              <a:rPr lang="en-US" dirty="0" smtClean="0">
                <a:effectLst/>
              </a:rPr>
              <a:t> </a:t>
            </a:r>
            <a:endParaRPr lang="ru-RU" dirty="0" smtClean="0">
              <a:effectLst/>
            </a:endParaRPr>
          </a:p>
          <a:p>
            <a:pPr>
              <a:lnSpc>
                <a:spcPct val="110000"/>
              </a:lnSpc>
            </a:pPr>
            <a:endParaRPr lang="ru-RU" dirty="0" smtClean="0">
              <a:effectLst/>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4D257A-95B5-48BE-9966-D0E82BC72E5E}"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65E1A6-C022-43B9-8BC8-25BE70517889}"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EB89ED-2C52-401C-9695-51B80F5E2A92}"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3BD3F8-14C8-4538-8F04-EFA5DD495FD8}"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3814C5-D215-4DFB-A927-F265073E5D12}"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97D8DD-840F-494F-8D97-E27AC9E2F4DF}"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A73868-A314-4D2A-8C5E-56FE737EFBF1}"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43AFD7-131B-4B92-80D7-880FC1526E11}"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2C9B0F-8BBA-49E2-92B4-E485DAF4E205}" type="datetimeFigureOut">
              <a:rPr lang="en-US"/>
              <a:pPr>
                <a:defRPr/>
              </a:pPr>
              <a:t>12/7/2014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02603C-F8D8-4923-811D-3C546C967A4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65F276-C6CA-4EE6-8A33-2DABEDD34346}"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638AD0-9801-4D40-928A-9DCA0CDA159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839674-8E71-48B2-895E-325E03720F20}" type="datetimeFigureOut">
              <a:rPr lang="en-US"/>
              <a:pPr>
                <a:defRPr/>
              </a:pPr>
              <a:t>12/7/2014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66885B0-C75E-4F35-835F-78FBCCC4AAA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29E836-A727-440E-B855-0C8CBFA20C0B}" type="datetimeFigureOut">
              <a:rPr lang="en-US"/>
              <a:pPr>
                <a:defRPr/>
              </a:pPr>
              <a:t>12/7/2014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0099E0E-F679-49B3-9F68-343D0C6B0F7F}"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CFFF7F-6928-41ED-81DE-DD4F504E915C}" type="datetimeFigureOut">
              <a:rPr lang="en-US"/>
              <a:pPr>
                <a:defRPr/>
              </a:pPr>
              <a:t>12/7/2014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6A5E15-5149-4000-9A41-848D03131DF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00096B-0E86-4D6D-8C4E-2357BD5B3617}"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D14DC6-6D9E-4645-AC28-66AC75254CD8}"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6B32A2-7351-4A7A-89C4-D1DA5DD39677}" type="datetimeFigureOut">
              <a:rPr lang="en-US"/>
              <a:pPr>
                <a:defRPr/>
              </a:pPr>
              <a:t>12/7/2014</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EAFAF8-A3EB-4796-9DFC-F39E42D09EFD}"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D60967E-E2CA-4543-A3EC-BC9D480A7EF0}" type="datetimeFigureOut">
              <a:rPr lang="en-US"/>
              <a:pPr>
                <a:defRPr/>
              </a:pPr>
              <a:t>12/7/2014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4705A52-C6F0-4C80-A9BD-BB7238784BA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xmlns=""/>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304800" y="3733800"/>
            <a:ext cx="5029200" cy="60529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baseline="30000" dirty="0" smtClean="0">
                <a:solidFill>
                  <a:srgbClr val="A1D727"/>
                </a:solidFill>
                <a:latin typeface="Caecilia LT Light" panose="02000403040000020004" pitchFamily="2" charset="0"/>
              </a:rPr>
              <a:t>ДУМАЙ</a:t>
            </a:r>
            <a:r>
              <a:rPr lang="en-US" sz="5000" baseline="30000" dirty="0" smtClean="0">
                <a:solidFill>
                  <a:srgbClr val="A1D727"/>
                </a:solidFill>
                <a:latin typeface="Caecilia LT Light" panose="02000403040000020004" pitchFamily="2" charset="0"/>
              </a:rPr>
              <a:t> </a:t>
            </a:r>
            <a:r>
              <a:rPr lang="ru-RU" sz="5000" baseline="30000" dirty="0" smtClean="0">
                <a:solidFill>
                  <a:srgbClr val="A1D727"/>
                </a:solidFill>
                <a:latin typeface="Caecilia LT Light" panose="02000403040000020004" pitchFamily="2" charset="0"/>
              </a:rPr>
              <a:t>ПОЗИТИВНО</a:t>
            </a:r>
            <a:r>
              <a:rPr lang="en-US" sz="5000" baseline="30000" dirty="0" smtClean="0">
                <a:solidFill>
                  <a:srgbClr val="A1D727"/>
                </a:solidFill>
                <a:latin typeface="Caecilia LT Light" panose="02000403040000020004" pitchFamily="2" charset="0"/>
              </a:rPr>
              <a:t>,</a:t>
            </a:r>
            <a:endParaRPr lang="en-US" sz="50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733800"/>
            <a:ext cx="3733800" cy="111825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ru-RU" sz="5000" i="1" baseline="30000" dirty="0" smtClean="0">
                <a:solidFill>
                  <a:schemeClr val="bg1"/>
                </a:solidFill>
                <a:latin typeface="Centennial LightSC" panose="02020500000000000000" pitchFamily="18" charset="0"/>
              </a:rPr>
              <a:t>И жизнь будет </a:t>
            </a:r>
            <a:br>
              <a:rPr lang="ru-RU" sz="5000" i="1" baseline="30000" dirty="0" smtClean="0">
                <a:solidFill>
                  <a:schemeClr val="bg1"/>
                </a:solidFill>
                <a:latin typeface="Centennial LightSC" panose="02020500000000000000" pitchFamily="18" charset="0"/>
              </a:rPr>
            </a:br>
            <a:r>
              <a:rPr lang="ru-RU" sz="5000" i="1" baseline="30000" dirty="0" smtClean="0">
                <a:solidFill>
                  <a:schemeClr val="bg1"/>
                </a:solidFill>
                <a:latin typeface="Centennial LightSC" panose="02020500000000000000" pitchFamily="18" charset="0"/>
              </a:rPr>
              <a:t>в радость</a:t>
            </a:r>
            <a:endParaRPr lang="en-US" sz="5000" i="1" baseline="30000" dirty="0">
              <a:solidFill>
                <a:schemeClr val="bg1"/>
              </a:solidFill>
              <a:latin typeface="Centennial LightSC" panose="02020500000000000000" pitchFamily="18" charset="0"/>
            </a:endParaRPr>
          </a:p>
        </p:txBody>
      </p:sp>
      <p:sp>
        <p:nvSpPr>
          <p:cNvPr id="7" name="CaixaDeTexto 8"/>
          <p:cNvSpPr txBox="1"/>
          <p:nvPr/>
        </p:nvSpPr>
        <p:spPr>
          <a:xfrm>
            <a:off x="5867400" y="381000"/>
            <a:ext cx="3048000" cy="1092607"/>
          </a:xfrm>
          <a:prstGeom prst="rect">
            <a:avLst/>
          </a:prstGeom>
          <a:noFill/>
        </p:spPr>
        <p:txBody>
          <a:bodyPr wrap="square">
            <a:spAutoFit/>
          </a:bodyPr>
          <a:lstStyle/>
          <a:p>
            <a:pPr algn="r" eaLnBrk="1" hangingPunct="1">
              <a:lnSpc>
                <a:spcPts val="2600"/>
              </a:lnSpc>
              <a:defRPr/>
            </a:pPr>
            <a:r>
              <a:rPr lang="ru-RU" sz="2000" dirty="0" smtClean="0">
                <a:solidFill>
                  <a:schemeClr val="accent4">
                    <a:lumMod val="50000"/>
                  </a:schemeClr>
                </a:solidFill>
                <a:latin typeface="Caecilia LT Light" panose="02000403040000020004" pitchFamily="2" charset="0"/>
              </a:rPr>
              <a:t>Тренинг для женщин </a:t>
            </a:r>
            <a:r>
              <a:rPr lang="en-US" sz="2000" dirty="0" smtClean="0">
                <a:solidFill>
                  <a:schemeClr val="accent4">
                    <a:lumMod val="50000"/>
                  </a:schemeClr>
                </a:solidFill>
                <a:latin typeface="Caecilia LT Light" panose="02000403040000020004" pitchFamily="2" charset="0"/>
              </a:rPr>
              <a:t/>
            </a:r>
            <a:br>
              <a:rPr lang="en-US" sz="2000" dirty="0" smtClean="0">
                <a:solidFill>
                  <a:schemeClr val="accent4">
                    <a:lumMod val="50000"/>
                  </a:schemeClr>
                </a:solidFill>
                <a:latin typeface="Caecilia LT Light" panose="02000403040000020004" pitchFamily="2" charset="0"/>
              </a:rPr>
            </a:br>
            <a:r>
              <a:rPr lang="ru-RU" sz="2000" smtClean="0">
                <a:solidFill>
                  <a:schemeClr val="accent4">
                    <a:lumMod val="50000"/>
                  </a:schemeClr>
                </a:solidFill>
                <a:latin typeface="Caecilia LT Light" panose="02000403040000020004" pitchFamily="2" charset="0"/>
              </a:rPr>
              <a:t>по </a:t>
            </a:r>
            <a:r>
              <a:rPr lang="ru-RU" sz="2000" smtClean="0">
                <a:solidFill>
                  <a:schemeClr val="accent4">
                    <a:lumMod val="50000"/>
                  </a:schemeClr>
                </a:solidFill>
                <a:latin typeface="Caecilia LT Light" panose="02000403040000020004" pitchFamily="2" charset="0"/>
              </a:rPr>
              <a:t>психологическому </a:t>
            </a:r>
            <a:r>
              <a:rPr lang="ru-RU" sz="2000" dirty="0" smtClean="0">
                <a:solidFill>
                  <a:schemeClr val="accent4">
                    <a:lumMod val="50000"/>
                  </a:schemeClr>
                </a:solidFill>
                <a:latin typeface="Caecilia LT Light" panose="02000403040000020004" pitchFamily="2" charset="0"/>
              </a:rPr>
              <a:t>здоровью</a:t>
            </a:r>
            <a:endParaRPr lang="pt-BR" sz="2000" dirty="0">
              <a:solidFill>
                <a:schemeClr val="accent4">
                  <a:lumMod val="50000"/>
                </a:schemeClr>
              </a:solidFill>
              <a:latin typeface="Centennial LightSC" panose="02020500000000000000" pitchFamily="18" charset="0"/>
            </a:endParaRPr>
          </a:p>
        </p:txBody>
      </p:sp>
      <p:sp>
        <p:nvSpPr>
          <p:cNvPr id="8" name="Retângulo 6"/>
          <p:cNvSpPr>
            <a:spLocks noChangeArrowheads="1"/>
          </p:cNvSpPr>
          <p:nvPr/>
        </p:nvSpPr>
        <p:spPr bwMode="auto">
          <a:xfrm>
            <a:off x="0" y="4690646"/>
            <a:ext cx="914400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ru-RU" sz="2400" baseline="30000" dirty="0" smtClean="0">
                <a:solidFill>
                  <a:schemeClr val="bg1"/>
                </a:solidFill>
                <a:latin typeface="Caecilia LT Light" panose="02000403040000020004" pitchFamily="2" charset="0"/>
              </a:rPr>
              <a:t>Материалы для общин по всестороннему служению здоровья</a:t>
            </a:r>
            <a:endParaRPr lang="en-US" sz="2400" baseline="30000" dirty="0">
              <a:solidFill>
                <a:schemeClr val="bg1"/>
              </a:solidFill>
              <a:latin typeface="Caecilia LT Light" panose="02000403040000020004" pitchFamily="2" charset="0"/>
            </a:endParaRPr>
          </a:p>
        </p:txBody>
      </p:sp>
    </p:spTree>
    <p:extLst>
      <p:ext uri="{BB962C8B-B14F-4D97-AF65-F5344CB8AC3E}">
        <p14:creationId xmlns:p14="http://schemas.microsoft.com/office/powerpoint/2010/main" xmlns="" val="45342842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sp>
        <p:nvSpPr>
          <p:cNvPr id="6" name="Content Placeholder 2"/>
          <p:cNvSpPr>
            <a:spLocks noGrp="1"/>
          </p:cNvSpPr>
          <p:nvPr>
            <p:ph idx="1"/>
          </p:nvPr>
        </p:nvSpPr>
        <p:spPr>
          <a:xfrm>
            <a:off x="609600" y="2743200"/>
            <a:ext cx="8229600" cy="2362200"/>
          </a:xfrm>
        </p:spPr>
        <p:txBody>
          <a:bodyPr/>
          <a:lstStyle/>
          <a:p>
            <a:pPr algn="ctr">
              <a:buNone/>
            </a:pPr>
            <a:r>
              <a:rPr lang="ru-RU" sz="3600" dirty="0"/>
              <a:t>«А я знаю, Искупитель мой жив, </a:t>
            </a:r>
            <a:r>
              <a:rPr lang="ru-RU" sz="3600" dirty="0" smtClean="0"/>
              <a:t/>
            </a:r>
            <a:br>
              <a:rPr lang="ru-RU" sz="3600" dirty="0" smtClean="0"/>
            </a:br>
            <a:r>
              <a:rPr lang="ru-RU" sz="3600" dirty="0" smtClean="0"/>
              <a:t>и </a:t>
            </a:r>
            <a:r>
              <a:rPr lang="ru-RU" sz="3600" dirty="0"/>
              <a:t>Он </a:t>
            </a:r>
            <a:r>
              <a:rPr lang="ru-RU" sz="3600" dirty="0" smtClean="0"/>
              <a:t>…восставит </a:t>
            </a:r>
            <a:r>
              <a:rPr lang="ru-RU" sz="3600" dirty="0"/>
              <a:t>из праха распадающуюся кожу мою сию, </a:t>
            </a:r>
            <a:r>
              <a:rPr lang="ru-RU" sz="3600" dirty="0" smtClean="0"/>
              <a:t/>
            </a:r>
            <a:br>
              <a:rPr lang="ru-RU" sz="3600" dirty="0" smtClean="0"/>
            </a:br>
            <a:r>
              <a:rPr lang="ru-RU" sz="3600" dirty="0" smtClean="0"/>
              <a:t>и </a:t>
            </a:r>
            <a:r>
              <a:rPr lang="ru-RU" sz="3600" dirty="0"/>
              <a:t>я во плоти моей узрю Бога» </a:t>
            </a:r>
            <a:r>
              <a:rPr lang="ru-RU" sz="3600" dirty="0" smtClean="0"/>
              <a:t/>
            </a:r>
            <a:br>
              <a:rPr lang="ru-RU" sz="3600" dirty="0" smtClean="0"/>
            </a:br>
            <a:r>
              <a:rPr lang="ru-RU" sz="3600" dirty="0" smtClean="0"/>
              <a:t>Иов </a:t>
            </a:r>
            <a:r>
              <a:rPr lang="ru-RU" sz="3600" dirty="0"/>
              <a:t>19:</a:t>
            </a:r>
            <a:r>
              <a:rPr lang="ru-RU" sz="3600" dirty="0" smtClean="0"/>
              <a:t>25,26</a:t>
            </a:r>
            <a:endParaRPr lang="en-US" sz="3600" dirty="0" smtClean="0"/>
          </a:p>
        </p:txBody>
      </p:sp>
      <p:sp>
        <p:nvSpPr>
          <p:cNvPr id="8" name="Title 1"/>
          <p:cNvSpPr>
            <a:spLocks noGrp="1"/>
          </p:cNvSpPr>
          <p:nvPr>
            <p:ph type="title"/>
          </p:nvPr>
        </p:nvSpPr>
        <p:spPr>
          <a:xfrm>
            <a:off x="2743200" y="579438"/>
            <a:ext cx="6019800" cy="1249362"/>
          </a:xfrm>
        </p:spPr>
        <p:txBody>
          <a:bodyPr/>
          <a:lstStyle/>
          <a:p>
            <a:r>
              <a:rPr lang="en-US" b="1" dirty="0" smtClean="0">
                <a:solidFill>
                  <a:srgbClr val="660066"/>
                </a:solidFill>
              </a:rPr>
              <a:t/>
            </a:r>
            <a:br>
              <a:rPr lang="en-US" b="1" dirty="0" smtClean="0">
                <a:solidFill>
                  <a:srgbClr val="660066"/>
                </a:solidFill>
              </a:rPr>
            </a:br>
            <a:r>
              <a:rPr lang="ru-RU" b="1" dirty="0" smtClean="0">
                <a:solidFill>
                  <a:srgbClr val="660066"/>
                </a:solidFill>
              </a:rPr>
              <a:t>«Простить» Бога</a:t>
            </a:r>
            <a:r>
              <a:rPr lang="en-US" dirty="0">
                <a:solidFill>
                  <a:srgbClr val="660066"/>
                </a:solidFill>
              </a:rPr>
              <a:t/>
            </a:r>
            <a:br>
              <a:rPr lang="en-US" dirty="0">
                <a:solidFill>
                  <a:srgbClr val="660066"/>
                </a:solidFill>
              </a:rPr>
            </a:b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sp>
        <p:nvSpPr>
          <p:cNvPr id="6" name="Content Placeholder 2"/>
          <p:cNvSpPr>
            <a:spLocks noGrp="1"/>
          </p:cNvSpPr>
          <p:nvPr>
            <p:ph idx="1"/>
          </p:nvPr>
        </p:nvSpPr>
        <p:spPr>
          <a:xfrm>
            <a:off x="76200" y="2895600"/>
            <a:ext cx="8915400" cy="2362200"/>
          </a:xfrm>
        </p:spPr>
        <p:txBody>
          <a:bodyPr/>
          <a:lstStyle/>
          <a:p>
            <a:pPr algn="ctr">
              <a:buNone/>
            </a:pPr>
            <a:r>
              <a:rPr lang="ru-RU" sz="3600" dirty="0" smtClean="0"/>
              <a:t>«Скажу Богу: не обвиняй меня; объяви </a:t>
            </a:r>
            <a:r>
              <a:rPr lang="ru-RU" sz="3600" dirty="0"/>
              <a:t>мне, </a:t>
            </a:r>
            <a:r>
              <a:rPr lang="ru-RU" sz="3600" dirty="0" smtClean="0"/>
              <a:t/>
            </a:r>
            <a:br>
              <a:rPr lang="ru-RU" sz="3600" dirty="0" smtClean="0"/>
            </a:br>
            <a:r>
              <a:rPr lang="ru-RU" sz="3600" dirty="0" smtClean="0"/>
              <a:t>за </a:t>
            </a:r>
            <a:r>
              <a:rPr lang="ru-RU" sz="3600" dirty="0"/>
              <a:t>что Ты со мною борешься?» </a:t>
            </a:r>
            <a:endParaRPr lang="ru-RU" sz="3600" dirty="0" smtClean="0"/>
          </a:p>
          <a:p>
            <a:pPr algn="ctr">
              <a:buNone/>
            </a:pPr>
            <a:r>
              <a:rPr lang="ru-RU" sz="3600" dirty="0" smtClean="0"/>
              <a:t>Иов </a:t>
            </a:r>
            <a:r>
              <a:rPr lang="ru-RU" sz="3600" dirty="0"/>
              <a:t>10: </a:t>
            </a:r>
            <a:r>
              <a:rPr lang="ru-RU" sz="3600" dirty="0" smtClean="0"/>
              <a:t>2</a:t>
            </a:r>
            <a:endParaRPr lang="en-US" dirty="0" smtClean="0"/>
          </a:p>
          <a:p>
            <a:pPr algn="ctr"/>
            <a:endParaRPr lang="en-US" sz="4000" dirty="0"/>
          </a:p>
        </p:txBody>
      </p:sp>
      <p:sp>
        <p:nvSpPr>
          <p:cNvPr id="8" name="Title 1"/>
          <p:cNvSpPr>
            <a:spLocks noGrp="1"/>
          </p:cNvSpPr>
          <p:nvPr>
            <p:ph type="title"/>
          </p:nvPr>
        </p:nvSpPr>
        <p:spPr>
          <a:xfrm>
            <a:off x="2743200" y="579438"/>
            <a:ext cx="6019800" cy="1249362"/>
          </a:xfrm>
        </p:spPr>
        <p:txBody>
          <a:bodyPr/>
          <a:lstStyle/>
          <a:p>
            <a:r>
              <a:rPr lang="en-US" b="1" dirty="0" smtClean="0">
                <a:solidFill>
                  <a:srgbClr val="660066"/>
                </a:solidFill>
              </a:rPr>
              <a:t/>
            </a:r>
            <a:br>
              <a:rPr lang="en-US" b="1" dirty="0" smtClean="0">
                <a:solidFill>
                  <a:srgbClr val="660066"/>
                </a:solidFill>
              </a:rPr>
            </a:br>
            <a:r>
              <a:rPr lang="ru-RU" b="1" dirty="0" smtClean="0">
                <a:solidFill>
                  <a:srgbClr val="660066"/>
                </a:solidFill>
              </a:rPr>
              <a:t>«Простить» Бога</a:t>
            </a:r>
            <a:r>
              <a:rPr lang="en-US" dirty="0">
                <a:solidFill>
                  <a:srgbClr val="660066"/>
                </a:solidFill>
              </a:rPr>
              <a:t/>
            </a:r>
            <a:br>
              <a:rPr lang="en-US" dirty="0">
                <a:solidFill>
                  <a:srgbClr val="660066"/>
                </a:solidFill>
              </a:rPr>
            </a:b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pic>
        <p:nvPicPr>
          <p:cNvPr id="3" name="Picture 2"/>
          <p:cNvPicPr>
            <a:picLocks noChangeAspect="1"/>
          </p:cNvPicPr>
          <p:nvPr/>
        </p:nvPicPr>
        <p:blipFill>
          <a:blip r:embed="rId4" cstate="print"/>
          <a:stretch>
            <a:fillRect/>
          </a:stretch>
        </p:blipFill>
        <p:spPr>
          <a:xfrm>
            <a:off x="4775200" y="3581400"/>
            <a:ext cx="4368800" cy="3276600"/>
          </a:xfrm>
          <a:prstGeom prst="rect">
            <a:avLst/>
          </a:prstGeom>
          <a:ln>
            <a:noFill/>
          </a:ln>
          <a:effectLst>
            <a:softEdge rad="112500"/>
          </a:effectLst>
        </p:spPr>
      </p:pic>
      <p:sp>
        <p:nvSpPr>
          <p:cNvPr id="4" name="Title 1"/>
          <p:cNvSpPr>
            <a:spLocks noGrp="1"/>
          </p:cNvSpPr>
          <p:nvPr>
            <p:ph type="title"/>
          </p:nvPr>
        </p:nvSpPr>
        <p:spPr>
          <a:xfrm>
            <a:off x="0" y="2713038"/>
            <a:ext cx="6172200" cy="2697162"/>
          </a:xfrm>
        </p:spPr>
        <p:txBody>
          <a:bodyPr/>
          <a:lstStyle/>
          <a:p>
            <a:r>
              <a:rPr lang="en-US" b="1" i="1" dirty="0" smtClean="0"/>
              <a:t> </a:t>
            </a:r>
            <a:r>
              <a:rPr lang="ru-RU" b="1" i="1" dirty="0" smtClean="0"/>
              <a:t>Стратегии, которые вы можете использовать для того, чтобы оставить болезненное событие </a:t>
            </a:r>
            <a:br>
              <a:rPr lang="ru-RU" b="1" i="1" dirty="0" smtClean="0"/>
            </a:br>
            <a:r>
              <a:rPr lang="ru-RU" b="1" i="1" dirty="0" smtClean="0"/>
              <a:t>в прошлом.</a:t>
            </a:r>
            <a:endParaRPr lang="en-US" baseline="300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304800" y="685800"/>
            <a:ext cx="8229600" cy="1143000"/>
          </a:xfrm>
        </p:spPr>
        <p:txBody>
          <a:bodyPr/>
          <a:lstStyle/>
          <a:p>
            <a:r>
              <a:rPr lang="ru-RU" b="1" dirty="0" smtClean="0">
                <a:solidFill>
                  <a:srgbClr val="660066"/>
                </a:solidFill>
              </a:rPr>
              <a:t>Личностные черты и прощение</a:t>
            </a:r>
            <a:endParaRPr lang="en-US" b="1" dirty="0">
              <a:solidFill>
                <a:srgbClr val="660066"/>
              </a:solidFill>
            </a:endParaRPr>
          </a:p>
        </p:txBody>
      </p:sp>
      <p:sp>
        <p:nvSpPr>
          <p:cNvPr id="3" name="Content Placeholder 2"/>
          <p:cNvSpPr>
            <a:spLocks noGrp="1"/>
          </p:cNvSpPr>
          <p:nvPr>
            <p:ph idx="1"/>
          </p:nvPr>
        </p:nvSpPr>
        <p:spPr>
          <a:xfrm>
            <a:off x="228600" y="2103437"/>
            <a:ext cx="4038600" cy="4525963"/>
          </a:xfrm>
        </p:spPr>
        <p:txBody>
          <a:bodyPr/>
          <a:lstStyle/>
          <a:p>
            <a:pPr>
              <a:buNone/>
            </a:pPr>
            <a:r>
              <a:rPr lang="ru-RU" sz="2800" b="1" dirty="0" smtClean="0">
                <a:solidFill>
                  <a:srgbClr val="660066"/>
                </a:solidFill>
              </a:rPr>
              <a:t>Замедлители прощения</a:t>
            </a:r>
            <a:endParaRPr lang="en-US" sz="2800" dirty="0" smtClean="0">
              <a:solidFill>
                <a:srgbClr val="660066"/>
              </a:solidFill>
            </a:endParaRPr>
          </a:p>
          <a:p>
            <a:pPr marL="569913" indent="-225425"/>
            <a:r>
              <a:rPr lang="ru-RU" sz="2800" dirty="0" smtClean="0"/>
              <a:t>Навязчивые припоминания</a:t>
            </a:r>
            <a:endParaRPr lang="en-US" sz="2800" dirty="0" smtClean="0"/>
          </a:p>
          <a:p>
            <a:pPr marL="569913" indent="-225425"/>
            <a:r>
              <a:rPr lang="ru-RU" sz="2800" dirty="0" smtClean="0"/>
              <a:t>Нарциссизм</a:t>
            </a:r>
            <a:endParaRPr lang="en-US" sz="2800" dirty="0" smtClean="0"/>
          </a:p>
          <a:p>
            <a:pPr marL="569913" indent="-225425"/>
            <a:r>
              <a:rPr lang="ru-RU" sz="2800" dirty="0" smtClean="0"/>
              <a:t>Невротизм</a:t>
            </a:r>
            <a:endParaRPr lang="en-US" sz="2800" dirty="0" smtClean="0"/>
          </a:p>
          <a:p>
            <a:pPr marL="569913" indent="-225425"/>
            <a:r>
              <a:rPr lang="ru-RU" sz="2800" dirty="0" smtClean="0"/>
              <a:t>Интроверсия</a:t>
            </a:r>
            <a:endParaRPr lang="en-US" sz="2800" dirty="0" smtClean="0"/>
          </a:p>
          <a:p>
            <a:pPr marL="569913" indent="-225425"/>
            <a:r>
              <a:rPr lang="ru-RU" sz="2800" dirty="0" smtClean="0"/>
              <a:t>Личностная тревожность</a:t>
            </a:r>
            <a:endParaRPr lang="en-US" sz="2800" dirty="0" smtClean="0"/>
          </a:p>
          <a:p>
            <a:pPr marL="569913" indent="-225425"/>
            <a:r>
              <a:rPr lang="ru-RU" sz="2800" dirty="0" smtClean="0"/>
              <a:t>Гневливость</a:t>
            </a:r>
            <a:endParaRPr lang="en-US" sz="2800" dirty="0" smtClean="0"/>
          </a:p>
        </p:txBody>
      </p:sp>
      <p:sp>
        <p:nvSpPr>
          <p:cNvPr id="4" name="Content Placeholder 2"/>
          <p:cNvSpPr txBox="1">
            <a:spLocks/>
          </p:cNvSpPr>
          <p:nvPr/>
        </p:nvSpPr>
        <p:spPr bwMode="auto">
          <a:xfrm>
            <a:off x="4419600" y="2133600"/>
            <a:ext cx="434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tabLst/>
              <a:defRPr/>
            </a:pPr>
            <a:r>
              <a:rPr kumimoji="0" lang="ru-RU" sz="2800" b="1" i="0" u="none" strike="noStrike" kern="1200" cap="none" spc="0" normalizeH="0" baseline="0" noProof="0" dirty="0" smtClean="0">
                <a:ln>
                  <a:noFill/>
                </a:ln>
                <a:solidFill>
                  <a:srgbClr val="008000"/>
                </a:solidFill>
                <a:effectLst/>
                <a:uLnTx/>
                <a:uFillTx/>
                <a:latin typeface="+mn-lt"/>
                <a:ea typeface="+mn-ea"/>
                <a:cs typeface="+mn-cs"/>
              </a:rPr>
              <a:t>Ускорители</a:t>
            </a:r>
            <a:r>
              <a:rPr kumimoji="0" lang="ru-RU" sz="2800" b="1" i="0" u="none" strike="noStrike" kern="1200" cap="none" spc="0" normalizeH="0" noProof="0" dirty="0" smtClean="0">
                <a:ln>
                  <a:noFill/>
                </a:ln>
                <a:solidFill>
                  <a:srgbClr val="008000"/>
                </a:solidFill>
                <a:effectLst/>
                <a:uLnTx/>
                <a:uFillTx/>
                <a:latin typeface="+mn-lt"/>
                <a:ea typeface="+mn-ea"/>
                <a:cs typeface="+mn-cs"/>
              </a:rPr>
              <a:t> прощения</a:t>
            </a:r>
            <a:endParaRPr kumimoji="0" lang="en-US" sz="2800" b="0" i="0" u="none" strike="noStrike" kern="1200" cap="none" spc="0" normalizeH="0" baseline="0" noProof="0" dirty="0" smtClean="0">
              <a:ln>
                <a:noFill/>
              </a:ln>
              <a:solidFill>
                <a:srgbClr val="008000"/>
              </a:solidFill>
              <a:effectLst/>
              <a:uLnTx/>
              <a:uFillTx/>
              <a:latin typeface="+mn-lt"/>
              <a:ea typeface="+mn-ea"/>
              <a:cs typeface="+mn-cs"/>
            </a:endParaRPr>
          </a:p>
          <a:p>
            <a:pPr marL="569913" marR="0" lvl="0" indent="-225425" algn="l" defTabSz="914400" rtl="0" eaLnBrk="1" fontAlgn="base" latinLnBrk="0" hangingPunct="1">
              <a:lnSpc>
                <a:spcPct val="100000"/>
              </a:lnSpc>
              <a:spcBef>
                <a:spcPct val="20000"/>
              </a:spcBef>
              <a:spcAft>
                <a:spcPct val="0"/>
              </a:spcAft>
              <a:buClrTx/>
              <a:buSzTx/>
              <a:buFont typeface="Arial" pitchFamily="34" charset="0"/>
              <a:buChar char="•"/>
              <a:tabLst>
                <a:tab pos="741363" algn="l"/>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Смирение</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69913" marR="0" lvl="0" indent="-225425" algn="l" defTabSz="914400" rtl="0" eaLnBrk="1" fontAlgn="base" latinLnBrk="0" hangingPunct="1">
              <a:lnSpc>
                <a:spcPct val="100000"/>
              </a:lnSpc>
              <a:spcBef>
                <a:spcPct val="20000"/>
              </a:spcBef>
              <a:spcAft>
                <a:spcPct val="0"/>
              </a:spcAft>
              <a:buClrTx/>
              <a:buSzTx/>
              <a:buFont typeface="Arial" pitchFamily="34" charset="0"/>
              <a:buChar char="•"/>
              <a:tabLst>
                <a:tab pos="741363" algn="l"/>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Благодарность</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69913" marR="0" lvl="0" indent="-225425" algn="l" defTabSz="914400" rtl="0" eaLnBrk="1" fontAlgn="base" latinLnBrk="0" hangingPunct="1">
              <a:lnSpc>
                <a:spcPct val="100000"/>
              </a:lnSpc>
              <a:spcBef>
                <a:spcPct val="20000"/>
              </a:spcBef>
              <a:spcAft>
                <a:spcPct val="0"/>
              </a:spcAft>
              <a:buClrTx/>
              <a:buSzTx/>
              <a:buFont typeface="Arial" pitchFamily="34" charset="0"/>
              <a:buChar char="•"/>
              <a:tabLst>
                <a:tab pos="914400" algn="l"/>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Проявление эмпатии</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569913" marR="0" lvl="0" indent="-225425" algn="l" defTabSz="914400" rtl="0" eaLnBrk="1" fontAlgn="base" latinLnBrk="0" hangingPunct="1">
              <a:lnSpc>
                <a:spcPct val="100000"/>
              </a:lnSpc>
              <a:spcBef>
                <a:spcPct val="20000"/>
              </a:spcBef>
              <a:spcAft>
                <a:spcPct val="0"/>
              </a:spcAft>
              <a:buClrTx/>
              <a:buSzTx/>
              <a:buFont typeface="Arial" pitchFamily="34" charset="0"/>
              <a:buChar char="•"/>
              <a:tabLst>
                <a:tab pos="741363" algn="l"/>
              </a:tabLst>
              <a:defRPr/>
            </a:pPr>
            <a:r>
              <a:rPr kumimoji="0" lang="ru-RU" sz="2800" b="0" i="0" u="none" strike="noStrike" kern="1200" cap="none" spc="0" normalizeH="0" baseline="0" noProof="0" dirty="0" smtClean="0">
                <a:ln>
                  <a:noFill/>
                </a:ln>
                <a:solidFill>
                  <a:schemeClr val="tx1"/>
                </a:solidFill>
                <a:effectLst/>
                <a:uLnTx/>
                <a:uFillTx/>
                <a:latin typeface="+mn-lt"/>
                <a:ea typeface="+mn-ea"/>
                <a:cs typeface="+mn-cs"/>
              </a:rPr>
              <a:t>Открытость</a:t>
            </a: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r>
              <a:rPr lang="ru-RU" b="1" dirty="0" smtClean="0">
                <a:solidFill>
                  <a:srgbClr val="660066"/>
                </a:solidFill>
              </a:rPr>
              <a:t>Преодоление обиды</a:t>
            </a:r>
            <a:endParaRPr lang="en-US" b="1" dirty="0">
              <a:solidFill>
                <a:srgbClr val="660066"/>
              </a:solidFill>
            </a:endParaRPr>
          </a:p>
        </p:txBody>
      </p:sp>
      <p:sp>
        <p:nvSpPr>
          <p:cNvPr id="3" name="Content Placeholder 2"/>
          <p:cNvSpPr>
            <a:spLocks noGrp="1"/>
          </p:cNvSpPr>
          <p:nvPr>
            <p:ph idx="1"/>
          </p:nvPr>
        </p:nvSpPr>
        <p:spPr>
          <a:xfrm>
            <a:off x="457200" y="2027237"/>
            <a:ext cx="8229600" cy="4525963"/>
          </a:xfrm>
        </p:spPr>
        <p:txBody>
          <a:bodyPr/>
          <a:lstStyle/>
          <a:p>
            <a:pPr>
              <a:buNone/>
            </a:pPr>
            <a:r>
              <a:rPr lang="ru-RU" sz="3000" b="1" dirty="0" smtClean="0"/>
              <a:t>Модель прощения Уортингтона </a:t>
            </a:r>
            <a:r>
              <a:rPr lang="ru-RU" sz="3000" b="1" i="1" dirty="0" smtClean="0"/>
              <a:t>(англ. </a:t>
            </a:r>
            <a:r>
              <a:rPr lang="en-US" sz="3000" b="1" i="1" dirty="0" smtClean="0"/>
              <a:t>R.E.A.C.H.</a:t>
            </a:r>
            <a:r>
              <a:rPr lang="en-US" sz="3000" b="1" dirty="0" smtClean="0"/>
              <a:t> </a:t>
            </a:r>
            <a:r>
              <a:rPr lang="ru-RU" sz="3000" b="1" i="1" dirty="0"/>
              <a:t>– </a:t>
            </a:r>
            <a:r>
              <a:rPr lang="en-US" sz="3000" dirty="0"/>
              <a:t>recall</a:t>
            </a:r>
            <a:r>
              <a:rPr lang="ru-RU" sz="3000" dirty="0"/>
              <a:t>, </a:t>
            </a:r>
            <a:r>
              <a:rPr lang="en-US" sz="3000" dirty="0"/>
              <a:t>empathize</a:t>
            </a:r>
            <a:r>
              <a:rPr lang="ru-RU" sz="3000" dirty="0"/>
              <a:t>, </a:t>
            </a:r>
            <a:r>
              <a:rPr lang="en-US" sz="3000" dirty="0"/>
              <a:t>altruistic</a:t>
            </a:r>
            <a:r>
              <a:rPr lang="ru-RU" sz="3000" dirty="0"/>
              <a:t>, </a:t>
            </a:r>
            <a:r>
              <a:rPr lang="en-US" sz="3000" dirty="0"/>
              <a:t>commitment</a:t>
            </a:r>
            <a:r>
              <a:rPr lang="ru-RU" sz="3000" dirty="0"/>
              <a:t>, </a:t>
            </a:r>
            <a:r>
              <a:rPr lang="en-US" sz="3000" dirty="0"/>
              <a:t>hold on </a:t>
            </a:r>
            <a:r>
              <a:rPr lang="ru-RU" sz="3000" dirty="0"/>
              <a:t>и игра слов акроним </a:t>
            </a:r>
            <a:r>
              <a:rPr lang="en-US" sz="3000" dirty="0"/>
              <a:t>R</a:t>
            </a:r>
            <a:r>
              <a:rPr lang="ru-RU" sz="3000" dirty="0"/>
              <a:t>.</a:t>
            </a:r>
            <a:r>
              <a:rPr lang="en-US" sz="3000" dirty="0"/>
              <a:t>E</a:t>
            </a:r>
            <a:r>
              <a:rPr lang="ru-RU" sz="3000" dirty="0"/>
              <a:t>.</a:t>
            </a:r>
            <a:r>
              <a:rPr lang="en-US" sz="3000" dirty="0"/>
              <a:t>A</a:t>
            </a:r>
            <a:r>
              <a:rPr lang="ru-RU" sz="3000" dirty="0"/>
              <a:t>.</a:t>
            </a:r>
            <a:r>
              <a:rPr lang="en-US" sz="3000" dirty="0"/>
              <a:t>C</a:t>
            </a:r>
            <a:r>
              <a:rPr lang="ru-RU" sz="3000" dirty="0"/>
              <a:t>.</a:t>
            </a:r>
            <a:r>
              <a:rPr lang="en-US" sz="3000" dirty="0"/>
              <a:t>H</a:t>
            </a:r>
            <a:r>
              <a:rPr lang="ru-RU" sz="3000" dirty="0"/>
              <a:t>. и глагол </a:t>
            </a:r>
            <a:r>
              <a:rPr lang="en-US" sz="3000" dirty="0"/>
              <a:t>reach</a:t>
            </a:r>
            <a:r>
              <a:rPr lang="ru-RU" sz="3000" dirty="0"/>
              <a:t> </a:t>
            </a:r>
            <a:r>
              <a:rPr lang="ru-RU" sz="3000" dirty="0" smtClean="0"/>
              <a:t>– </a:t>
            </a:r>
            <a:r>
              <a:rPr lang="ru-RU" sz="3000" dirty="0"/>
              <a:t>достигать</a:t>
            </a:r>
            <a:r>
              <a:rPr lang="ru-RU" sz="3000" dirty="0" smtClean="0"/>
              <a:t>)</a:t>
            </a:r>
            <a:endParaRPr lang="en-US" sz="3000" b="1" dirty="0" smtClean="0"/>
          </a:p>
          <a:p>
            <a:pPr marL="914400" lvl="0" indent="0">
              <a:buNone/>
            </a:pPr>
            <a:r>
              <a:rPr lang="en-US" sz="3000" b="1" dirty="0" smtClean="0">
                <a:solidFill>
                  <a:srgbClr val="008000"/>
                </a:solidFill>
                <a:effectLst>
                  <a:outerShdw blurRad="38100" dist="38100" dir="2700000" algn="tl">
                    <a:srgbClr val="000000">
                      <a:alpha val="43137"/>
                    </a:srgbClr>
                  </a:outerShdw>
                </a:effectLst>
              </a:rPr>
              <a:t>R</a:t>
            </a:r>
            <a:r>
              <a:rPr lang="en-US" sz="3000" dirty="0" smtClean="0"/>
              <a:t> – </a:t>
            </a:r>
            <a:r>
              <a:rPr lang="ru-RU" sz="3000" b="1" dirty="0" smtClean="0">
                <a:solidFill>
                  <a:srgbClr val="008000"/>
                </a:solidFill>
              </a:rPr>
              <a:t>Вспомните </a:t>
            </a:r>
            <a:r>
              <a:rPr lang="ru-RU" sz="3000" dirty="0" smtClean="0"/>
              <a:t>обиду</a:t>
            </a:r>
            <a:endParaRPr lang="en-US" sz="3000" dirty="0" smtClean="0"/>
          </a:p>
          <a:p>
            <a:pPr marL="914400" lvl="0" indent="0">
              <a:buNone/>
            </a:pPr>
            <a:r>
              <a:rPr lang="en-US" sz="3000" b="1" dirty="0" smtClean="0">
                <a:solidFill>
                  <a:srgbClr val="660066"/>
                </a:solidFill>
                <a:effectLst>
                  <a:outerShdw blurRad="38100" dist="38100" dir="2700000" algn="tl">
                    <a:srgbClr val="000000">
                      <a:alpha val="43137"/>
                    </a:srgbClr>
                  </a:outerShdw>
                </a:effectLst>
              </a:rPr>
              <a:t>E</a:t>
            </a:r>
            <a:r>
              <a:rPr lang="en-US" sz="3000" dirty="0" smtClean="0">
                <a:solidFill>
                  <a:srgbClr val="660066"/>
                </a:solidFill>
              </a:rPr>
              <a:t> </a:t>
            </a:r>
            <a:r>
              <a:rPr lang="en-US" sz="3000" dirty="0" smtClean="0"/>
              <a:t>– </a:t>
            </a:r>
            <a:r>
              <a:rPr lang="ru-RU" sz="3000" b="1" dirty="0" smtClean="0">
                <a:solidFill>
                  <a:srgbClr val="660066"/>
                </a:solidFill>
              </a:rPr>
              <a:t>Проявите сочувствие</a:t>
            </a:r>
            <a:r>
              <a:rPr lang="en-US" sz="3000" dirty="0" smtClean="0"/>
              <a:t> </a:t>
            </a:r>
            <a:r>
              <a:rPr lang="ru-RU" sz="3000" dirty="0" smtClean="0"/>
              <a:t>к обидчику</a:t>
            </a:r>
            <a:endParaRPr lang="en-US" sz="3000" dirty="0" smtClean="0"/>
          </a:p>
          <a:p>
            <a:pPr marL="914400" lvl="0" indent="0">
              <a:buNone/>
            </a:pPr>
            <a:r>
              <a:rPr lang="en-US" sz="3000" b="1" dirty="0" smtClean="0">
                <a:solidFill>
                  <a:srgbClr val="000090"/>
                </a:solidFill>
                <a:effectLst>
                  <a:outerShdw blurRad="38100" dist="38100" dir="2700000" algn="tl">
                    <a:srgbClr val="000000">
                      <a:alpha val="43137"/>
                    </a:srgbClr>
                  </a:outerShdw>
                </a:effectLst>
              </a:rPr>
              <a:t>A</a:t>
            </a:r>
            <a:r>
              <a:rPr lang="en-US" sz="3000" dirty="0" smtClean="0"/>
              <a:t> </a:t>
            </a:r>
            <a:r>
              <a:rPr lang="en-US" sz="3000" b="1" dirty="0" smtClean="0">
                <a:solidFill>
                  <a:srgbClr val="000090"/>
                </a:solidFill>
              </a:rPr>
              <a:t>– </a:t>
            </a:r>
            <a:r>
              <a:rPr lang="ru-RU" sz="3000" b="1" dirty="0" smtClean="0">
                <a:solidFill>
                  <a:srgbClr val="000090"/>
                </a:solidFill>
              </a:rPr>
              <a:t>Альтруистический</a:t>
            </a:r>
            <a:r>
              <a:rPr lang="en-US" sz="3000" b="1" dirty="0" smtClean="0">
                <a:solidFill>
                  <a:srgbClr val="000090"/>
                </a:solidFill>
              </a:rPr>
              <a:t> </a:t>
            </a:r>
            <a:r>
              <a:rPr lang="ru-RU" sz="3000" dirty="0" smtClean="0"/>
              <a:t>дар прощения</a:t>
            </a:r>
            <a:endParaRPr lang="en-US" sz="3000" dirty="0" smtClean="0"/>
          </a:p>
          <a:p>
            <a:pPr marL="914400" lvl="0" indent="0">
              <a:buNone/>
            </a:pPr>
            <a:r>
              <a:rPr lang="en-US" sz="3000" b="1" dirty="0" smtClean="0">
                <a:solidFill>
                  <a:srgbClr val="FF0000"/>
                </a:solidFill>
                <a:effectLst>
                  <a:outerShdw blurRad="38100" dist="38100" dir="2700000" algn="tl">
                    <a:srgbClr val="000000">
                      <a:alpha val="43137"/>
                    </a:srgbClr>
                  </a:outerShdw>
                </a:effectLst>
              </a:rPr>
              <a:t>C</a:t>
            </a:r>
            <a:r>
              <a:rPr lang="en-US" sz="3000" dirty="0" smtClean="0">
                <a:solidFill>
                  <a:srgbClr val="FF0000"/>
                </a:solidFill>
              </a:rPr>
              <a:t> </a:t>
            </a:r>
            <a:r>
              <a:rPr lang="en-US" sz="3000" dirty="0" smtClean="0"/>
              <a:t>– </a:t>
            </a:r>
            <a:r>
              <a:rPr lang="ru-RU" sz="3000" b="1" dirty="0" smtClean="0">
                <a:solidFill>
                  <a:srgbClr val="FF0000"/>
                </a:solidFill>
              </a:rPr>
              <a:t>Решимость</a:t>
            </a:r>
            <a:r>
              <a:rPr lang="en-US" sz="3000" dirty="0" smtClean="0"/>
              <a:t> </a:t>
            </a:r>
            <a:r>
              <a:rPr lang="ru-RU" sz="3000" dirty="0" smtClean="0"/>
              <a:t>простить</a:t>
            </a:r>
            <a:r>
              <a:rPr lang="en-US" sz="3000" dirty="0" smtClean="0"/>
              <a:t> </a:t>
            </a:r>
            <a:endParaRPr lang="ru-RU" sz="3000" dirty="0" smtClean="0"/>
          </a:p>
          <a:p>
            <a:pPr marL="914400" lvl="0" indent="0">
              <a:buNone/>
            </a:pPr>
            <a:r>
              <a:rPr lang="en-US" sz="3000" b="1" dirty="0" smtClean="0">
                <a:solidFill>
                  <a:schemeClr val="accent6">
                    <a:lumMod val="75000"/>
                  </a:schemeClr>
                </a:solidFill>
                <a:effectLst>
                  <a:outerShdw blurRad="38100" dist="38100" dir="2700000" algn="tl">
                    <a:srgbClr val="000000">
                      <a:alpha val="43137"/>
                    </a:srgbClr>
                  </a:outerShdw>
                </a:effectLst>
              </a:rPr>
              <a:t>H</a:t>
            </a:r>
            <a:r>
              <a:rPr lang="en-US" sz="3000" dirty="0" smtClean="0">
                <a:solidFill>
                  <a:schemeClr val="accent6">
                    <a:lumMod val="75000"/>
                  </a:schemeClr>
                </a:solidFill>
              </a:rPr>
              <a:t> </a:t>
            </a:r>
            <a:r>
              <a:rPr lang="en-US" sz="3000" dirty="0" smtClean="0"/>
              <a:t>– </a:t>
            </a:r>
            <a:r>
              <a:rPr lang="ru-RU" sz="3000" b="1" dirty="0" smtClean="0">
                <a:solidFill>
                  <a:srgbClr val="FF6600"/>
                </a:solidFill>
              </a:rPr>
              <a:t>Приверженность намерению</a:t>
            </a:r>
            <a:r>
              <a:rPr lang="ru-RU" sz="3000" b="1" dirty="0">
                <a:solidFill>
                  <a:srgbClr val="FF6600"/>
                </a:solidFill>
              </a:rPr>
              <a:t> </a:t>
            </a:r>
            <a:r>
              <a:rPr lang="ru-RU" sz="3000" dirty="0" smtClean="0"/>
              <a:t>простить</a:t>
            </a:r>
            <a:endParaRPr lang="en-US" sz="30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4" name="Title 1"/>
          <p:cNvSpPr>
            <a:spLocks noGrp="1"/>
          </p:cNvSpPr>
          <p:nvPr>
            <p:ph type="title"/>
          </p:nvPr>
        </p:nvSpPr>
        <p:spPr>
          <a:xfrm>
            <a:off x="381000" y="381000"/>
            <a:ext cx="8534400" cy="1143000"/>
          </a:xfrm>
        </p:spPr>
        <p:txBody>
          <a:bodyPr/>
          <a:lstStyle/>
          <a:p>
            <a:r>
              <a:rPr lang="ru-RU" b="1" dirty="0" smtClean="0">
                <a:solidFill>
                  <a:srgbClr val="660066"/>
                </a:solidFill>
              </a:rPr>
              <a:t>Модель </a:t>
            </a:r>
            <a:r>
              <a:rPr lang="en-US" b="1" dirty="0" smtClean="0">
                <a:solidFill>
                  <a:srgbClr val="660066"/>
                </a:solidFill>
              </a:rPr>
              <a:t>R.E.A.C.H. </a:t>
            </a:r>
            <a:br>
              <a:rPr lang="en-US" b="1" dirty="0" smtClean="0">
                <a:solidFill>
                  <a:srgbClr val="660066"/>
                </a:solidFill>
              </a:rPr>
            </a:br>
            <a:r>
              <a:rPr lang="ru-RU" b="1" dirty="0">
                <a:solidFill>
                  <a:srgbClr val="660066"/>
                </a:solidFill>
              </a:rPr>
              <a:t>в</a:t>
            </a:r>
            <a:r>
              <a:rPr lang="ru-RU" b="1" dirty="0" smtClean="0">
                <a:solidFill>
                  <a:srgbClr val="660066"/>
                </a:solidFill>
              </a:rPr>
              <a:t> случае серьезных преступлений</a:t>
            </a:r>
            <a:endParaRPr lang="en-US" b="1" dirty="0">
              <a:solidFill>
                <a:srgbClr val="660066"/>
              </a:solidFill>
            </a:endParaRPr>
          </a:p>
        </p:txBody>
      </p:sp>
      <p:sp>
        <p:nvSpPr>
          <p:cNvPr id="3" name="Content Placeholder 2"/>
          <p:cNvSpPr>
            <a:spLocks noGrp="1"/>
          </p:cNvSpPr>
          <p:nvPr>
            <p:ph idx="1"/>
          </p:nvPr>
        </p:nvSpPr>
        <p:spPr>
          <a:xfrm>
            <a:off x="3505200" y="1981200"/>
            <a:ext cx="4953000" cy="2667000"/>
          </a:xfrm>
        </p:spPr>
        <p:txBody>
          <a:bodyPr/>
          <a:lstStyle/>
          <a:p>
            <a:pPr algn="ctr">
              <a:buNone/>
            </a:pPr>
            <a:r>
              <a:rPr lang="ru-RU" sz="3700" i="1" dirty="0" smtClean="0"/>
              <a:t>Каким образом модель прощения </a:t>
            </a:r>
            <a:r>
              <a:rPr lang="en-US" sz="3700" b="1" i="1" dirty="0" smtClean="0"/>
              <a:t>R.E.A.C.H</a:t>
            </a:r>
            <a:r>
              <a:rPr lang="en-US" sz="3700" i="1" dirty="0" smtClean="0"/>
              <a:t>. </a:t>
            </a:r>
            <a:r>
              <a:rPr lang="ru-RU" sz="3700" i="1" dirty="0"/>
              <a:t>р</a:t>
            </a:r>
            <a:r>
              <a:rPr lang="ru-RU" sz="3700" i="1" dirty="0" smtClean="0"/>
              <a:t>аботает в случае серьезных преступлений, таких, как убийство, изнасилование и физическое насилие?</a:t>
            </a:r>
            <a:r>
              <a:rPr lang="en-US" sz="4000" i="1" dirty="0" smtClean="0"/>
              <a:t> </a:t>
            </a:r>
          </a:p>
          <a:p>
            <a:pPr algn="ctr">
              <a:buNone/>
            </a:pPr>
            <a:endParaRPr lang="en-US" sz="4000" i="1" dirty="0" smtClean="0"/>
          </a:p>
        </p:txBody>
      </p:sp>
      <p:pic>
        <p:nvPicPr>
          <p:cNvPr id="2" name="Picture 1"/>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76200" y="1809016"/>
            <a:ext cx="3657600" cy="5125184"/>
          </a:xfrm>
          <a:prstGeom prst="rect">
            <a:avLst/>
          </a:prstGeom>
        </p:spPr>
      </p:pic>
      <p:sp>
        <p:nvSpPr>
          <p:cNvPr id="6" name="TextBox 5"/>
          <p:cNvSpPr txBox="1"/>
          <p:nvPr/>
        </p:nvSpPr>
        <p:spPr>
          <a:xfrm>
            <a:off x="2133600" y="3276600"/>
            <a:ext cx="184666" cy="369332"/>
          </a:xfrm>
          <a:prstGeom prst="rect">
            <a:avLst/>
          </a:prstGeom>
          <a:noFill/>
        </p:spPr>
        <p:txBody>
          <a:bodyPr wrap="none" rtlCol="0">
            <a:spAutoFit/>
          </a:bodyPr>
          <a:lstStyle/>
          <a:p>
            <a:endParaRPr lang="en-US" dirty="0"/>
          </a:p>
        </p:txBody>
      </p:sp>
      <p:sp>
        <p:nvSpPr>
          <p:cNvPr id="7" name="Rectangle 6"/>
          <p:cNvSpPr/>
          <p:nvPr/>
        </p:nvSpPr>
        <p:spPr>
          <a:xfrm>
            <a:off x="1447800" y="2971800"/>
            <a:ext cx="1979259" cy="523220"/>
          </a:xfrm>
          <a:prstGeom prst="rect">
            <a:avLst/>
          </a:prstGeom>
        </p:spPr>
        <p:txBody>
          <a:bodyPr wrap="none">
            <a:spAutoFit/>
          </a:bodyPr>
          <a:lstStyle/>
          <a:p>
            <a:r>
              <a:rPr lang="en-US" sz="2800" b="1" i="1" dirty="0">
                <a:solidFill>
                  <a:schemeClr val="bg1"/>
                </a:solidFill>
              </a:rPr>
              <a:t>R.E.A.C.H</a:t>
            </a:r>
            <a:r>
              <a:rPr lang="en-US" sz="2800" i="1" dirty="0">
                <a:solidFill>
                  <a:schemeClr val="bg1"/>
                </a:solidFill>
              </a:rPr>
              <a:t>.</a:t>
            </a:r>
            <a:endParaRPr lang="en-US" sz="2800" dirty="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4" cstate="print"/>
          <a:stretch>
            <a:fillRect/>
          </a:stretch>
        </p:blipFill>
        <p:spPr>
          <a:xfrm>
            <a:off x="5359400" y="4953000"/>
            <a:ext cx="3937000" cy="1905000"/>
          </a:xfrm>
          <a:prstGeom prst="rect">
            <a:avLst/>
          </a:prstGeom>
          <a:ln>
            <a:noFill/>
          </a:ln>
          <a:effectLst>
            <a:softEdge rad="112500"/>
          </a:effectLst>
        </p:spPr>
      </p:pic>
      <p:sp>
        <p:nvSpPr>
          <p:cNvPr id="3" name="Content Placeholder 2"/>
          <p:cNvSpPr>
            <a:spLocks noGrp="1"/>
          </p:cNvSpPr>
          <p:nvPr>
            <p:ph idx="1"/>
          </p:nvPr>
        </p:nvSpPr>
        <p:spPr>
          <a:xfrm>
            <a:off x="152400" y="2255837"/>
            <a:ext cx="8610600" cy="4525963"/>
          </a:xfrm>
        </p:spPr>
        <p:txBody>
          <a:bodyPr/>
          <a:lstStyle/>
          <a:p>
            <a:pPr marL="914400" indent="-463550">
              <a:buNone/>
            </a:pPr>
            <a:r>
              <a:rPr lang="en-US" b="1" dirty="0">
                <a:solidFill>
                  <a:srgbClr val="660066"/>
                </a:solidFill>
              </a:rPr>
              <a:t>1. </a:t>
            </a:r>
            <a:r>
              <a:rPr lang="ru-RU" dirty="0" smtClean="0"/>
              <a:t>Первым шагом к возможному продению должно стать</a:t>
            </a:r>
            <a:r>
              <a:rPr lang="ru-RU" b="1" dirty="0" smtClean="0">
                <a:solidFill>
                  <a:srgbClr val="660066"/>
                </a:solidFill>
              </a:rPr>
              <a:t> информирование властей.</a:t>
            </a:r>
            <a:endParaRPr lang="en-US" dirty="0"/>
          </a:p>
          <a:p>
            <a:pPr marL="965200" indent="-514350">
              <a:buAutoNum type="arabicPeriod"/>
            </a:pPr>
            <a:endParaRPr lang="en-US" sz="900" dirty="0"/>
          </a:p>
          <a:p>
            <a:pPr marL="914400" indent="-463550">
              <a:buNone/>
            </a:pPr>
            <a:r>
              <a:rPr lang="en-US" b="1" dirty="0">
                <a:solidFill>
                  <a:srgbClr val="660066"/>
                </a:solidFill>
              </a:rPr>
              <a:t>2.</a:t>
            </a:r>
            <a:r>
              <a:rPr lang="en-US" dirty="0"/>
              <a:t> </a:t>
            </a:r>
            <a:r>
              <a:rPr lang="ru-RU" dirty="0" smtClean="0"/>
              <a:t>Вы можете начать использовать модель  </a:t>
            </a:r>
            <a:r>
              <a:rPr lang="en-US" b="1" dirty="0" smtClean="0">
                <a:solidFill>
                  <a:srgbClr val="660066"/>
                </a:solidFill>
              </a:rPr>
              <a:t>R.E.A.C.H</a:t>
            </a:r>
            <a:r>
              <a:rPr lang="en-US" b="1" dirty="0">
                <a:solidFill>
                  <a:srgbClr val="660066"/>
                </a:solidFill>
              </a:rPr>
              <a:t>.</a:t>
            </a:r>
            <a:r>
              <a:rPr lang="en-US" dirty="0"/>
              <a:t> </a:t>
            </a:r>
            <a:r>
              <a:rPr lang="ru-RU" dirty="0" smtClean="0"/>
              <a:t>с</a:t>
            </a:r>
            <a:r>
              <a:rPr lang="en-US" dirty="0" smtClean="0"/>
              <a:t> </a:t>
            </a:r>
            <a:r>
              <a:rPr lang="ru-RU" b="1" dirty="0" smtClean="0">
                <a:solidFill>
                  <a:srgbClr val="660066"/>
                </a:solidFill>
              </a:rPr>
              <a:t>воспоминаний о преступлении, совершенном против вас. </a:t>
            </a:r>
            <a:endParaRPr lang="en-US" dirty="0"/>
          </a:p>
        </p:txBody>
      </p:sp>
    </p:spTree>
    <p:extLst>
      <p:ext uri="{BB962C8B-B14F-4D97-AF65-F5344CB8AC3E}">
        <p14:creationId xmlns="" xmlns:p14="http://schemas.microsoft.com/office/powerpoint/2010/main" val="3515822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pic>
        <p:nvPicPr>
          <p:cNvPr id="4" name="Picture 3"/>
          <p:cNvPicPr>
            <a:picLocks noChangeAspect="1"/>
          </p:cNvPicPr>
          <p:nvPr/>
        </p:nvPicPr>
        <p:blipFill>
          <a:blip r:embed="rId4" cstate="print"/>
          <a:stretch>
            <a:fillRect/>
          </a:stretch>
        </p:blipFill>
        <p:spPr>
          <a:xfrm>
            <a:off x="5359400" y="4953000"/>
            <a:ext cx="3937000" cy="1905000"/>
          </a:xfrm>
          <a:prstGeom prst="rect">
            <a:avLst/>
          </a:prstGeom>
          <a:ln>
            <a:noFill/>
          </a:ln>
          <a:effectLst>
            <a:softEdge rad="112500"/>
          </a:effectLst>
        </p:spPr>
      </p:pic>
      <p:sp>
        <p:nvSpPr>
          <p:cNvPr id="3" name="Content Placeholder 2"/>
          <p:cNvSpPr>
            <a:spLocks noGrp="1"/>
          </p:cNvSpPr>
          <p:nvPr>
            <p:ph idx="1"/>
          </p:nvPr>
        </p:nvSpPr>
        <p:spPr>
          <a:xfrm>
            <a:off x="-76200" y="1524000"/>
            <a:ext cx="7620000" cy="4724400"/>
          </a:xfrm>
        </p:spPr>
        <p:txBody>
          <a:bodyPr/>
          <a:lstStyle/>
          <a:p>
            <a:pPr>
              <a:buNone/>
            </a:pPr>
            <a:endParaRPr lang="en-US" b="1" i="1" dirty="0" smtClean="0"/>
          </a:p>
          <a:p>
            <a:pPr marL="914400" indent="-463550">
              <a:buNone/>
            </a:pPr>
            <a:r>
              <a:rPr lang="en-US" b="1" dirty="0" smtClean="0">
                <a:solidFill>
                  <a:srgbClr val="660066"/>
                </a:solidFill>
              </a:rPr>
              <a:t>3. </a:t>
            </a:r>
            <a:r>
              <a:rPr lang="ru-RU" b="1" dirty="0" smtClean="0">
                <a:solidFill>
                  <a:srgbClr val="660066"/>
                </a:solidFill>
              </a:rPr>
              <a:t>Взгляд на преступника с другой стороны благодаря проявлению эмпатии </a:t>
            </a:r>
            <a:r>
              <a:rPr lang="ru-RU" dirty="0" smtClean="0"/>
              <a:t>очень поможет вам освободить свой разум и сердце от чувства ярости и гнева. </a:t>
            </a:r>
            <a:endParaRPr lang="en-US" dirty="0" smtClean="0"/>
          </a:p>
          <a:p>
            <a:pPr marL="914400" indent="-463550">
              <a:buNone/>
            </a:pPr>
            <a:r>
              <a:rPr lang="en-US" b="1" dirty="0" smtClean="0">
                <a:solidFill>
                  <a:srgbClr val="660066"/>
                </a:solidFill>
              </a:rPr>
              <a:t>4. </a:t>
            </a:r>
            <a:r>
              <a:rPr lang="ru-RU" b="1" dirty="0" smtClean="0">
                <a:solidFill>
                  <a:srgbClr val="660066"/>
                </a:solidFill>
              </a:rPr>
              <a:t>Теперь вы можете решить, когда вы подарите ему</a:t>
            </a:r>
            <a:r>
              <a:rPr lang="en-US" b="1" dirty="0" smtClean="0">
                <a:solidFill>
                  <a:srgbClr val="660066"/>
                </a:solidFill>
              </a:rPr>
              <a:t>/</a:t>
            </a:r>
            <a:r>
              <a:rPr lang="ru-RU" b="1" dirty="0" smtClean="0">
                <a:solidFill>
                  <a:srgbClr val="660066"/>
                </a:solidFill>
              </a:rPr>
              <a:t>ей дар прощения.</a:t>
            </a:r>
            <a:endParaRPr lang="en-US" sz="3600" b="1" dirty="0" smtClean="0">
              <a:solidFill>
                <a:srgbClr val="660066"/>
              </a:solidFill>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4" name="Title 1"/>
          <p:cNvSpPr>
            <a:spLocks noGrp="1"/>
          </p:cNvSpPr>
          <p:nvPr>
            <p:ph type="title"/>
          </p:nvPr>
        </p:nvSpPr>
        <p:spPr>
          <a:xfrm>
            <a:off x="685800" y="533400"/>
            <a:ext cx="8229600" cy="1143000"/>
          </a:xfrm>
        </p:spPr>
        <p:txBody>
          <a:bodyPr/>
          <a:lstStyle/>
          <a:p>
            <a:endParaRPr lang="en-US" sz="4000" dirty="0"/>
          </a:p>
        </p:txBody>
      </p:sp>
      <p:sp>
        <p:nvSpPr>
          <p:cNvPr id="3" name="Content Placeholder 2"/>
          <p:cNvSpPr>
            <a:spLocks noGrp="1"/>
          </p:cNvSpPr>
          <p:nvPr>
            <p:ph idx="1"/>
          </p:nvPr>
        </p:nvSpPr>
        <p:spPr>
          <a:xfrm>
            <a:off x="-228600" y="1676400"/>
            <a:ext cx="5791200" cy="4724400"/>
          </a:xfrm>
        </p:spPr>
        <p:txBody>
          <a:bodyPr/>
          <a:lstStyle/>
          <a:p>
            <a:pPr>
              <a:buNone/>
            </a:pPr>
            <a:endParaRPr lang="en-US" b="1" i="1" dirty="0" smtClean="0"/>
          </a:p>
          <a:p>
            <a:pPr marL="914400" indent="-463550">
              <a:buNone/>
            </a:pPr>
            <a:r>
              <a:rPr lang="en-US" b="1" dirty="0" smtClean="0">
                <a:solidFill>
                  <a:srgbClr val="660066"/>
                </a:solidFill>
              </a:rPr>
              <a:t>5. </a:t>
            </a:r>
            <a:r>
              <a:rPr lang="ru-RU" b="1" dirty="0" smtClean="0">
                <a:solidFill>
                  <a:srgbClr val="660066"/>
                </a:solidFill>
              </a:rPr>
              <a:t>Прощение это и одномоментное решение, и решение продолжать жить, выполняя обещание простить. </a:t>
            </a:r>
            <a:endParaRPr lang="en-US" sz="3600" dirty="0" smtClean="0"/>
          </a:p>
        </p:txBody>
      </p:sp>
      <p:pic>
        <p:nvPicPr>
          <p:cNvPr id="2" name="Picture 1"/>
          <p:cNvPicPr>
            <a:picLocks noChangeAspect="1"/>
          </p:cNvPicPr>
          <p:nvPr/>
        </p:nvPicPr>
        <p:blipFill>
          <a:blip r:embed="rId4" cstate="print"/>
          <a:stretch>
            <a:fillRect/>
          </a:stretch>
        </p:blipFill>
        <p:spPr>
          <a:xfrm>
            <a:off x="4419600" y="4495800"/>
            <a:ext cx="4881880" cy="2362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4" name="Title 1"/>
          <p:cNvSpPr>
            <a:spLocks noGrp="1"/>
          </p:cNvSpPr>
          <p:nvPr>
            <p:ph type="title"/>
          </p:nvPr>
        </p:nvSpPr>
        <p:spPr>
          <a:xfrm>
            <a:off x="457200" y="274638"/>
            <a:ext cx="8229600" cy="1143000"/>
          </a:xfrm>
        </p:spPr>
        <p:txBody>
          <a:bodyPr/>
          <a:lstStyle/>
          <a:p>
            <a:endParaRPr lang="en-US" sz="4000" dirty="0"/>
          </a:p>
        </p:txBody>
      </p:sp>
      <p:pic>
        <p:nvPicPr>
          <p:cNvPr id="2" name="Picture 1"/>
          <p:cNvPicPr>
            <a:picLocks noChangeAspect="1"/>
          </p:cNvPicPr>
          <p:nvPr/>
        </p:nvPicPr>
        <p:blipFill>
          <a:blip r:embed="rId4" cstate="print"/>
          <a:stretch>
            <a:fillRect/>
          </a:stretch>
        </p:blipFill>
        <p:spPr>
          <a:xfrm>
            <a:off x="4826000" y="4694903"/>
            <a:ext cx="4470400" cy="2163097"/>
          </a:xfrm>
          <a:prstGeom prst="rect">
            <a:avLst/>
          </a:prstGeom>
        </p:spPr>
      </p:pic>
      <p:sp>
        <p:nvSpPr>
          <p:cNvPr id="3" name="Content Placeholder 2"/>
          <p:cNvSpPr>
            <a:spLocks noGrp="1"/>
          </p:cNvSpPr>
          <p:nvPr>
            <p:ph idx="1"/>
          </p:nvPr>
        </p:nvSpPr>
        <p:spPr>
          <a:xfrm>
            <a:off x="-228600" y="1600200"/>
            <a:ext cx="6400800" cy="4724400"/>
          </a:xfrm>
        </p:spPr>
        <p:txBody>
          <a:bodyPr/>
          <a:lstStyle/>
          <a:p>
            <a:pPr>
              <a:buNone/>
            </a:pPr>
            <a:endParaRPr lang="en-US" b="1" i="1" dirty="0" smtClean="0"/>
          </a:p>
          <a:p>
            <a:pPr marL="914400" lvl="0" indent="-463550">
              <a:buNone/>
            </a:pPr>
            <a:r>
              <a:rPr lang="en-US" b="1" dirty="0" smtClean="0">
                <a:solidFill>
                  <a:srgbClr val="660066"/>
                </a:solidFill>
              </a:rPr>
              <a:t>6. </a:t>
            </a:r>
            <a:r>
              <a:rPr lang="ru-RU" b="1" dirty="0" smtClean="0">
                <a:solidFill>
                  <a:srgbClr val="660066"/>
                </a:solidFill>
              </a:rPr>
              <a:t>Твердое решение простить несет вместе с собой цену ежедневного перепосвящения этому решению</a:t>
            </a:r>
            <a:r>
              <a:rPr lang="en-US" b="1" dirty="0" smtClean="0">
                <a:solidFill>
                  <a:srgbClr val="660066"/>
                </a:solidFill>
              </a:rPr>
              <a:t>….</a:t>
            </a:r>
            <a:r>
              <a:rPr lang="en-US" dirty="0" smtClean="0"/>
              <a:t>[</a:t>
            </a:r>
            <a:r>
              <a:rPr lang="ru-RU" dirty="0" smtClean="0"/>
              <a:t>где</a:t>
            </a:r>
            <a:r>
              <a:rPr lang="en-US" dirty="0" smtClean="0"/>
              <a:t>] </a:t>
            </a:r>
            <a:r>
              <a:rPr lang="ru-RU" dirty="0" smtClean="0"/>
              <a:t>хорошую помощь вам окажет молитва. </a:t>
            </a:r>
            <a:endParaRPr lang="en-US" sz="36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7[1].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8023" y="0"/>
            <a:ext cx="9507119" cy="6858000"/>
          </a:xfrm>
          <a:prstGeom prst="rect">
            <a:avLst/>
          </a:prstGeom>
        </p:spPr>
      </p:pic>
      <p:sp>
        <p:nvSpPr>
          <p:cNvPr id="2050" name="Title 1"/>
          <p:cNvSpPr>
            <a:spLocks noGrp="1"/>
          </p:cNvSpPr>
          <p:nvPr>
            <p:ph type="ctrTitle"/>
          </p:nvPr>
        </p:nvSpPr>
        <p:spPr>
          <a:xfrm>
            <a:off x="-152400" y="3048000"/>
            <a:ext cx="9601200" cy="2536825"/>
          </a:xfrm>
        </p:spPr>
        <p:txBody>
          <a:bodyPr/>
          <a:lstStyle/>
          <a:p>
            <a:r>
              <a:rPr lang="ru-RU" sz="4000" dirty="0" smtClean="0">
                <a:solidFill>
                  <a:schemeClr val="bg1"/>
                </a:solidFill>
                <a:latin typeface="Cambria"/>
                <a:cs typeface="Cambria"/>
              </a:rPr>
              <a:t>Прощение и ваше здоровье</a:t>
            </a:r>
            <a:r>
              <a:rPr lang="en-US" sz="4000" dirty="0" smtClean="0">
                <a:solidFill>
                  <a:schemeClr val="bg1"/>
                </a:solidFill>
                <a:latin typeface="Cambria"/>
                <a:cs typeface="Cambria"/>
              </a:rPr>
              <a:t>– </a:t>
            </a:r>
            <a:r>
              <a:rPr lang="ru-RU" sz="4000" dirty="0" smtClean="0">
                <a:solidFill>
                  <a:schemeClr val="bg1"/>
                </a:solidFill>
                <a:latin typeface="Cambria"/>
                <a:cs typeface="Cambria"/>
              </a:rPr>
              <a:t>Часть</a:t>
            </a:r>
            <a:r>
              <a:rPr lang="en-US" sz="4000" dirty="0" smtClean="0">
                <a:solidFill>
                  <a:schemeClr val="bg1"/>
                </a:solidFill>
                <a:latin typeface="Cambria"/>
                <a:cs typeface="Cambria"/>
              </a:rPr>
              <a:t> 2</a:t>
            </a:r>
            <a:br>
              <a:rPr lang="en-US" sz="4000" dirty="0" smtClean="0">
                <a:solidFill>
                  <a:schemeClr val="bg1"/>
                </a:solidFill>
                <a:latin typeface="Cambria"/>
                <a:cs typeface="Cambria"/>
              </a:rPr>
            </a:br>
            <a:r>
              <a:rPr lang="ru-RU" sz="1600" dirty="0" smtClean="0">
                <a:solidFill>
                  <a:schemeClr val="accent2">
                    <a:lumMod val="20000"/>
                    <a:lumOff val="80000"/>
                  </a:schemeClr>
                </a:solidFill>
                <a:latin typeface="Cambria"/>
                <a:cs typeface="Cambria"/>
              </a:rPr>
              <a:t>Адаптировано из книги</a:t>
            </a:r>
            <a:r>
              <a:rPr lang="en-US" sz="1600" dirty="0" smtClean="0">
                <a:solidFill>
                  <a:schemeClr val="accent2">
                    <a:lumMod val="20000"/>
                    <a:lumOff val="80000"/>
                  </a:schemeClr>
                </a:solidFill>
                <a:latin typeface="Cambria"/>
                <a:cs typeface="Cambria"/>
              </a:rPr>
              <a:t> </a:t>
            </a:r>
            <a:r>
              <a:rPr lang="ru-RU" sz="1600" dirty="0" smtClean="0">
                <a:solidFill>
                  <a:schemeClr val="accent2">
                    <a:lumMod val="20000"/>
                    <a:lumOff val="80000"/>
                  </a:schemeClr>
                </a:solidFill>
                <a:latin typeface="Cambria"/>
                <a:cs typeface="Cambria"/>
              </a:rPr>
              <a:t>«</a:t>
            </a:r>
            <a:r>
              <a:rPr lang="ru-RU" sz="1600" i="1" dirty="0" smtClean="0">
                <a:solidFill>
                  <a:schemeClr val="accent2">
                    <a:lumMod val="20000"/>
                    <a:lumOff val="80000"/>
                  </a:schemeClr>
                </a:solidFill>
                <a:latin typeface="Cambria"/>
                <a:cs typeface="Cambria"/>
              </a:rPr>
              <a:t>Я прощаю тебя, но…»</a:t>
            </a:r>
            <a:r>
              <a:rPr lang="en-US" sz="1600" dirty="0" smtClean="0">
                <a:solidFill>
                  <a:schemeClr val="accent2">
                    <a:lumMod val="20000"/>
                    <a:lumOff val="80000"/>
                  </a:schemeClr>
                </a:solidFill>
                <a:latin typeface="Cambria"/>
                <a:cs typeface="Cambria"/>
              </a:rPr>
              <a:t> (</a:t>
            </a:r>
            <a:r>
              <a:rPr lang="ru-RU" sz="1600" dirty="0" smtClean="0">
                <a:solidFill>
                  <a:schemeClr val="accent2">
                    <a:lumMod val="20000"/>
                    <a:lumOff val="80000"/>
                  </a:schemeClr>
                </a:solidFill>
                <a:latin typeface="Cambria"/>
                <a:cs typeface="Cambria"/>
              </a:rPr>
              <a:t>Пасифик Пресс, </a:t>
            </a:r>
            <a:r>
              <a:rPr lang="en-US" sz="1600" dirty="0" smtClean="0">
                <a:solidFill>
                  <a:schemeClr val="accent2">
                    <a:lumMod val="20000"/>
                    <a:lumOff val="80000"/>
                  </a:schemeClr>
                </a:solidFill>
                <a:latin typeface="Cambria"/>
                <a:cs typeface="Cambria"/>
              </a:rPr>
              <a:t>2007) </a:t>
            </a:r>
            <a:r>
              <a:rPr lang="ru-RU" sz="1600" dirty="0" smtClean="0">
                <a:solidFill>
                  <a:schemeClr val="accent2">
                    <a:lumMod val="20000"/>
                    <a:lumOff val="80000"/>
                  </a:schemeClr>
                </a:solidFill>
                <a:latin typeface="Cambria"/>
                <a:cs typeface="Cambria"/>
              </a:rPr>
              <a:t>и других источников</a:t>
            </a:r>
            <a:endParaRPr lang="en-US" sz="1600" dirty="0" smtClean="0">
              <a:solidFill>
                <a:schemeClr val="accent2">
                  <a:lumMod val="20000"/>
                  <a:lumOff val="80000"/>
                </a:schemeClr>
              </a:solidFill>
              <a:latin typeface="Cambria"/>
              <a:cs typeface="Cambria"/>
            </a:endParaRPr>
          </a:p>
        </p:txBody>
      </p:sp>
      <p:sp>
        <p:nvSpPr>
          <p:cNvPr id="3" name="Title 1"/>
          <p:cNvSpPr txBox="1">
            <a:spLocks/>
          </p:cNvSpPr>
          <p:nvPr/>
        </p:nvSpPr>
        <p:spPr bwMode="auto">
          <a:xfrm>
            <a:off x="762000" y="4648200"/>
            <a:ext cx="7772400" cy="147002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algn="ctr"/>
            <a:r>
              <a:rPr kumimoji="0" lang="ru-RU" sz="1600" b="0" i="0" u="none" strike="noStrike" kern="1200" cap="none" spc="0" normalizeH="0" baseline="0" noProof="0" dirty="0" smtClean="0">
                <a:ln>
                  <a:noFill/>
                </a:ln>
                <a:solidFill>
                  <a:schemeClr val="tx1"/>
                </a:solidFill>
                <a:effectLst/>
                <a:uLnTx/>
                <a:uFillTx/>
                <a:latin typeface="Cambria"/>
                <a:ea typeface="+mj-ea"/>
                <a:cs typeface="Cambria"/>
              </a:rPr>
              <a:t>Автор урока</a:t>
            </a:r>
            <a:endParaRPr lang="en-US" sz="1600" dirty="0" smtClean="0">
              <a:latin typeface="Cambria"/>
              <a:ea typeface="+mj-ea"/>
              <a:cs typeface="Cambria"/>
            </a:endParaRPr>
          </a:p>
          <a:p>
            <a:pPr algn="ctr"/>
            <a:r>
              <a:rPr lang="ru-RU" sz="1600" dirty="0" smtClean="0">
                <a:latin typeface="Cambria"/>
                <a:cs typeface="Cambria"/>
              </a:rPr>
              <a:t>Лаурдес Моралес</a:t>
            </a:r>
            <a:r>
              <a:rPr lang="en-US" sz="1600" dirty="0" smtClean="0">
                <a:latin typeface="Cambria"/>
                <a:cs typeface="Cambria"/>
              </a:rPr>
              <a:t>-</a:t>
            </a:r>
            <a:r>
              <a:rPr lang="ru-RU" sz="1600" dirty="0" smtClean="0">
                <a:latin typeface="Cambria"/>
                <a:cs typeface="Cambria"/>
              </a:rPr>
              <a:t>Гадманссон</a:t>
            </a:r>
            <a:r>
              <a:rPr lang="en-US" sz="1600" dirty="0" smtClean="0">
                <a:latin typeface="Cambria"/>
                <a:cs typeface="Cambria"/>
              </a:rPr>
              <a:t>, Ph.D. </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533400" y="685800"/>
            <a:ext cx="8229600" cy="1143000"/>
          </a:xfrm>
        </p:spPr>
        <p:txBody>
          <a:bodyPr/>
          <a:lstStyle/>
          <a:p>
            <a:r>
              <a:rPr lang="ru-RU" b="1" dirty="0" smtClean="0">
                <a:solidFill>
                  <a:srgbClr val="660066"/>
                </a:solidFill>
              </a:rPr>
              <a:t>Давать и получать прощение</a:t>
            </a:r>
            <a:endParaRPr lang="en-US" b="1" dirty="0">
              <a:solidFill>
                <a:srgbClr val="660066"/>
              </a:solidFill>
            </a:endParaRPr>
          </a:p>
        </p:txBody>
      </p:sp>
      <p:sp>
        <p:nvSpPr>
          <p:cNvPr id="5" name="Content Placeholder 2"/>
          <p:cNvSpPr>
            <a:spLocks noGrp="1"/>
          </p:cNvSpPr>
          <p:nvPr>
            <p:ph idx="1"/>
          </p:nvPr>
        </p:nvSpPr>
        <p:spPr>
          <a:xfrm>
            <a:off x="533400" y="2286000"/>
            <a:ext cx="8229600" cy="4191000"/>
          </a:xfrm>
        </p:spPr>
        <p:txBody>
          <a:bodyPr/>
          <a:lstStyle/>
          <a:p>
            <a:pPr marL="0" indent="0" algn="ctr" fontAlgn="auto">
              <a:spcBef>
                <a:spcPts val="0"/>
              </a:spcBef>
              <a:spcAft>
                <a:spcPts val="0"/>
              </a:spcAft>
              <a:buNone/>
              <a:defRPr/>
            </a:pPr>
            <a:r>
              <a:rPr lang="ru-RU" sz="2800" dirty="0" smtClean="0"/>
              <a:t>«Если же согрешит против тебя брат твой, пойди </a:t>
            </a:r>
            <a:br>
              <a:rPr lang="ru-RU" sz="2800" dirty="0" smtClean="0"/>
            </a:br>
            <a:r>
              <a:rPr lang="ru-RU" sz="2800" dirty="0" smtClean="0"/>
              <a:t>и обличи его между тобою и им одним: если послушает тебя, то приобрел ты брата твоего; Если же не послушает, возьми с собою еще одного или двух, дабы устами двух или трех свидетелей подтвердилось всякое слово. Если же не послушает их, скажи церкви; а если и церкови не послушает, </a:t>
            </a:r>
            <a:br>
              <a:rPr lang="ru-RU" sz="2800" dirty="0" smtClean="0"/>
            </a:br>
            <a:r>
              <a:rPr lang="ru-RU" sz="2800" dirty="0" smtClean="0"/>
              <a:t>то да будет он тебе, как язычник и мытарь». </a:t>
            </a:r>
            <a:br>
              <a:rPr lang="ru-RU" sz="2800" dirty="0" smtClean="0"/>
            </a:br>
            <a:r>
              <a:rPr lang="ru-RU" sz="2800" dirty="0" smtClean="0"/>
              <a:t>Ев. </a:t>
            </a:r>
            <a:r>
              <a:rPr lang="ru-RU" sz="2800" dirty="0"/>
              <a:t>о</a:t>
            </a:r>
            <a:r>
              <a:rPr lang="ru-RU" sz="2800" dirty="0" smtClean="0"/>
              <a:t>т Матфея</a:t>
            </a:r>
            <a:r>
              <a:rPr lang="en-US" sz="2600" dirty="0" smtClean="0"/>
              <a:t> 18:15-17</a:t>
            </a:r>
          </a:p>
          <a:p>
            <a:pPr algn="ct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533400" y="1066800"/>
            <a:ext cx="8229600" cy="1143000"/>
          </a:xfrm>
        </p:spPr>
        <p:txBody>
          <a:bodyPr/>
          <a:lstStyle/>
          <a:p>
            <a:r>
              <a:rPr lang="en-US" sz="4300" b="1" dirty="0" smtClean="0">
                <a:solidFill>
                  <a:srgbClr val="660066"/>
                </a:solidFill>
              </a:rPr>
              <a:t/>
            </a:r>
            <a:br>
              <a:rPr lang="en-US" sz="4300" b="1" dirty="0" smtClean="0">
                <a:solidFill>
                  <a:srgbClr val="660066"/>
                </a:solidFill>
              </a:rPr>
            </a:br>
            <a:r>
              <a:rPr lang="ru-RU" sz="4300" b="1" dirty="0" smtClean="0">
                <a:solidFill>
                  <a:srgbClr val="660066"/>
                </a:solidFill>
              </a:rPr>
              <a:t>ЧТО ДЕЛАТЬ, ЕСЛИ ОБИДЧИК - Я</a:t>
            </a:r>
            <a:r>
              <a:rPr lang="en-US" sz="4300" b="1" dirty="0" smtClean="0">
                <a:solidFill>
                  <a:srgbClr val="660066"/>
                </a:solidFill>
              </a:rPr>
              <a:t>?</a:t>
            </a:r>
            <a:r>
              <a:rPr lang="en-US" sz="4300" b="1" dirty="0">
                <a:solidFill>
                  <a:srgbClr val="660066"/>
                </a:solidFill>
              </a:rPr>
              <a:t/>
            </a:r>
            <a:br>
              <a:rPr lang="en-US" sz="4300" b="1" dirty="0">
                <a:solidFill>
                  <a:srgbClr val="660066"/>
                </a:solidFill>
              </a:rPr>
            </a:br>
            <a:r>
              <a:rPr lang="en-US" sz="4300" b="1" dirty="0">
                <a:solidFill>
                  <a:srgbClr val="660066"/>
                </a:solidFill>
              </a:rPr>
              <a:t/>
            </a:r>
            <a:br>
              <a:rPr lang="en-US" sz="4300" b="1" dirty="0">
                <a:solidFill>
                  <a:srgbClr val="660066"/>
                </a:solidFill>
              </a:rPr>
            </a:br>
            <a:endParaRPr lang="en-US" sz="4300" dirty="0">
              <a:solidFill>
                <a:srgbClr val="660066"/>
              </a:solidFill>
            </a:endParaRPr>
          </a:p>
        </p:txBody>
      </p:sp>
      <p:pic>
        <p:nvPicPr>
          <p:cNvPr id="4" name="Picture 3"/>
          <p:cNvPicPr>
            <a:picLocks noChangeAspect="1"/>
          </p:cNvPicPr>
          <p:nvPr/>
        </p:nvPicPr>
        <p:blipFill rotWithShape="1">
          <a:blip r:embed="rId4" cstate="email">
            <a:extLst>
              <a:ext uri="{28A0092B-C50C-407E-A947-70E740481C1C}">
                <a14:useLocalDpi xmlns="" xmlns:a14="http://schemas.microsoft.com/office/drawing/2010/main"/>
              </a:ext>
            </a:extLst>
          </a:blip>
          <a:srcRect/>
          <a:stretch/>
        </p:blipFill>
        <p:spPr>
          <a:xfrm>
            <a:off x="6019800" y="3429000"/>
            <a:ext cx="3352800" cy="3503951"/>
          </a:xfrm>
          <a:prstGeom prst="rect">
            <a:avLst/>
          </a:prstGeom>
          <a:ln>
            <a:noFill/>
          </a:ln>
          <a:effectLst>
            <a:softEdge rad="112500"/>
          </a:effectLst>
        </p:spPr>
      </p:pic>
      <p:sp>
        <p:nvSpPr>
          <p:cNvPr id="3" name="Content Placeholder 2"/>
          <p:cNvSpPr>
            <a:spLocks noGrp="1"/>
          </p:cNvSpPr>
          <p:nvPr>
            <p:ph idx="1"/>
          </p:nvPr>
        </p:nvSpPr>
        <p:spPr>
          <a:xfrm>
            <a:off x="228600" y="2133600"/>
            <a:ext cx="7010400" cy="4525963"/>
          </a:xfrm>
        </p:spPr>
        <p:txBody>
          <a:bodyPr/>
          <a:lstStyle/>
          <a:p>
            <a:pPr marL="514350" lvl="0" indent="-514350">
              <a:buFont typeface="+mj-lt"/>
              <a:buAutoNum type="arabicPeriod"/>
            </a:pPr>
            <a:r>
              <a:rPr lang="ru-RU" dirty="0" smtClean="0"/>
              <a:t>Подойдите к </a:t>
            </a:r>
            <a:r>
              <a:rPr lang="ru-RU" dirty="0"/>
              <a:t>тому, кого вы обидели и </a:t>
            </a:r>
            <a:r>
              <a:rPr lang="ru-RU" dirty="0" smtClean="0"/>
              <a:t>попросите </a:t>
            </a:r>
            <a:r>
              <a:rPr lang="ru-RU" dirty="0"/>
              <a:t>простить </a:t>
            </a:r>
            <a:r>
              <a:rPr lang="ru-RU" dirty="0" smtClean="0"/>
              <a:t>вас</a:t>
            </a:r>
            <a:endParaRPr lang="en-US" dirty="0" smtClean="0"/>
          </a:p>
          <a:p>
            <a:pPr marL="514350" lvl="0" indent="-514350">
              <a:buFont typeface="+mj-lt"/>
              <a:buAutoNum type="arabicPeriod"/>
            </a:pPr>
            <a:r>
              <a:rPr lang="ru-RU" dirty="0"/>
              <a:t>Вам нужно сделать это без </a:t>
            </a:r>
            <a:r>
              <a:rPr lang="ru-RU" dirty="0" smtClean="0"/>
              <a:t>оправданий</a:t>
            </a:r>
            <a:endParaRPr lang="en-US" dirty="0" smtClean="0"/>
          </a:p>
          <a:p>
            <a:pPr marL="514350" lvl="0" indent="-514350">
              <a:buFont typeface="+mj-lt"/>
              <a:buAutoNum type="arabicPeriod"/>
            </a:pPr>
            <a:r>
              <a:rPr lang="ru-RU" dirty="0"/>
              <a:t>Если человек, которого вы обидели, примет ваши извинения, </a:t>
            </a:r>
            <a:r>
              <a:rPr lang="ru-RU" dirty="0" smtClean="0"/>
              <a:t/>
            </a:r>
            <a:br>
              <a:rPr lang="ru-RU" dirty="0" smtClean="0"/>
            </a:br>
            <a:r>
              <a:rPr lang="ru-RU" dirty="0" smtClean="0"/>
              <a:t>вы </a:t>
            </a:r>
            <a:r>
              <a:rPr lang="ru-RU" dirty="0"/>
              <a:t>обрели </a:t>
            </a:r>
            <a:r>
              <a:rPr lang="ru-RU" dirty="0" smtClean="0"/>
              <a:t>друга</a:t>
            </a:r>
          </a:p>
          <a:p>
            <a:pPr marL="514350" lvl="0" indent="-514350">
              <a:buFont typeface="+mj-lt"/>
              <a:buAutoNum type="arabicPeriod"/>
            </a:pPr>
            <a:r>
              <a:rPr lang="ru-RU" dirty="0"/>
              <a:t>Молитесь об этом </a:t>
            </a:r>
            <a:r>
              <a:rPr lang="ru-RU" dirty="0" smtClean="0"/>
              <a:t>человеке</a:t>
            </a:r>
            <a:endParaRPr lang="en-US" dirty="0" smtClean="0"/>
          </a:p>
          <a:p>
            <a:pPr marL="514350" lvl="0" indent="-514350">
              <a:buFont typeface="+mj-lt"/>
              <a:buAutoNum type="arabicPeriod"/>
            </a:pPr>
            <a:endParaRPr lang="en-US" dirty="0" smtClean="0"/>
          </a:p>
          <a:p>
            <a:pPr marL="514350" lvl="0" indent="-514350">
              <a:buFont typeface="+mj-lt"/>
              <a:buAutoNum type="arabicPeriod"/>
            </a:pPr>
            <a:endParaRPr lang="en-US" dirty="0" smtClean="0"/>
          </a:p>
          <a:p>
            <a:pPr marL="514350" lvl="0" indent="-514350">
              <a:buFont typeface="+mj-lt"/>
              <a:buAutoNum type="arabicPeriod"/>
            </a:pPr>
            <a:endParaRPr lang="en-US" dirty="0"/>
          </a:p>
          <a:p>
            <a:pPr marL="514350" indent="-514350">
              <a:buFont typeface="+mj-lt"/>
              <a:buAutoNum type="arabicPeriod"/>
            </a:pPr>
            <a:endParaRPr lang="en-US"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0"/>
            <a:ext cx="8229600" cy="1143000"/>
          </a:xfrm>
        </p:spPr>
        <p:txBody>
          <a:bodyPr/>
          <a:lstStyle/>
          <a:p>
            <a:r>
              <a:rPr lang="en-US" b="1" dirty="0" smtClean="0">
                <a:solidFill>
                  <a:srgbClr val="660066"/>
                </a:solidFill>
              </a:rPr>
              <a:t/>
            </a:r>
            <a:br>
              <a:rPr lang="en-US" b="1" dirty="0" smtClean="0">
                <a:solidFill>
                  <a:srgbClr val="660066"/>
                </a:solidFill>
              </a:rPr>
            </a:br>
            <a:r>
              <a:rPr lang="en-US" b="1" dirty="0">
                <a:solidFill>
                  <a:srgbClr val="660066"/>
                </a:solidFill>
              </a:rPr>
              <a:t/>
            </a:r>
            <a:br>
              <a:rPr lang="en-US" b="1" dirty="0">
                <a:solidFill>
                  <a:srgbClr val="660066"/>
                </a:solidFill>
              </a:rPr>
            </a:br>
            <a:r>
              <a:rPr lang="ru-RU" b="1" dirty="0" smtClean="0">
                <a:solidFill>
                  <a:srgbClr val="660066"/>
                </a:solidFill>
              </a:rPr>
              <a:t>ЧТО ДЕЛАТЬ, ЕСЛИ Я СТАЛ ПОСТРАДАВШЕЙ СТОРОНОЙ</a:t>
            </a:r>
            <a:r>
              <a:rPr lang="en-US" b="1" dirty="0" smtClean="0">
                <a:solidFill>
                  <a:srgbClr val="660066"/>
                </a:solidFill>
              </a:rPr>
              <a:t>?</a:t>
            </a:r>
            <a:r>
              <a:rPr lang="en-US" b="1" dirty="0">
                <a:solidFill>
                  <a:srgbClr val="660066"/>
                </a:solidFill>
              </a:rPr>
              <a:t/>
            </a:r>
            <a:br>
              <a:rPr lang="en-US" b="1" dirty="0">
                <a:solidFill>
                  <a:srgbClr val="660066"/>
                </a:solidFill>
              </a:rPr>
            </a:br>
            <a:endParaRPr lang="en-US" dirty="0">
              <a:solidFill>
                <a:srgbClr val="660066"/>
              </a:solidFill>
            </a:endParaRPr>
          </a:p>
        </p:txBody>
      </p:sp>
      <p:sp>
        <p:nvSpPr>
          <p:cNvPr id="3" name="Rectangle 2"/>
          <p:cNvSpPr/>
          <p:nvPr/>
        </p:nvSpPr>
        <p:spPr>
          <a:xfrm>
            <a:off x="609600" y="2514600"/>
            <a:ext cx="4495800" cy="3293209"/>
          </a:xfrm>
          <a:prstGeom prst="rect">
            <a:avLst/>
          </a:prstGeom>
        </p:spPr>
        <p:txBody>
          <a:bodyPr wrap="square">
            <a:spAutoFit/>
          </a:bodyPr>
          <a:lstStyle/>
          <a:p>
            <a:r>
              <a:rPr lang="en-US" sz="4400" b="1" dirty="0" smtClean="0">
                <a:solidFill>
                  <a:srgbClr val="008000"/>
                </a:solidFill>
                <a:latin typeface="Book Antiqua"/>
                <a:cs typeface="Book Antiqua"/>
              </a:rPr>
              <a:t>1</a:t>
            </a:r>
            <a:r>
              <a:rPr lang="en-US" sz="4800" b="1" dirty="0" smtClean="0">
                <a:solidFill>
                  <a:srgbClr val="008000"/>
                </a:solidFill>
                <a:latin typeface="Book Antiqua"/>
                <a:cs typeface="Book Antiqua"/>
              </a:rPr>
              <a:t>. </a:t>
            </a:r>
          </a:p>
          <a:p>
            <a:r>
              <a:rPr lang="ru-RU" sz="3200" dirty="0"/>
              <a:t>Вы можете подойти </a:t>
            </a:r>
            <a:r>
              <a:rPr lang="en-US" sz="3200" dirty="0" smtClean="0"/>
              <a:t/>
            </a:r>
            <a:br>
              <a:rPr lang="en-US" sz="3200" dirty="0" smtClean="0"/>
            </a:br>
            <a:r>
              <a:rPr lang="ru-RU" sz="3200" dirty="0" smtClean="0"/>
              <a:t>к </a:t>
            </a:r>
            <a:r>
              <a:rPr lang="ru-RU" sz="3200" dirty="0"/>
              <a:t>обидчику и завести </a:t>
            </a:r>
            <a:r>
              <a:rPr lang="en-US" sz="3200" dirty="0" smtClean="0"/>
              <a:t/>
            </a:r>
            <a:br>
              <a:rPr lang="en-US" sz="3200" dirty="0" smtClean="0"/>
            </a:br>
            <a:r>
              <a:rPr lang="ru-RU" sz="3200" dirty="0" smtClean="0"/>
              <a:t>с </a:t>
            </a:r>
            <a:r>
              <a:rPr lang="ru-RU" sz="3200" dirty="0"/>
              <a:t>ним/ней </a:t>
            </a:r>
            <a:r>
              <a:rPr lang="ru-RU" sz="3200" b="1" dirty="0"/>
              <a:t>«конфронтационный разговор»</a:t>
            </a:r>
            <a:r>
              <a:rPr lang="ru-RU" sz="3200" b="1" dirty="0" smtClean="0"/>
              <a:t>.</a:t>
            </a:r>
            <a:endParaRPr lang="en-US" sz="3200" dirty="0">
              <a:latin typeface="+mn-lt"/>
            </a:endParaRPr>
          </a:p>
        </p:txBody>
      </p:sp>
      <p:pic>
        <p:nvPicPr>
          <p:cNvPr id="6" name="Picture 5"/>
          <p:cNvPicPr>
            <a:picLocks noChangeAspect="1"/>
          </p:cNvPicPr>
          <p:nvPr/>
        </p:nvPicPr>
        <p:blipFill rotWithShape="1">
          <a:blip r:embed="rId4" cstate="email">
            <a:extLst>
              <a:ext uri="{28A0092B-C50C-407E-A947-70E740481C1C}">
                <a14:useLocalDpi xmlns="" xmlns:a14="http://schemas.microsoft.com/office/drawing/2010/main"/>
              </a:ext>
            </a:extLst>
          </a:blip>
          <a:srcRect l="16501" r="25619"/>
          <a:stretch/>
        </p:blipFill>
        <p:spPr>
          <a:xfrm>
            <a:off x="5638800" y="3108273"/>
            <a:ext cx="3733800" cy="3902127"/>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5400"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endParaRPr lang="en-US" dirty="0">
              <a:solidFill>
                <a:srgbClr val="660066"/>
              </a:solidFill>
            </a:endParaRPr>
          </a:p>
        </p:txBody>
      </p:sp>
      <p:sp>
        <p:nvSpPr>
          <p:cNvPr id="3" name="Content Placeholder 2"/>
          <p:cNvSpPr>
            <a:spLocks noGrp="1"/>
          </p:cNvSpPr>
          <p:nvPr>
            <p:ph idx="1"/>
          </p:nvPr>
        </p:nvSpPr>
        <p:spPr>
          <a:xfrm>
            <a:off x="457200" y="2057400"/>
            <a:ext cx="8229600" cy="1981200"/>
          </a:xfrm>
        </p:spPr>
        <p:txBody>
          <a:bodyPr/>
          <a:lstStyle/>
          <a:p>
            <a:pPr marL="0" indent="0">
              <a:buNone/>
            </a:pPr>
            <a:r>
              <a:rPr lang="en-US" sz="4400" b="1" dirty="0" smtClean="0">
                <a:solidFill>
                  <a:srgbClr val="008000"/>
                </a:solidFill>
                <a:latin typeface="Book Antiqua"/>
                <a:cs typeface="Book Antiqua"/>
              </a:rPr>
              <a:t>2.  </a:t>
            </a:r>
          </a:p>
          <a:p>
            <a:pPr marL="0" indent="0">
              <a:buNone/>
            </a:pPr>
            <a:r>
              <a:rPr lang="ru-RU" sz="3600" b="1" i="1" dirty="0" smtClean="0">
                <a:latin typeface="Cambria"/>
                <a:cs typeface="Cambria"/>
              </a:rPr>
              <a:t>История</a:t>
            </a:r>
            <a:r>
              <a:rPr lang="en-US" sz="3600" b="1" i="1" dirty="0" smtClean="0">
                <a:latin typeface="Cambria"/>
                <a:cs typeface="Cambria"/>
              </a:rPr>
              <a:t> </a:t>
            </a:r>
            <a:r>
              <a:rPr lang="ru-RU" sz="3600" b="1" i="1" dirty="0" smtClean="0">
                <a:latin typeface="Cambria"/>
                <a:cs typeface="Cambria"/>
              </a:rPr>
              <a:t>Эмбер</a:t>
            </a:r>
            <a:endParaRPr lang="en-US" sz="3600" i="1" dirty="0">
              <a:latin typeface="Cambria"/>
              <a:cs typeface="Cambria"/>
            </a:endParaRPr>
          </a:p>
        </p:txBody>
      </p:sp>
      <p:pic>
        <p:nvPicPr>
          <p:cNvPr id="4" name="Picture 3"/>
          <p:cNvPicPr>
            <a:picLocks noChangeAspect="1"/>
          </p:cNvPicPr>
          <p:nvPr/>
        </p:nvPicPr>
        <p:blipFill>
          <a:blip r:embed="rId4" cstate="print"/>
          <a:stretch>
            <a:fillRect/>
          </a:stretch>
        </p:blipFill>
        <p:spPr>
          <a:xfrm>
            <a:off x="4343400" y="1803400"/>
            <a:ext cx="5080000" cy="5080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360948" y="25400"/>
            <a:ext cx="9504948" cy="6858000"/>
          </a:xfrm>
          <a:prstGeom prst="rect">
            <a:avLst/>
          </a:prstGeom>
        </p:spPr>
      </p:pic>
      <p:sp>
        <p:nvSpPr>
          <p:cNvPr id="2" name="Title 1"/>
          <p:cNvSpPr>
            <a:spLocks noGrp="1"/>
          </p:cNvSpPr>
          <p:nvPr>
            <p:ph type="title"/>
          </p:nvPr>
        </p:nvSpPr>
        <p:spPr/>
        <p:txBody>
          <a:bodyPr/>
          <a:lstStyle/>
          <a:p>
            <a:endParaRPr lang="en-US" dirty="0"/>
          </a:p>
        </p:txBody>
      </p:sp>
      <p:sp>
        <p:nvSpPr>
          <p:cNvPr id="4" name="Rectangle 3"/>
          <p:cNvSpPr/>
          <p:nvPr/>
        </p:nvSpPr>
        <p:spPr>
          <a:xfrm>
            <a:off x="228600" y="2254746"/>
            <a:ext cx="5791200" cy="3724096"/>
          </a:xfrm>
          <a:prstGeom prst="rect">
            <a:avLst/>
          </a:prstGeom>
        </p:spPr>
        <p:txBody>
          <a:bodyPr wrap="square">
            <a:spAutoFit/>
          </a:bodyPr>
          <a:lstStyle/>
          <a:p>
            <a:r>
              <a:rPr lang="en-US" sz="4400" b="1" dirty="0" smtClean="0">
                <a:solidFill>
                  <a:srgbClr val="008000"/>
                </a:solidFill>
                <a:latin typeface="Book Antiqua"/>
                <a:cs typeface="Book Antiqua"/>
              </a:rPr>
              <a:t>3. </a:t>
            </a:r>
          </a:p>
          <a:p>
            <a:r>
              <a:rPr lang="ru-RU" sz="3200" dirty="0" smtClean="0">
                <a:latin typeface="+mn-lt"/>
              </a:rPr>
              <a:t>Установите новые правила в отношениях. </a:t>
            </a:r>
            <a:r>
              <a:rPr lang="ru-RU" sz="3200" b="1" dirty="0" smtClean="0">
                <a:latin typeface="+mn-lt"/>
              </a:rPr>
              <a:t>Установление</a:t>
            </a:r>
            <a:r>
              <a:rPr lang="en-US" sz="3200" b="1" dirty="0" smtClean="0">
                <a:latin typeface="+mn-lt"/>
              </a:rPr>
              <a:t> </a:t>
            </a:r>
            <a:r>
              <a:rPr lang="ru-RU" sz="3200" b="1" dirty="0" smtClean="0">
                <a:solidFill>
                  <a:srgbClr val="FF0000"/>
                </a:solidFill>
                <a:latin typeface="+mn-lt"/>
              </a:rPr>
              <a:t>«границ» </a:t>
            </a:r>
            <a:r>
              <a:rPr lang="ru-RU" sz="3200" b="1" dirty="0" smtClean="0">
                <a:latin typeface="+mn-lt"/>
              </a:rPr>
              <a:t>важно для того, чтобы каждый человек понимал, что он</a:t>
            </a:r>
            <a:r>
              <a:rPr lang="en-US" sz="3200" b="1" dirty="0" smtClean="0">
                <a:latin typeface="+mn-lt"/>
              </a:rPr>
              <a:t>/</a:t>
            </a:r>
            <a:r>
              <a:rPr lang="ru-RU" sz="3200" b="1" dirty="0" smtClean="0">
                <a:latin typeface="+mn-lt"/>
              </a:rPr>
              <a:t>она может или не может делать.</a:t>
            </a:r>
            <a:endParaRPr lang="en-US" sz="3200" dirty="0">
              <a:latin typeface="+mn-lt"/>
            </a:endParaRPr>
          </a:p>
        </p:txBody>
      </p:sp>
      <p:pic>
        <p:nvPicPr>
          <p:cNvPr id="3" name="Picture 2"/>
          <p:cNvPicPr>
            <a:picLocks noChangeAspect="1"/>
          </p:cNvPicPr>
          <p:nvPr/>
        </p:nvPicPr>
        <p:blipFill>
          <a:blip r:embed="rId4" cstate="print"/>
          <a:stretch>
            <a:fillRect/>
          </a:stretch>
        </p:blipFill>
        <p:spPr>
          <a:xfrm>
            <a:off x="5689600" y="2133600"/>
            <a:ext cx="3302000" cy="44223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25400"/>
            <a:ext cx="9144000" cy="685800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4" cstate="print"/>
          <a:stretch>
            <a:fillRect/>
          </a:stretch>
        </p:blipFill>
        <p:spPr>
          <a:xfrm>
            <a:off x="6083300" y="3048000"/>
            <a:ext cx="3060700" cy="3886200"/>
          </a:xfrm>
          <a:prstGeom prst="rect">
            <a:avLst/>
          </a:prstGeom>
          <a:ln>
            <a:noFill/>
          </a:ln>
          <a:effectLst>
            <a:softEdge rad="112500"/>
          </a:effectLst>
        </p:spPr>
      </p:pic>
      <p:sp>
        <p:nvSpPr>
          <p:cNvPr id="3" name="Content Placeholder 2"/>
          <p:cNvSpPr>
            <a:spLocks noGrp="1"/>
          </p:cNvSpPr>
          <p:nvPr>
            <p:ph idx="1"/>
          </p:nvPr>
        </p:nvSpPr>
        <p:spPr>
          <a:xfrm>
            <a:off x="381000" y="1981200"/>
            <a:ext cx="6172200" cy="3810000"/>
          </a:xfrm>
        </p:spPr>
        <p:txBody>
          <a:bodyPr/>
          <a:lstStyle/>
          <a:p>
            <a:pPr marL="0" lvl="0" indent="0">
              <a:buNone/>
            </a:pPr>
            <a:r>
              <a:rPr lang="en-US" sz="4400" b="1" dirty="0">
                <a:solidFill>
                  <a:srgbClr val="008000"/>
                </a:solidFill>
                <a:latin typeface="Book Antiqua"/>
                <a:cs typeface="Book Antiqua"/>
              </a:rPr>
              <a:t>4. </a:t>
            </a:r>
            <a:endParaRPr lang="en-US" sz="4400" b="1" dirty="0" smtClean="0">
              <a:solidFill>
                <a:srgbClr val="008000"/>
              </a:solidFill>
              <a:latin typeface="Book Antiqua"/>
              <a:cs typeface="Book Antiqua"/>
            </a:endParaRPr>
          </a:p>
          <a:p>
            <a:pPr marL="0" lvl="0" indent="0">
              <a:buNone/>
            </a:pPr>
            <a:r>
              <a:rPr lang="ru-RU" sz="2800" dirty="0"/>
              <a:t>Также важно знать, когда нужно призвать представителей гражданских властей для вмешательства. </a:t>
            </a:r>
            <a:r>
              <a:rPr lang="ru-RU" sz="2800" i="1" dirty="0"/>
              <a:t>В тех случаях, когда жизнь матери и/или ребенка подвергается опасности, необходимо призвать гражданские власти для того, чтобы удалить </a:t>
            </a:r>
            <a:r>
              <a:rPr lang="ru-RU" sz="2800" i="1" dirty="0" smtClean="0"/>
              <a:t/>
            </a:r>
            <a:br>
              <a:rPr lang="ru-RU" sz="2800" i="1" dirty="0" smtClean="0"/>
            </a:br>
            <a:r>
              <a:rPr lang="ru-RU" sz="2800" i="1" dirty="0" smtClean="0"/>
              <a:t>из </a:t>
            </a:r>
            <a:r>
              <a:rPr lang="ru-RU" sz="2800" i="1" dirty="0"/>
              <a:t>дома насильника или лиц, подвергшихся насилию</a:t>
            </a:r>
            <a:r>
              <a:rPr lang="ru-RU" sz="2800" i="1" dirty="0" smtClean="0"/>
              <a:t>.</a:t>
            </a:r>
            <a:endParaRPr lang="en-US" sz="2800" i="1" dirty="0"/>
          </a:p>
        </p:txBody>
      </p:sp>
    </p:spTree>
    <p:extLst>
      <p:ext uri="{BB962C8B-B14F-4D97-AF65-F5344CB8AC3E}">
        <p14:creationId xmlns="" xmlns:p14="http://schemas.microsoft.com/office/powerpoint/2010/main" val="40421486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533400"/>
            <a:ext cx="8229600" cy="1143000"/>
          </a:xfrm>
        </p:spPr>
        <p:txBody>
          <a:bodyPr/>
          <a:lstStyle/>
          <a:p>
            <a:r>
              <a:rPr lang="ru-RU" sz="3000" b="1" dirty="0" smtClean="0">
                <a:solidFill>
                  <a:srgbClr val="660066"/>
                </a:solidFill>
              </a:rPr>
              <a:t>ЧТО ДЕЛАТЬ, ЕСЛИ НЕТ ВОЗМОЖНОСТИ ВСТРЕТИТЬСЯ ЛИЦОМ К ЛИЦУ С ОБИДЧИКОМ</a:t>
            </a:r>
            <a:r>
              <a:rPr lang="en-US" sz="3000" b="1" dirty="0" smtClean="0">
                <a:solidFill>
                  <a:srgbClr val="660066"/>
                </a:solidFill>
              </a:rPr>
              <a:t>?</a:t>
            </a:r>
            <a:r>
              <a:rPr lang="en-US" sz="3000" b="1" dirty="0">
                <a:solidFill>
                  <a:srgbClr val="660066"/>
                </a:solidFill>
              </a:rPr>
              <a:t/>
            </a:r>
            <a:br>
              <a:rPr lang="en-US" sz="3000" b="1" dirty="0">
                <a:solidFill>
                  <a:srgbClr val="660066"/>
                </a:solidFill>
              </a:rPr>
            </a:br>
            <a:endParaRPr lang="en-US" sz="3000" dirty="0">
              <a:solidFill>
                <a:srgbClr val="660066"/>
              </a:solidFill>
            </a:endParaRPr>
          </a:p>
        </p:txBody>
      </p:sp>
      <p:sp>
        <p:nvSpPr>
          <p:cNvPr id="5" name="Content Placeholder 2"/>
          <p:cNvSpPr>
            <a:spLocks noGrp="1"/>
          </p:cNvSpPr>
          <p:nvPr>
            <p:ph idx="1"/>
          </p:nvPr>
        </p:nvSpPr>
        <p:spPr>
          <a:xfrm>
            <a:off x="457200" y="2743200"/>
            <a:ext cx="4419600" cy="2438400"/>
          </a:xfrm>
        </p:spPr>
        <p:txBody>
          <a:bodyPr/>
          <a:lstStyle/>
          <a:p>
            <a:pPr marL="0" lvl="0" indent="0">
              <a:buNone/>
            </a:pPr>
            <a:r>
              <a:rPr lang="en-US" sz="4000" b="1" dirty="0" smtClean="0"/>
              <a:t>1. </a:t>
            </a:r>
            <a:r>
              <a:rPr lang="ru-RU" dirty="0"/>
              <a:t>Ни психическое заболевание, ни смерть не могут стереть обиду до тех пор, пока жертва не решит простить агрессора</a:t>
            </a:r>
            <a:r>
              <a:rPr lang="ru-RU" dirty="0" smtClean="0"/>
              <a:t>.</a:t>
            </a:r>
            <a:endParaRPr lang="en-US" dirty="0"/>
          </a:p>
        </p:txBody>
      </p:sp>
      <p:pic>
        <p:nvPicPr>
          <p:cNvPr id="4" name="Picture 3"/>
          <p:cNvPicPr>
            <a:picLocks noChangeAspect="1"/>
          </p:cNvPicPr>
          <p:nvPr/>
        </p:nvPicPr>
        <p:blipFill rotWithShape="1">
          <a:blip r:embed="rId4" cstate="email">
            <a:extLst>
              <a:ext uri="{28A0092B-C50C-407E-A947-70E740481C1C}">
                <a14:useLocalDpi xmlns="" xmlns:a14="http://schemas.microsoft.com/office/drawing/2010/main"/>
              </a:ext>
            </a:extLst>
          </a:blip>
          <a:srcRect l="-5113" r="-1"/>
          <a:stretch/>
        </p:blipFill>
        <p:spPr>
          <a:xfrm>
            <a:off x="4648200" y="2590800"/>
            <a:ext cx="4699000" cy="4292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228600"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endParaRPr lang="en-US" b="1" dirty="0">
              <a:solidFill>
                <a:srgbClr val="660066"/>
              </a:solidFill>
            </a:endParaRPr>
          </a:p>
        </p:txBody>
      </p:sp>
      <p:sp>
        <p:nvSpPr>
          <p:cNvPr id="3" name="Content Placeholder 2"/>
          <p:cNvSpPr>
            <a:spLocks noGrp="1"/>
          </p:cNvSpPr>
          <p:nvPr>
            <p:ph idx="1"/>
          </p:nvPr>
        </p:nvSpPr>
        <p:spPr>
          <a:xfrm>
            <a:off x="533400" y="2362200"/>
            <a:ext cx="8229600" cy="2362200"/>
          </a:xfrm>
        </p:spPr>
        <p:txBody>
          <a:bodyPr/>
          <a:lstStyle/>
          <a:p>
            <a:pPr marL="0" indent="0">
              <a:buNone/>
            </a:pPr>
            <a:r>
              <a:rPr lang="en-US" sz="4000" b="1" dirty="0" smtClean="0">
                <a:solidFill>
                  <a:srgbClr val="000000"/>
                </a:solidFill>
              </a:rPr>
              <a:t>2. </a:t>
            </a:r>
            <a:r>
              <a:rPr lang="ru-RU" dirty="0" smtClean="0">
                <a:solidFill>
                  <a:srgbClr val="000000"/>
                </a:solidFill>
              </a:rPr>
              <a:t>История Мелиссы</a:t>
            </a:r>
            <a:endParaRPr lang="en-US" dirty="0">
              <a:solidFill>
                <a:srgbClr val="000000"/>
              </a:solidFill>
            </a:endParaRPr>
          </a:p>
        </p:txBody>
      </p:sp>
      <p:pic>
        <p:nvPicPr>
          <p:cNvPr id="4" name="Picture 3"/>
          <p:cNvPicPr>
            <a:picLocks noChangeAspect="1"/>
          </p:cNvPicPr>
          <p:nvPr/>
        </p:nvPicPr>
        <p:blipFill>
          <a:blip r:embed="rId4" cstate="print"/>
          <a:stretch>
            <a:fillRect/>
          </a:stretch>
        </p:blipFill>
        <p:spPr>
          <a:xfrm>
            <a:off x="-228600" y="4953000"/>
            <a:ext cx="9615055" cy="20574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a:xfrm>
            <a:off x="457200" y="2209800"/>
            <a:ext cx="4038600" cy="2590800"/>
          </a:xfrm>
        </p:spPr>
        <p:txBody>
          <a:bodyPr/>
          <a:lstStyle/>
          <a:p>
            <a:pPr marL="0" indent="0">
              <a:buNone/>
            </a:pPr>
            <a:r>
              <a:rPr lang="ru-RU" sz="3600" dirty="0"/>
              <a:t>Ужасная ирония травм и тяжких преступлений – когда жертва несет самый тяжкий груз вины и гнева</a:t>
            </a:r>
            <a:r>
              <a:rPr lang="ru-RU" sz="3600" dirty="0" smtClean="0"/>
              <a:t>.</a:t>
            </a:r>
            <a:endParaRPr lang="en-US" sz="3600" dirty="0"/>
          </a:p>
        </p:txBody>
      </p:sp>
      <p:pic>
        <p:nvPicPr>
          <p:cNvPr id="3" name="Picture 2"/>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334000" y="2133600"/>
            <a:ext cx="3500673"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p:txBody>
          <a:bodyPr/>
          <a:lstStyle/>
          <a:p>
            <a:endParaRPr lang="en-US" dirty="0"/>
          </a:p>
        </p:txBody>
      </p:sp>
      <p:pic>
        <p:nvPicPr>
          <p:cNvPr id="3" name="Picture 2"/>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812462" y="2209800"/>
            <a:ext cx="3560138" cy="4648200"/>
          </a:xfrm>
          <a:prstGeom prst="rect">
            <a:avLst/>
          </a:prstGeom>
        </p:spPr>
      </p:pic>
      <p:sp>
        <p:nvSpPr>
          <p:cNvPr id="5" name="Content Placeholder 2"/>
          <p:cNvSpPr>
            <a:spLocks noGrp="1"/>
          </p:cNvSpPr>
          <p:nvPr>
            <p:ph idx="1"/>
          </p:nvPr>
        </p:nvSpPr>
        <p:spPr>
          <a:xfrm>
            <a:off x="457200" y="2209800"/>
            <a:ext cx="5638800" cy="3657600"/>
          </a:xfrm>
        </p:spPr>
        <p:txBody>
          <a:bodyPr/>
          <a:lstStyle/>
          <a:p>
            <a:pPr marL="0" lvl="0" indent="0">
              <a:buNone/>
            </a:pPr>
            <a:r>
              <a:rPr lang="en-US" sz="4000" b="1" dirty="0" smtClean="0"/>
              <a:t>3. </a:t>
            </a:r>
            <a:r>
              <a:rPr lang="ru-RU" dirty="0"/>
              <a:t>Следующий шаг по полному разрыву с травматичным событием в жизни человека  - оставить прошлое позади. </a:t>
            </a:r>
            <a:r>
              <a:rPr lang="ru-RU" b="1" dirty="0"/>
              <a:t>Но как это сделать</a:t>
            </a:r>
            <a:r>
              <a:rPr lang="ru-RU" b="1" dirty="0" smtClean="0"/>
              <a:t>?</a:t>
            </a:r>
            <a:endParaRPr lang="en-US" b="1"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1828800" y="304800"/>
            <a:ext cx="7239000" cy="1249362"/>
          </a:xfrm>
        </p:spPr>
        <p:txBody>
          <a:bodyPr/>
          <a:lstStyle/>
          <a:p>
            <a:r>
              <a:rPr lang="ru-RU" b="1" dirty="0" smtClean="0">
                <a:solidFill>
                  <a:srgbClr val="660066"/>
                </a:solidFill>
              </a:rPr>
              <a:t>Прощение требует, чтобы вы приняли изменения</a:t>
            </a:r>
            <a:endParaRPr lang="en-US" baseline="30000" dirty="0">
              <a:solidFill>
                <a:srgbClr val="660066"/>
              </a:solidFill>
            </a:endParaRPr>
          </a:p>
        </p:txBody>
      </p:sp>
      <p:sp>
        <p:nvSpPr>
          <p:cNvPr id="5" name="Rectangle 4"/>
          <p:cNvSpPr/>
          <p:nvPr/>
        </p:nvSpPr>
        <p:spPr>
          <a:xfrm>
            <a:off x="685800" y="2173069"/>
            <a:ext cx="3657600" cy="646331"/>
          </a:xfrm>
          <a:prstGeom prst="rect">
            <a:avLst/>
          </a:prstGeom>
        </p:spPr>
        <p:txBody>
          <a:bodyPr wrap="square">
            <a:spAutoFit/>
          </a:bodyPr>
          <a:lstStyle/>
          <a:p>
            <a:pPr marL="2336800" indent="-2336800"/>
            <a:r>
              <a:rPr lang="ru-RU" sz="3600" b="1" dirty="0" smtClean="0">
                <a:solidFill>
                  <a:srgbClr val="008000"/>
                </a:solidFill>
                <a:latin typeface="+mn-lt"/>
              </a:rPr>
              <a:t>Принцип №</a:t>
            </a:r>
            <a:r>
              <a:rPr lang="en-US" sz="3600" b="1" dirty="0" smtClean="0">
                <a:solidFill>
                  <a:srgbClr val="008000"/>
                </a:solidFill>
                <a:latin typeface="+mn-lt"/>
              </a:rPr>
              <a:t> 10:</a:t>
            </a:r>
            <a:endParaRPr lang="en-US" sz="3600" dirty="0" smtClean="0">
              <a:solidFill>
                <a:srgbClr val="008000"/>
              </a:solidFill>
              <a:latin typeface="+mn-lt"/>
            </a:endParaRPr>
          </a:p>
        </p:txBody>
      </p:sp>
      <p:sp>
        <p:nvSpPr>
          <p:cNvPr id="6" name="Content Placeholder 2"/>
          <p:cNvSpPr>
            <a:spLocks noGrp="1"/>
          </p:cNvSpPr>
          <p:nvPr>
            <p:ph idx="1"/>
          </p:nvPr>
        </p:nvSpPr>
        <p:spPr>
          <a:xfrm>
            <a:off x="457200" y="3246437"/>
            <a:ext cx="8229600" cy="2087563"/>
          </a:xfrm>
        </p:spPr>
        <p:txBody>
          <a:bodyPr/>
          <a:lstStyle/>
          <a:p>
            <a:pPr marL="0" indent="0" algn="ctr">
              <a:buNone/>
            </a:pPr>
            <a:r>
              <a:rPr lang="ru-RU" sz="3600" dirty="0" smtClean="0"/>
              <a:t>«Иона сильно огорчился этим и был раздражен».</a:t>
            </a:r>
            <a:endParaRPr lang="en-US" dirty="0" smtClean="0"/>
          </a:p>
          <a:p>
            <a:pPr marL="0" indent="0" algn="ctr">
              <a:buNone/>
            </a:pPr>
            <a:r>
              <a:rPr lang="ru-RU" dirty="0" smtClean="0"/>
              <a:t>Ионы </a:t>
            </a:r>
            <a:r>
              <a:rPr lang="en-US" dirty="0" smtClean="0"/>
              <a:t>4:1</a:t>
            </a:r>
          </a:p>
          <a:p>
            <a:pPr algn="ctr"/>
            <a:endParaRPr lang="en-US" sz="40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381000" y="762000"/>
            <a:ext cx="8229600" cy="1143000"/>
          </a:xfrm>
        </p:spPr>
        <p:txBody>
          <a:bodyPr/>
          <a:lstStyle/>
          <a:p>
            <a:r>
              <a:rPr lang="ru-RU" b="1" dirty="0" smtClean="0">
                <a:solidFill>
                  <a:srgbClr val="660066"/>
                </a:solidFill>
              </a:rPr>
              <a:t>Оставляя прошлое позади</a:t>
            </a:r>
            <a:endParaRPr lang="en-US" b="1" dirty="0">
              <a:solidFill>
                <a:srgbClr val="660066"/>
              </a:solidFill>
            </a:endParaRPr>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836768" y="2463800"/>
            <a:ext cx="3307232" cy="4318000"/>
          </a:xfrm>
          <a:prstGeom prst="rect">
            <a:avLst/>
          </a:prstGeom>
        </p:spPr>
      </p:pic>
      <p:sp>
        <p:nvSpPr>
          <p:cNvPr id="3" name="Content Placeholder 2"/>
          <p:cNvSpPr>
            <a:spLocks noGrp="1"/>
          </p:cNvSpPr>
          <p:nvPr>
            <p:ph idx="1"/>
          </p:nvPr>
        </p:nvSpPr>
        <p:spPr>
          <a:xfrm>
            <a:off x="304800" y="2514600"/>
            <a:ext cx="6629400" cy="2667000"/>
          </a:xfrm>
        </p:spPr>
        <p:txBody>
          <a:bodyPr/>
          <a:lstStyle/>
          <a:p>
            <a:pPr marL="742950" indent="-742950">
              <a:buFont typeface="+mj-lt"/>
              <a:buAutoNum type="alphaLcPeriod"/>
            </a:pPr>
            <a:r>
              <a:rPr lang="ru-RU" sz="3600" b="1" i="1" dirty="0" smtClean="0"/>
              <a:t>Жизнь в служении</a:t>
            </a:r>
            <a:endParaRPr lang="en-US" sz="3600" b="1" i="1" dirty="0" smtClean="0"/>
          </a:p>
          <a:p>
            <a:pPr marL="742950" indent="-742950">
              <a:buFont typeface="+mj-lt"/>
              <a:buAutoNum type="alphaLcPeriod"/>
            </a:pPr>
            <a:r>
              <a:rPr lang="ru-RU" sz="3600" b="1" i="1" dirty="0" smtClean="0"/>
              <a:t>Снова научиться доверять</a:t>
            </a:r>
            <a:endParaRPr lang="en-US" sz="3600" dirty="0"/>
          </a:p>
        </p:txBody>
      </p:sp>
    </p:spTree>
    <p:extLst>
      <p:ext uri="{BB962C8B-B14F-4D97-AF65-F5344CB8AC3E}">
        <p14:creationId xmlns="" xmlns:p14="http://schemas.microsoft.com/office/powerpoint/2010/main" val="3091369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309322" cy="6858000"/>
          </a:xfrm>
          <a:prstGeom prst="rect">
            <a:avLst/>
          </a:prstGeom>
          <a:ln>
            <a:noFill/>
          </a:ln>
          <a:effectLst>
            <a:softEdge rad="112500"/>
          </a:effectLst>
        </p:spPr>
      </p:pic>
      <p:sp>
        <p:nvSpPr>
          <p:cNvPr id="2" name="Title 1"/>
          <p:cNvSpPr>
            <a:spLocks noGrp="1"/>
          </p:cNvSpPr>
          <p:nvPr>
            <p:ph type="title"/>
          </p:nvPr>
        </p:nvSpPr>
        <p:spPr>
          <a:xfrm>
            <a:off x="381000" y="762000"/>
            <a:ext cx="8229600" cy="1143000"/>
          </a:xfrm>
        </p:spPr>
        <p:txBody>
          <a:bodyPr/>
          <a:lstStyle/>
          <a:p>
            <a:r>
              <a:rPr lang="ru-RU" b="1" dirty="0" smtClean="0">
                <a:solidFill>
                  <a:srgbClr val="660066"/>
                </a:solidFill>
              </a:rPr>
              <a:t>ПРОЩЕНИЕ И ОБИДЧИК</a:t>
            </a:r>
            <a:endParaRPr lang="en-US" dirty="0">
              <a:solidFill>
                <a:srgbClr val="660066"/>
              </a:solidFill>
            </a:endParaRPr>
          </a:p>
        </p:txBody>
      </p:sp>
      <p:pic>
        <p:nvPicPr>
          <p:cNvPr id="3" name="Picture 2"/>
          <p:cNvPicPr>
            <a:picLocks noChangeAspect="1"/>
          </p:cNvPicPr>
          <p:nvPr/>
        </p:nvPicPr>
        <p:blipFill>
          <a:blip r:embed="rId4" cstate="print"/>
          <a:stretch>
            <a:fillRect/>
          </a:stretch>
        </p:blipFill>
        <p:spPr>
          <a:xfrm>
            <a:off x="6096000" y="3810000"/>
            <a:ext cx="3048000" cy="3048000"/>
          </a:xfrm>
          <a:prstGeom prst="rect">
            <a:avLst/>
          </a:prstGeom>
        </p:spPr>
      </p:pic>
      <p:sp>
        <p:nvSpPr>
          <p:cNvPr id="4" name="Rectangle 3"/>
          <p:cNvSpPr/>
          <p:nvPr/>
        </p:nvSpPr>
        <p:spPr>
          <a:xfrm>
            <a:off x="533400" y="2057400"/>
            <a:ext cx="6629400" cy="4417619"/>
          </a:xfrm>
          <a:prstGeom prst="rect">
            <a:avLst/>
          </a:prstGeom>
        </p:spPr>
        <p:txBody>
          <a:bodyPr wrap="square">
            <a:spAutoFit/>
          </a:bodyPr>
          <a:lstStyle/>
          <a:p>
            <a:pPr marL="457200" indent="-457200">
              <a:lnSpc>
                <a:spcPct val="110000"/>
              </a:lnSpc>
              <a:buFont typeface="Arial"/>
              <a:buChar char="•"/>
              <a:tabLst>
                <a:tab pos="463550" algn="l"/>
              </a:tabLst>
            </a:pPr>
            <a:r>
              <a:rPr lang="ru-RU" sz="3200" dirty="0"/>
              <a:t>А какие преимущества прощение дает тому, кто обидел? </a:t>
            </a:r>
            <a:endParaRPr lang="ru-RU" sz="3200" dirty="0" smtClean="0"/>
          </a:p>
          <a:p>
            <a:pPr marL="457200" indent="-457200">
              <a:lnSpc>
                <a:spcPct val="110000"/>
              </a:lnSpc>
              <a:buFont typeface="Arial"/>
              <a:buChar char="•"/>
              <a:tabLst>
                <a:tab pos="463550" algn="l"/>
              </a:tabLst>
            </a:pPr>
            <a:r>
              <a:rPr lang="ru-RU" sz="3200" dirty="0" smtClean="0"/>
              <a:t>Как </a:t>
            </a:r>
            <a:r>
              <a:rPr lang="ru-RU" sz="3200" dirty="0"/>
              <a:t>справедливость и милость служат на пользу обидчику? </a:t>
            </a:r>
            <a:endParaRPr lang="ru-RU" sz="3200" dirty="0" smtClean="0"/>
          </a:p>
          <a:p>
            <a:pPr marL="457200" indent="-457200">
              <a:lnSpc>
                <a:spcPct val="110000"/>
              </a:lnSpc>
              <a:buFont typeface="Arial"/>
              <a:buChar char="•"/>
              <a:tabLst>
                <a:tab pos="463550" algn="l"/>
              </a:tabLst>
            </a:pPr>
            <a:r>
              <a:rPr lang="ru-RU" sz="3200" dirty="0" smtClean="0"/>
              <a:t>Зачем </a:t>
            </a:r>
            <a:r>
              <a:rPr lang="ru-RU" sz="3200" dirty="0"/>
              <a:t>вообще нужно переживать о преимуществах прощения для него</a:t>
            </a:r>
            <a:r>
              <a:rPr lang="ru-RU" sz="3200" dirty="0" smtClean="0"/>
              <a:t>?</a:t>
            </a:r>
            <a:endParaRPr lang="en-US" sz="3200" dirty="0" smtClean="0">
              <a:latin typeface="+mn-lt"/>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304800" y="762000"/>
            <a:ext cx="8686800" cy="1143000"/>
          </a:xfrm>
        </p:spPr>
        <p:txBody>
          <a:bodyPr/>
          <a:lstStyle/>
          <a:p>
            <a:r>
              <a:rPr lang="ru-RU" sz="4000" b="1" dirty="0" smtClean="0">
                <a:solidFill>
                  <a:srgbClr val="660066"/>
                </a:solidFill>
              </a:rPr>
              <a:t>В ЧЕМ РАЗНИЦА МЕЖДУ ПРОЩЕНИЕМ И ПРИМИРЕНИЕМ</a:t>
            </a:r>
            <a:r>
              <a:rPr lang="en-US" sz="4000" b="1" dirty="0" smtClean="0">
                <a:solidFill>
                  <a:srgbClr val="660066"/>
                </a:solidFill>
              </a:rPr>
              <a:t>?</a:t>
            </a:r>
            <a:r>
              <a:rPr lang="en-US" sz="4000" dirty="0">
                <a:solidFill>
                  <a:srgbClr val="660066"/>
                </a:solidFill>
              </a:rPr>
              <a:t/>
            </a:r>
            <a:br>
              <a:rPr lang="en-US" sz="4000" dirty="0">
                <a:solidFill>
                  <a:srgbClr val="660066"/>
                </a:solidFill>
              </a:rPr>
            </a:br>
            <a:endParaRPr lang="en-US" sz="4000" dirty="0">
              <a:solidFill>
                <a:srgbClr val="660066"/>
              </a:solidFill>
            </a:endParaRPr>
          </a:p>
        </p:txBody>
      </p:sp>
      <p:sp>
        <p:nvSpPr>
          <p:cNvPr id="3" name="Content Placeholder 2"/>
          <p:cNvSpPr>
            <a:spLocks noGrp="1"/>
          </p:cNvSpPr>
          <p:nvPr>
            <p:ph idx="1"/>
          </p:nvPr>
        </p:nvSpPr>
        <p:spPr>
          <a:xfrm>
            <a:off x="457200" y="1524000"/>
            <a:ext cx="4724400" cy="2239963"/>
          </a:xfrm>
        </p:spPr>
        <p:txBody>
          <a:bodyPr/>
          <a:lstStyle/>
          <a:p>
            <a:pPr marL="0" indent="0">
              <a:buNone/>
            </a:pPr>
            <a:endParaRPr lang="en-US" sz="3500" b="1" dirty="0" smtClean="0"/>
          </a:p>
          <a:p>
            <a:r>
              <a:rPr lang="ru-RU" sz="3500" b="1" dirty="0" smtClean="0"/>
              <a:t>Прощение – </a:t>
            </a:r>
            <a:br>
              <a:rPr lang="ru-RU" sz="3500" b="1" dirty="0" smtClean="0"/>
            </a:br>
            <a:r>
              <a:rPr lang="ru-RU" sz="3500" b="1" dirty="0" smtClean="0"/>
              <a:t>это </a:t>
            </a:r>
            <a:r>
              <a:rPr lang="ru-RU" sz="3500" b="1" dirty="0" smtClean="0">
                <a:solidFill>
                  <a:srgbClr val="008000"/>
                </a:solidFill>
              </a:rPr>
              <a:t>улица </a:t>
            </a:r>
            <a:br>
              <a:rPr lang="ru-RU" sz="3500" b="1" dirty="0" smtClean="0">
                <a:solidFill>
                  <a:srgbClr val="008000"/>
                </a:solidFill>
              </a:rPr>
            </a:br>
            <a:r>
              <a:rPr lang="ru-RU" sz="3500" b="1" dirty="0" smtClean="0">
                <a:solidFill>
                  <a:srgbClr val="008000"/>
                </a:solidFill>
              </a:rPr>
              <a:t>с односторонним движением</a:t>
            </a:r>
            <a:r>
              <a:rPr lang="en-US" sz="3500" b="1" dirty="0" smtClean="0">
                <a:solidFill>
                  <a:srgbClr val="008000"/>
                </a:solidFill>
              </a:rPr>
              <a:t>.</a:t>
            </a:r>
          </a:p>
          <a:p>
            <a:r>
              <a:rPr lang="ru-RU" sz="3500" b="1" dirty="0" smtClean="0"/>
              <a:t>Примирение – </a:t>
            </a:r>
            <a:br>
              <a:rPr lang="ru-RU" sz="3500" b="1" dirty="0" smtClean="0"/>
            </a:br>
            <a:r>
              <a:rPr lang="ru-RU" sz="3500" b="1" dirty="0" smtClean="0"/>
              <a:t>это  </a:t>
            </a:r>
            <a:r>
              <a:rPr lang="ru-RU" sz="3500" b="1" dirty="0" smtClean="0">
                <a:solidFill>
                  <a:srgbClr val="008000"/>
                </a:solidFill>
              </a:rPr>
              <a:t>улица </a:t>
            </a:r>
            <a:br>
              <a:rPr lang="ru-RU" sz="3500" b="1" dirty="0" smtClean="0">
                <a:solidFill>
                  <a:srgbClr val="008000"/>
                </a:solidFill>
              </a:rPr>
            </a:br>
            <a:r>
              <a:rPr lang="ru-RU" sz="3500" b="1" dirty="0" smtClean="0">
                <a:solidFill>
                  <a:srgbClr val="008000"/>
                </a:solidFill>
              </a:rPr>
              <a:t>с дусторонним движением.</a:t>
            </a:r>
            <a:endParaRPr lang="en-US" sz="3500" b="1" dirty="0">
              <a:solidFill>
                <a:srgbClr val="008000"/>
              </a:solidFill>
            </a:endParaRPr>
          </a:p>
        </p:txBody>
      </p:sp>
      <p:pic>
        <p:nvPicPr>
          <p:cNvPr id="4" name="Picture 3"/>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6019800" y="2362200"/>
            <a:ext cx="2501503" cy="3352800"/>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r>
              <a:rPr lang="ru-RU" b="1" dirty="0" smtClean="0">
                <a:solidFill>
                  <a:srgbClr val="660066"/>
                </a:solidFill>
              </a:rPr>
              <a:t>Работа в группах</a:t>
            </a:r>
            <a:endParaRPr lang="en-US" dirty="0">
              <a:solidFill>
                <a:srgbClr val="660066"/>
              </a:solidFill>
            </a:endParaRPr>
          </a:p>
        </p:txBody>
      </p:sp>
      <p:pic>
        <p:nvPicPr>
          <p:cNvPr id="6" name="Picture 5"/>
          <p:cNvPicPr>
            <a:picLocks noChangeAspect="1"/>
          </p:cNvPicPr>
          <p:nvPr/>
        </p:nvPicPr>
        <p:blipFill>
          <a:blip r:embed="rId4" cstate="print"/>
          <a:stretch>
            <a:fillRect/>
          </a:stretch>
        </p:blipFill>
        <p:spPr>
          <a:xfrm>
            <a:off x="228600" y="3581306"/>
            <a:ext cx="8763000" cy="3276694"/>
          </a:xfrm>
          <a:prstGeom prst="rect">
            <a:avLst/>
          </a:prstGeom>
        </p:spPr>
      </p:pic>
      <p:sp>
        <p:nvSpPr>
          <p:cNvPr id="5" name="Content Placeholder 4"/>
          <p:cNvSpPr>
            <a:spLocks noGrp="1"/>
          </p:cNvSpPr>
          <p:nvPr>
            <p:ph idx="1"/>
          </p:nvPr>
        </p:nvSpPr>
        <p:spPr>
          <a:xfrm>
            <a:off x="457200" y="2332037"/>
            <a:ext cx="8229600" cy="1782763"/>
          </a:xfrm>
        </p:spPr>
        <p:txBody>
          <a:bodyPr/>
          <a:lstStyle/>
          <a:p>
            <a:r>
              <a:rPr lang="ru-RU" sz="3600" dirty="0" smtClean="0"/>
              <a:t>Работа в группах предусматривает обзор вопросов и учебного пособия для этого семинара.</a:t>
            </a:r>
            <a:endParaRPr lang="en-US" sz="36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11174" y="0"/>
            <a:ext cx="9144000" cy="6858001"/>
          </a:xfrm>
          <a:prstGeom prst="rect">
            <a:avLst/>
          </a:prstGeom>
        </p:spPr>
      </p:pic>
      <p:sp>
        <p:nvSpPr>
          <p:cNvPr id="2" name="Title 1"/>
          <p:cNvSpPr>
            <a:spLocks noGrp="1"/>
          </p:cNvSpPr>
          <p:nvPr>
            <p:ph type="title"/>
          </p:nvPr>
        </p:nvSpPr>
        <p:spPr>
          <a:xfrm>
            <a:off x="457200" y="914400"/>
            <a:ext cx="8229600" cy="1143000"/>
          </a:xfrm>
        </p:spPr>
        <p:txBody>
          <a:bodyPr/>
          <a:lstStyle/>
          <a:p>
            <a:r>
              <a:rPr lang="ru-RU" b="1" dirty="0" smtClean="0">
                <a:solidFill>
                  <a:srgbClr val="660066"/>
                </a:solidFill>
                <a:latin typeface="Cambria"/>
                <a:cs typeface="Cambria"/>
              </a:rPr>
              <a:t>Молитва</a:t>
            </a:r>
            <a:endParaRPr lang="en-US" b="1" dirty="0">
              <a:solidFill>
                <a:srgbClr val="660066"/>
              </a:solidFill>
              <a:latin typeface="Cambria"/>
              <a:cs typeface="Cambria"/>
            </a:endParaRPr>
          </a:p>
        </p:txBody>
      </p:sp>
      <p:sp>
        <p:nvSpPr>
          <p:cNvPr id="3" name="Content Placeholder 2"/>
          <p:cNvSpPr>
            <a:spLocks noGrp="1"/>
          </p:cNvSpPr>
          <p:nvPr>
            <p:ph idx="1"/>
          </p:nvPr>
        </p:nvSpPr>
        <p:spPr>
          <a:xfrm>
            <a:off x="152400" y="2057400"/>
            <a:ext cx="8839200" cy="4525963"/>
          </a:xfrm>
        </p:spPr>
        <p:txBody>
          <a:bodyPr/>
          <a:lstStyle/>
          <a:p>
            <a:pPr marL="0" indent="0" algn="ctr">
              <a:buNone/>
            </a:pPr>
            <a:r>
              <a:rPr lang="ru-RU" sz="3600" dirty="0" smtClean="0">
                <a:latin typeface="Cambria"/>
                <a:cs typeface="Cambria"/>
              </a:rPr>
              <a:t>«Если</a:t>
            </a:r>
            <a:r>
              <a:rPr lang="en-US" sz="3600" dirty="0" smtClean="0">
                <a:latin typeface="Cambria"/>
                <a:cs typeface="Cambria"/>
              </a:rPr>
              <a:t> </a:t>
            </a:r>
            <a:r>
              <a:rPr lang="ru-RU" sz="3600" dirty="0" smtClean="0">
                <a:latin typeface="Cambria"/>
                <a:cs typeface="Cambria"/>
              </a:rPr>
              <a:t>исповедуем греги наши, </a:t>
            </a:r>
            <a:br>
              <a:rPr lang="ru-RU" sz="3600" dirty="0" smtClean="0">
                <a:latin typeface="Cambria"/>
                <a:cs typeface="Cambria"/>
              </a:rPr>
            </a:br>
            <a:r>
              <a:rPr lang="ru-RU" sz="3600" dirty="0" smtClean="0">
                <a:latin typeface="Cambria"/>
                <a:cs typeface="Cambria"/>
              </a:rPr>
              <a:t>то Он, будучи верен и праведен, </a:t>
            </a:r>
            <a:br>
              <a:rPr lang="ru-RU" sz="3600" dirty="0" smtClean="0">
                <a:latin typeface="Cambria"/>
                <a:cs typeface="Cambria"/>
              </a:rPr>
            </a:br>
            <a:r>
              <a:rPr lang="ru-RU" sz="3600" dirty="0" smtClean="0">
                <a:latin typeface="Cambria"/>
                <a:cs typeface="Cambria"/>
              </a:rPr>
              <a:t>простит нам грехи (наши) </a:t>
            </a:r>
            <a:br>
              <a:rPr lang="ru-RU" sz="3600" dirty="0" smtClean="0">
                <a:latin typeface="Cambria"/>
                <a:cs typeface="Cambria"/>
              </a:rPr>
            </a:br>
            <a:r>
              <a:rPr lang="ru-RU" sz="3600" dirty="0" smtClean="0">
                <a:latin typeface="Cambria"/>
                <a:cs typeface="Cambria"/>
              </a:rPr>
              <a:t>и очистит нас от всякой неправды». </a:t>
            </a:r>
            <a:br>
              <a:rPr lang="ru-RU" sz="3600" dirty="0" smtClean="0">
                <a:latin typeface="Cambria"/>
                <a:cs typeface="Cambria"/>
              </a:rPr>
            </a:br>
            <a:r>
              <a:rPr lang="ru-RU" sz="3600" dirty="0">
                <a:latin typeface="Cambria"/>
                <a:cs typeface="Cambria"/>
              </a:rPr>
              <a:t>1</a:t>
            </a:r>
            <a:r>
              <a:rPr lang="en-US" sz="3600" dirty="0" smtClean="0">
                <a:latin typeface="Cambria"/>
                <a:cs typeface="Cambria"/>
              </a:rPr>
              <a:t> </a:t>
            </a:r>
            <a:r>
              <a:rPr lang="ru-RU" sz="3600" dirty="0" smtClean="0">
                <a:latin typeface="Cambria"/>
                <a:cs typeface="Cambria"/>
              </a:rPr>
              <a:t>Иоанна </a:t>
            </a:r>
            <a:r>
              <a:rPr lang="en-US" sz="3600" dirty="0" smtClean="0">
                <a:latin typeface="Cambria"/>
                <a:cs typeface="Cambria"/>
              </a:rPr>
              <a:t>1:9</a:t>
            </a:r>
            <a:endParaRPr lang="en-US" sz="3600" dirty="0">
              <a:latin typeface="Cambria"/>
              <a:cs typeface="Cambria"/>
            </a:endParaRPr>
          </a:p>
        </p:txBody>
      </p:sp>
      <p:pic>
        <p:nvPicPr>
          <p:cNvPr id="5" name="Picture 4"/>
          <p:cNvPicPr>
            <a:picLocks noChangeAspect="1"/>
          </p:cNvPicPr>
          <p:nvPr/>
        </p:nvPicPr>
        <p:blipFill>
          <a:blip r:embed="rId4" cstate="print">
            <a:extLst>
              <a:ext uri="{BEBA8EAE-BF5A-486C-A8C5-ECC9F3942E4B}">
                <a14:imgProps xmlns="" xmlns:a14="http://schemas.microsoft.com/office/drawing/2010/main">
                  <a14:imgLayer r:embed="rId5">
                    <a14:imgEffect>
                      <a14:backgroundRemoval t="10000" b="90000" l="10000" r="90000"/>
                    </a14:imgEffect>
                  </a14:imgLayer>
                </a14:imgProps>
              </a:ext>
            </a:extLst>
          </a:blip>
          <a:stretch>
            <a:fillRect/>
          </a:stretch>
        </p:blipFill>
        <p:spPr>
          <a:xfrm>
            <a:off x="4990698" y="4038600"/>
            <a:ext cx="4839101" cy="3222273"/>
          </a:xfrm>
          <a:prstGeom prst="rect">
            <a:avLst/>
          </a:prstGeom>
        </p:spPr>
      </p:pic>
    </p:spTree>
    <p:extLst>
      <p:ext uri="{BB962C8B-B14F-4D97-AF65-F5344CB8AC3E}">
        <p14:creationId xmlns="" xmlns:p14="http://schemas.microsoft.com/office/powerpoint/2010/main" val="23911899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sp>
        <p:nvSpPr>
          <p:cNvPr id="8" name="Content Placeholder 2"/>
          <p:cNvSpPr txBox="1">
            <a:spLocks/>
          </p:cNvSpPr>
          <p:nvPr/>
        </p:nvSpPr>
        <p:spPr bwMode="auto">
          <a:xfrm>
            <a:off x="609600" y="2133600"/>
            <a:ext cx="5486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ru-RU" sz="3600" dirty="0"/>
              <a:t>Иона не хотел простить ниневитян, потому что он не хотел, чтобы они изменились. Его нежелание прощать привело к возмущению Божьим прощающим характером</a:t>
            </a:r>
            <a:r>
              <a:rPr lang="ru-RU" sz="3600" dirty="0" smtClean="0"/>
              <a:t>.</a:t>
            </a:r>
            <a:endParaRPr kumimoji="0" lang="en-US" sz="3600" i="0" u="none" strike="noStrike" kern="1200" cap="none" spc="0" normalizeH="0" baseline="0" noProof="0" dirty="0" smtClean="0">
              <a:ln>
                <a:noFill/>
              </a:ln>
              <a:solidFill>
                <a:schemeClr val="tx1"/>
              </a:solidFill>
              <a:effectLst/>
              <a:uLnTx/>
              <a:uFillTx/>
              <a:latin typeface="+mj-lt"/>
            </a:endParaRPr>
          </a:p>
        </p:txBody>
      </p:sp>
      <p:pic>
        <p:nvPicPr>
          <p:cNvPr id="2" name="Picture 1"/>
          <p:cNvPicPr>
            <a:picLocks noChangeAspect="1"/>
          </p:cNvPicPr>
          <p:nvPr/>
        </p:nvPicPr>
        <p:blipFill>
          <a:blip r:embed="rId4" cstate="print"/>
          <a:stretch>
            <a:fillRect/>
          </a:stretch>
        </p:blipFill>
        <p:spPr>
          <a:xfrm>
            <a:off x="5742118" y="3581400"/>
            <a:ext cx="3401881" cy="3276600"/>
          </a:xfrm>
          <a:prstGeom prst="rect">
            <a:avLst/>
          </a:prstGeom>
          <a:ln>
            <a:noFill/>
          </a:ln>
          <a:effectLst>
            <a:softEdge rad="112500"/>
          </a:effectLst>
        </p:spPr>
      </p:pic>
      <p:sp>
        <p:nvSpPr>
          <p:cNvPr id="7" name="Title 1"/>
          <p:cNvSpPr>
            <a:spLocks noGrp="1"/>
          </p:cNvSpPr>
          <p:nvPr>
            <p:ph type="title"/>
          </p:nvPr>
        </p:nvSpPr>
        <p:spPr>
          <a:xfrm>
            <a:off x="1828800" y="304800"/>
            <a:ext cx="7239000" cy="1249362"/>
          </a:xfrm>
        </p:spPr>
        <p:txBody>
          <a:bodyPr/>
          <a:lstStyle/>
          <a:p>
            <a:r>
              <a:rPr lang="ru-RU" b="1" dirty="0" smtClean="0">
                <a:solidFill>
                  <a:srgbClr val="660066"/>
                </a:solidFill>
              </a:rPr>
              <a:t>Прощение требует, чтобы вы приняли изменения</a:t>
            </a: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895600" y="503238"/>
            <a:ext cx="5791200" cy="1249362"/>
          </a:xfrm>
        </p:spPr>
        <p:txBody>
          <a:bodyPr/>
          <a:lstStyle/>
          <a:p>
            <a:r>
              <a:rPr lang="ru-RU" b="1" dirty="0" smtClean="0">
                <a:solidFill>
                  <a:srgbClr val="660066"/>
                </a:solidFill>
              </a:rPr>
              <a:t>Простить самого себя</a:t>
            </a:r>
            <a:endParaRPr lang="en-US" baseline="30000" dirty="0">
              <a:solidFill>
                <a:srgbClr val="660066"/>
              </a:solidFill>
            </a:endParaRPr>
          </a:p>
        </p:txBody>
      </p:sp>
      <p:sp>
        <p:nvSpPr>
          <p:cNvPr id="5" name="Rectangle 4"/>
          <p:cNvSpPr/>
          <p:nvPr/>
        </p:nvSpPr>
        <p:spPr>
          <a:xfrm>
            <a:off x="457200" y="2057400"/>
            <a:ext cx="5867400" cy="646331"/>
          </a:xfrm>
          <a:prstGeom prst="rect">
            <a:avLst/>
          </a:prstGeom>
        </p:spPr>
        <p:txBody>
          <a:bodyPr wrap="square">
            <a:spAutoFit/>
          </a:bodyPr>
          <a:lstStyle/>
          <a:p>
            <a:pPr marL="2336800" indent="-2336800"/>
            <a:r>
              <a:rPr lang="ru-RU" sz="3600" b="1" dirty="0" smtClean="0">
                <a:solidFill>
                  <a:srgbClr val="008000"/>
                </a:solidFill>
                <a:latin typeface="+mn-lt"/>
              </a:rPr>
              <a:t>Принцип №</a:t>
            </a:r>
            <a:r>
              <a:rPr lang="en-US" sz="3600" b="1" dirty="0" smtClean="0">
                <a:solidFill>
                  <a:srgbClr val="008000"/>
                </a:solidFill>
                <a:latin typeface="+mn-lt"/>
              </a:rPr>
              <a:t> 11:</a:t>
            </a:r>
            <a:endParaRPr lang="en-US" sz="3600" dirty="0" smtClean="0">
              <a:solidFill>
                <a:srgbClr val="008000"/>
              </a:solidFill>
              <a:latin typeface="+mn-lt"/>
            </a:endParaRPr>
          </a:p>
        </p:txBody>
      </p:sp>
      <p:sp>
        <p:nvSpPr>
          <p:cNvPr id="6" name="Content Placeholder 2"/>
          <p:cNvSpPr>
            <a:spLocks noGrp="1"/>
          </p:cNvSpPr>
          <p:nvPr>
            <p:ph idx="1"/>
          </p:nvPr>
        </p:nvSpPr>
        <p:spPr>
          <a:xfrm>
            <a:off x="152400" y="2895600"/>
            <a:ext cx="8915400" cy="3048000"/>
          </a:xfrm>
        </p:spPr>
        <p:txBody>
          <a:bodyPr/>
          <a:lstStyle/>
          <a:p>
            <a:pPr marL="0" indent="0" algn="ctr">
              <a:buNone/>
            </a:pPr>
            <a:r>
              <a:rPr lang="ru-RU" sz="3600" dirty="0" smtClean="0"/>
              <a:t>«Наконец, братия (мои), что только истинно, что честно, что справедливо, что чисто, что любезно, что достославно, что только добродетель и похвала, о том помышляйте».</a:t>
            </a:r>
          </a:p>
          <a:p>
            <a:pPr marL="0" indent="0" algn="ctr">
              <a:buNone/>
            </a:pPr>
            <a:r>
              <a:rPr lang="ru-RU" sz="3600" dirty="0" smtClean="0"/>
              <a:t>Филиппийцам</a:t>
            </a:r>
            <a:r>
              <a:rPr lang="en-US" dirty="0" smtClean="0"/>
              <a:t> 4:8</a:t>
            </a:r>
          </a:p>
          <a:p>
            <a:pPr algn="ctr"/>
            <a:endParaRPr lang="en-US" sz="40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sp>
        <p:nvSpPr>
          <p:cNvPr id="9" name="Content Placeholder 2"/>
          <p:cNvSpPr>
            <a:spLocks noGrp="1"/>
          </p:cNvSpPr>
          <p:nvPr>
            <p:ph idx="1"/>
          </p:nvPr>
        </p:nvSpPr>
        <p:spPr>
          <a:xfrm>
            <a:off x="457200" y="1905000"/>
            <a:ext cx="5334000" cy="3810000"/>
          </a:xfrm>
        </p:spPr>
        <p:txBody>
          <a:bodyPr/>
          <a:lstStyle/>
          <a:p>
            <a:pPr marL="0" indent="0">
              <a:buNone/>
            </a:pPr>
            <a:r>
              <a:rPr lang="ru-RU" sz="2700" dirty="0"/>
              <a:t>Не прощение самого себя может парализовать человека, </a:t>
            </a:r>
            <a:r>
              <a:rPr lang="ru-RU" sz="2700" dirty="0" smtClean="0"/>
              <a:t/>
            </a:r>
            <a:br>
              <a:rPr lang="ru-RU" sz="2700" dirty="0" smtClean="0"/>
            </a:br>
            <a:r>
              <a:rPr lang="ru-RU" sz="2700" dirty="0" smtClean="0"/>
              <a:t>когда </a:t>
            </a:r>
            <a:r>
              <a:rPr lang="ru-RU" sz="2700" dirty="0"/>
              <a:t>он застревает в точке «непростительного преступления». </a:t>
            </a:r>
            <a:endParaRPr lang="ru-RU" sz="2700" dirty="0" smtClean="0"/>
          </a:p>
          <a:p>
            <a:pPr marL="0" indent="0">
              <a:buNone/>
            </a:pPr>
            <a:endParaRPr lang="ru-RU" sz="2400" dirty="0" smtClean="0"/>
          </a:p>
          <a:p>
            <a:pPr marL="0" indent="0">
              <a:buNone/>
            </a:pPr>
            <a:r>
              <a:rPr lang="ru-RU" sz="2700" dirty="0" smtClean="0"/>
              <a:t>Прощение </a:t>
            </a:r>
            <a:r>
              <a:rPr lang="ru-RU" sz="2700" dirty="0"/>
              <a:t>самого себя позволяет нам выйти за рамки таких преступлений и освобождает нашу энергию для того, чтобы жить полной жизнью в настоящем</a:t>
            </a:r>
            <a:r>
              <a:rPr lang="ru-RU" sz="2700" dirty="0" smtClean="0"/>
              <a:t>.</a:t>
            </a:r>
            <a:endParaRPr lang="en-US" sz="2700" dirty="0" smtClean="0"/>
          </a:p>
        </p:txBody>
      </p:sp>
      <p:pic>
        <p:nvPicPr>
          <p:cNvPr id="2" name="Picture 1"/>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867400" y="2057400"/>
            <a:ext cx="2935326" cy="4394200"/>
          </a:xfrm>
          <a:prstGeom prst="rect">
            <a:avLst/>
          </a:prstGeom>
          <a:ln>
            <a:noFill/>
          </a:ln>
          <a:effectLst>
            <a:softEdge rad="112500"/>
          </a:effectLst>
        </p:spPr>
      </p:pic>
      <p:sp>
        <p:nvSpPr>
          <p:cNvPr id="7" name="Title 1"/>
          <p:cNvSpPr>
            <a:spLocks noGrp="1"/>
          </p:cNvSpPr>
          <p:nvPr>
            <p:ph type="title"/>
          </p:nvPr>
        </p:nvSpPr>
        <p:spPr>
          <a:xfrm>
            <a:off x="2895600" y="503238"/>
            <a:ext cx="5791200" cy="1249362"/>
          </a:xfrm>
        </p:spPr>
        <p:txBody>
          <a:bodyPr/>
          <a:lstStyle/>
          <a:p>
            <a:r>
              <a:rPr lang="ru-RU" b="1" dirty="0" smtClean="0">
                <a:solidFill>
                  <a:srgbClr val="660066"/>
                </a:solidFill>
              </a:rPr>
              <a:t>Простить самого себя</a:t>
            </a:r>
            <a:endParaRPr lang="en-US" baseline="30000" dirty="0">
              <a:solidFill>
                <a:srgbClr val="660066"/>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362200" y="152400"/>
            <a:ext cx="6858000" cy="1249362"/>
          </a:xfrm>
        </p:spPr>
        <p:txBody>
          <a:bodyPr/>
          <a:lstStyle/>
          <a:p>
            <a:r>
              <a:rPr lang="ru-RU" sz="4000" b="1" dirty="0" smtClean="0">
                <a:solidFill>
                  <a:srgbClr val="660066"/>
                </a:solidFill>
              </a:rPr>
              <a:t>Вот несколько предложений, которые помогут вам простить себя:</a:t>
            </a:r>
            <a:endParaRPr lang="en-US" sz="4000" b="1" baseline="30000" dirty="0">
              <a:solidFill>
                <a:srgbClr val="660066"/>
              </a:solidFill>
            </a:endParaRPr>
          </a:p>
        </p:txBody>
      </p:sp>
      <p:sp>
        <p:nvSpPr>
          <p:cNvPr id="9" name="Content Placeholder 2"/>
          <p:cNvSpPr>
            <a:spLocks noGrp="1"/>
          </p:cNvSpPr>
          <p:nvPr>
            <p:ph idx="1"/>
          </p:nvPr>
        </p:nvSpPr>
        <p:spPr>
          <a:xfrm>
            <a:off x="-76200" y="2286000"/>
            <a:ext cx="5486400" cy="2971800"/>
          </a:xfrm>
        </p:spPr>
        <p:txBody>
          <a:bodyPr/>
          <a:lstStyle/>
          <a:p>
            <a:pPr marL="981075" indent="-514350">
              <a:lnSpc>
                <a:spcPct val="110000"/>
              </a:lnSpc>
              <a:buFont typeface="+mj-lt"/>
              <a:buAutoNum type="alphaLcPeriod"/>
            </a:pPr>
            <a:r>
              <a:rPr lang="ru-RU" dirty="0" smtClean="0"/>
              <a:t>Искренне верить в то,  </a:t>
            </a:r>
            <a:r>
              <a:rPr lang="ru-RU" i="1" dirty="0" smtClean="0">
                <a:solidFill>
                  <a:srgbClr val="660066"/>
                </a:solidFill>
              </a:rPr>
              <a:t>что Бог простил вас</a:t>
            </a:r>
            <a:r>
              <a:rPr lang="en-US" i="1" dirty="0" smtClean="0">
                <a:solidFill>
                  <a:srgbClr val="660066"/>
                </a:solidFill>
              </a:rPr>
              <a:t>.</a:t>
            </a:r>
          </a:p>
          <a:p>
            <a:pPr marL="981075" indent="-514350">
              <a:lnSpc>
                <a:spcPct val="110000"/>
              </a:lnSpc>
              <a:buFont typeface="+mj-lt"/>
              <a:buAutoNum type="alphaLcPeriod"/>
            </a:pPr>
            <a:r>
              <a:rPr lang="ru-RU" dirty="0" smtClean="0"/>
              <a:t>Цените себя так, </a:t>
            </a:r>
            <a:r>
              <a:rPr lang="ru-RU" i="1" dirty="0" smtClean="0"/>
              <a:t>как</a:t>
            </a:r>
            <a:r>
              <a:rPr lang="ru-RU" dirty="0" smtClean="0"/>
              <a:t> </a:t>
            </a:r>
            <a:r>
              <a:rPr lang="ru-RU" i="1" dirty="0" smtClean="0">
                <a:solidFill>
                  <a:srgbClr val="660066"/>
                </a:solidFill>
              </a:rPr>
              <a:t>ценит вас Бог</a:t>
            </a:r>
            <a:r>
              <a:rPr lang="en-US" i="1" dirty="0" smtClean="0">
                <a:solidFill>
                  <a:srgbClr val="660066"/>
                </a:solidFill>
              </a:rPr>
              <a:t>.</a:t>
            </a:r>
          </a:p>
          <a:p>
            <a:pPr marL="981075" indent="-514350">
              <a:lnSpc>
                <a:spcPct val="110000"/>
              </a:lnSpc>
              <a:buFont typeface="+mj-lt"/>
              <a:buAutoNum type="alphaLcPeriod"/>
            </a:pPr>
            <a:r>
              <a:rPr lang="ru-RU" dirty="0" smtClean="0"/>
              <a:t>Верьте в то, что </a:t>
            </a:r>
            <a:r>
              <a:rPr lang="ru-RU" i="1" dirty="0" smtClean="0">
                <a:solidFill>
                  <a:srgbClr val="660066"/>
                </a:solidFill>
              </a:rPr>
              <a:t>Бог милостив</a:t>
            </a:r>
            <a:r>
              <a:rPr lang="en-US" i="1" dirty="0" smtClean="0">
                <a:solidFill>
                  <a:srgbClr val="660066"/>
                </a:solidFill>
              </a:rPr>
              <a:t>. </a:t>
            </a:r>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715000" y="2209800"/>
            <a:ext cx="2935326" cy="43942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sp>
        <p:nvSpPr>
          <p:cNvPr id="9" name="Content Placeholder 2"/>
          <p:cNvSpPr>
            <a:spLocks noGrp="1"/>
          </p:cNvSpPr>
          <p:nvPr>
            <p:ph idx="1"/>
          </p:nvPr>
        </p:nvSpPr>
        <p:spPr>
          <a:xfrm>
            <a:off x="-76200" y="2438400"/>
            <a:ext cx="6019800" cy="4191000"/>
          </a:xfrm>
        </p:spPr>
        <p:txBody>
          <a:bodyPr/>
          <a:lstStyle/>
          <a:p>
            <a:pPr marL="981075" indent="-514350">
              <a:lnSpc>
                <a:spcPct val="90000"/>
              </a:lnSpc>
              <a:buAutoNum type="alphaLcPeriod" startAt="4"/>
            </a:pPr>
            <a:r>
              <a:rPr lang="ru-RU" i="1" dirty="0" smtClean="0">
                <a:solidFill>
                  <a:srgbClr val="660066"/>
                </a:solidFill>
                <a:latin typeface="+mj-lt"/>
              </a:rPr>
              <a:t>Принять Божью силу </a:t>
            </a:r>
            <a:r>
              <a:rPr lang="ru-RU" dirty="0" smtClean="0">
                <a:latin typeface="+mj-lt"/>
              </a:rPr>
              <a:t>жить с последствиями совершенной ошибки.</a:t>
            </a:r>
            <a:endParaRPr lang="en-US" dirty="0" smtClean="0">
              <a:latin typeface="+mj-lt"/>
            </a:endParaRPr>
          </a:p>
          <a:p>
            <a:pPr marL="981075" indent="-514350">
              <a:lnSpc>
                <a:spcPct val="90000"/>
              </a:lnSpc>
              <a:buAutoNum type="alphaLcPeriod" startAt="5"/>
            </a:pPr>
            <a:r>
              <a:rPr lang="ru-RU" i="1" dirty="0" smtClean="0">
                <a:solidFill>
                  <a:srgbClr val="660066"/>
                </a:solidFill>
                <a:latin typeface="+mj-lt"/>
              </a:rPr>
              <a:t>Научитесь фильтровать</a:t>
            </a:r>
            <a:r>
              <a:rPr lang="ru-RU" dirty="0">
                <a:latin typeface="+mj-lt"/>
              </a:rPr>
              <a:t> </a:t>
            </a:r>
            <a:r>
              <a:rPr lang="ru-RU" dirty="0" smtClean="0">
                <a:latin typeface="+mj-lt"/>
              </a:rPr>
              <a:t>то, что приходит вам в голову.</a:t>
            </a:r>
            <a:endParaRPr lang="en-US" dirty="0" smtClean="0">
              <a:latin typeface="+mj-lt"/>
            </a:endParaRPr>
          </a:p>
        </p:txBody>
      </p:sp>
      <p:pic>
        <p:nvPicPr>
          <p:cNvPr id="5" name="Picture 4"/>
          <p:cNvPicPr>
            <a:picLocks noChangeAspect="1"/>
          </p:cNvPicPr>
          <p:nvPr/>
        </p:nvPicPr>
        <p:blipFill>
          <a:blip r:embed="rId4" cstate="email">
            <a:extLst>
              <a:ext uri="{28A0092B-C50C-407E-A947-70E740481C1C}">
                <a14:useLocalDpi xmlns="" xmlns:a14="http://schemas.microsoft.com/office/drawing/2010/main"/>
              </a:ext>
            </a:extLst>
          </a:blip>
          <a:stretch>
            <a:fillRect/>
          </a:stretch>
        </p:blipFill>
        <p:spPr>
          <a:xfrm>
            <a:off x="5980074" y="2235200"/>
            <a:ext cx="2935326" cy="4394200"/>
          </a:xfrm>
          <a:prstGeom prst="rect">
            <a:avLst/>
          </a:prstGeom>
          <a:ln>
            <a:noFill/>
          </a:ln>
          <a:effectLst>
            <a:softEdge rad="112500"/>
          </a:effectLst>
        </p:spPr>
      </p:pic>
      <p:sp>
        <p:nvSpPr>
          <p:cNvPr id="7" name="Title 1"/>
          <p:cNvSpPr>
            <a:spLocks noGrp="1"/>
          </p:cNvSpPr>
          <p:nvPr>
            <p:ph type="title"/>
          </p:nvPr>
        </p:nvSpPr>
        <p:spPr>
          <a:xfrm>
            <a:off x="2362200" y="152400"/>
            <a:ext cx="6858000" cy="1249362"/>
          </a:xfrm>
        </p:spPr>
        <p:txBody>
          <a:bodyPr/>
          <a:lstStyle/>
          <a:p>
            <a:r>
              <a:rPr lang="ru-RU" sz="4000" b="1" dirty="0" smtClean="0">
                <a:solidFill>
                  <a:srgbClr val="660066"/>
                </a:solidFill>
              </a:rPr>
              <a:t>Вот несколько предложений, которые помогут вам простить себя:</a:t>
            </a:r>
            <a:endParaRPr lang="en-US" sz="4000" b="1" baseline="30000" dirty="0">
              <a:solidFill>
                <a:srgbClr val="660066"/>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cstate="print">
            <a:extLst>
              <a:ext uri="{28A0092B-C50C-407E-A947-70E740481C1C}">
                <a14:useLocalDpi xmlns=""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743200" y="579438"/>
            <a:ext cx="6019800" cy="1249362"/>
          </a:xfrm>
        </p:spPr>
        <p:txBody>
          <a:bodyPr/>
          <a:lstStyle/>
          <a:p>
            <a:r>
              <a:rPr lang="en-US" b="1" dirty="0" smtClean="0">
                <a:solidFill>
                  <a:srgbClr val="660066"/>
                </a:solidFill>
              </a:rPr>
              <a:t/>
            </a:r>
            <a:br>
              <a:rPr lang="en-US" b="1" dirty="0" smtClean="0">
                <a:solidFill>
                  <a:srgbClr val="660066"/>
                </a:solidFill>
              </a:rPr>
            </a:br>
            <a:r>
              <a:rPr lang="ru-RU" b="1" dirty="0" smtClean="0">
                <a:solidFill>
                  <a:srgbClr val="660066"/>
                </a:solidFill>
              </a:rPr>
              <a:t>«Простить» Бога</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5" name="Rectangle 4"/>
          <p:cNvSpPr/>
          <p:nvPr/>
        </p:nvSpPr>
        <p:spPr>
          <a:xfrm>
            <a:off x="457200" y="2057400"/>
            <a:ext cx="3733800" cy="646331"/>
          </a:xfrm>
          <a:prstGeom prst="rect">
            <a:avLst/>
          </a:prstGeom>
        </p:spPr>
        <p:txBody>
          <a:bodyPr wrap="square">
            <a:spAutoFit/>
          </a:bodyPr>
          <a:lstStyle/>
          <a:p>
            <a:pPr marL="2336800" indent="-2336800"/>
            <a:r>
              <a:rPr lang="ru-RU" sz="3600" b="1" dirty="0" smtClean="0">
                <a:solidFill>
                  <a:srgbClr val="008000"/>
                </a:solidFill>
                <a:latin typeface="+mn-lt"/>
              </a:rPr>
              <a:t>Принцип №</a:t>
            </a:r>
            <a:r>
              <a:rPr lang="en-US" sz="3600" b="1" dirty="0" smtClean="0">
                <a:solidFill>
                  <a:srgbClr val="008000"/>
                </a:solidFill>
                <a:latin typeface="+mn-lt"/>
              </a:rPr>
              <a:t> 12:</a:t>
            </a:r>
            <a:endParaRPr lang="en-US" sz="3600" dirty="0" smtClean="0">
              <a:solidFill>
                <a:srgbClr val="008000"/>
              </a:solidFill>
              <a:latin typeface="+mn-lt"/>
            </a:endParaRPr>
          </a:p>
        </p:txBody>
      </p:sp>
      <p:sp>
        <p:nvSpPr>
          <p:cNvPr id="6" name="Content Placeholder 2"/>
          <p:cNvSpPr>
            <a:spLocks noGrp="1"/>
          </p:cNvSpPr>
          <p:nvPr>
            <p:ph idx="1"/>
          </p:nvPr>
        </p:nvSpPr>
        <p:spPr>
          <a:xfrm>
            <a:off x="1143000" y="3048000"/>
            <a:ext cx="7010400" cy="2362200"/>
          </a:xfrm>
        </p:spPr>
        <p:txBody>
          <a:bodyPr/>
          <a:lstStyle/>
          <a:p>
            <a:pPr algn="ctr">
              <a:buNone/>
            </a:pPr>
            <a:r>
              <a:rPr lang="ru-RU" dirty="0" smtClean="0"/>
              <a:t>«наг я вышел из чрева матери моей, наг и возвращусь. Господь дал, Господь и взял; да будет имя Господне благословенно!»</a:t>
            </a:r>
            <a:r>
              <a:rPr lang="en-US" dirty="0" smtClean="0"/>
              <a:t> </a:t>
            </a:r>
            <a:r>
              <a:rPr lang="ru-RU" dirty="0" smtClean="0"/>
              <a:t/>
            </a:r>
            <a:br>
              <a:rPr lang="ru-RU" dirty="0" smtClean="0"/>
            </a:br>
            <a:r>
              <a:rPr lang="ru-RU" dirty="0" smtClean="0"/>
              <a:t>Иова </a:t>
            </a:r>
            <a:r>
              <a:rPr lang="en-US" dirty="0" smtClean="0"/>
              <a:t>1:21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2113</TotalTime>
  <Words>6662</Words>
  <Application>Microsoft Office PowerPoint</Application>
  <PresentationFormat>Экран (4:3)</PresentationFormat>
  <Paragraphs>294</Paragraphs>
  <Slides>34</Slides>
  <Notes>34</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Office Theme</vt:lpstr>
      <vt:lpstr>Слайд 1</vt:lpstr>
      <vt:lpstr>Прощение и ваше здоровье– Часть 2 Адаптировано из книги «Я прощаю тебя, но…» (Пасифик Пресс, 2007) и других источников</vt:lpstr>
      <vt:lpstr>Прощение требует, чтобы вы приняли изменения</vt:lpstr>
      <vt:lpstr>Прощение требует, чтобы вы приняли изменения</vt:lpstr>
      <vt:lpstr>Простить самого себя</vt:lpstr>
      <vt:lpstr>Простить самого себя</vt:lpstr>
      <vt:lpstr>Вот несколько предложений, которые помогут вам простить себя:</vt:lpstr>
      <vt:lpstr>Вот несколько предложений, которые помогут вам простить себя:</vt:lpstr>
      <vt:lpstr> «Простить» Бога </vt:lpstr>
      <vt:lpstr> «Простить» Бога </vt:lpstr>
      <vt:lpstr> «Простить» Бога </vt:lpstr>
      <vt:lpstr> Стратегии, которые вы можете использовать для того, чтобы оставить болезненное событие  в прошлом.</vt:lpstr>
      <vt:lpstr>Личностные черты и прощение</vt:lpstr>
      <vt:lpstr>Преодоление обиды</vt:lpstr>
      <vt:lpstr>Модель R.E.A.C.H.  в случае серьезных преступлений</vt:lpstr>
      <vt:lpstr>Слайд 16</vt:lpstr>
      <vt:lpstr>Слайд 17</vt:lpstr>
      <vt:lpstr>Слайд 18</vt:lpstr>
      <vt:lpstr>Слайд 19</vt:lpstr>
      <vt:lpstr>Давать и получать прощение</vt:lpstr>
      <vt:lpstr> ЧТО ДЕЛАТЬ, ЕСЛИ ОБИДЧИК - Я?  </vt:lpstr>
      <vt:lpstr>  ЧТО ДЕЛАТЬ, ЕСЛИ Я СТАЛ ПОСТРАДАВШЕЙ СТОРОНОЙ? </vt:lpstr>
      <vt:lpstr>Слайд 23</vt:lpstr>
      <vt:lpstr>Слайд 24</vt:lpstr>
      <vt:lpstr>Слайд 25</vt:lpstr>
      <vt:lpstr>ЧТО ДЕЛАТЬ, ЕСЛИ НЕТ ВОЗМОЖНОСТИ ВСТРЕТИТЬСЯ ЛИЦОМ К ЛИЦУ С ОБИДЧИКОМ? </vt:lpstr>
      <vt:lpstr>Слайд 27</vt:lpstr>
      <vt:lpstr>Слайд 28</vt:lpstr>
      <vt:lpstr>Слайд 29</vt:lpstr>
      <vt:lpstr>Оставляя прошлое позади</vt:lpstr>
      <vt:lpstr>ПРОЩЕНИЕ И ОБИДЧИК</vt:lpstr>
      <vt:lpstr>В ЧЕМ РАЗНИЦА МЕЖДУ ПРОЩЕНИЕМ И ПРИМИРЕНИЕМ? </vt:lpstr>
      <vt:lpstr>Работа в группах</vt:lpstr>
      <vt:lpstr>Молитва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2013-10-10T13:17:38Z</dcterms:created>
  <dcterms:modified xsi:type="dcterms:W3CDTF">2014-12-07T20:31:56Z</dcterms:modified>
</cp:coreProperties>
</file>