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1" r:id="rId2"/>
    <p:sldId id="256" r:id="rId3"/>
    <p:sldId id="257" r:id="rId4"/>
    <p:sldId id="270" r:id="rId5"/>
    <p:sldId id="268" r:id="rId6"/>
    <p:sldId id="269" r:id="rId7"/>
    <p:sldId id="267" r:id="rId8"/>
    <p:sldId id="271" r:id="rId9"/>
    <p:sldId id="266" r:id="rId10"/>
    <p:sldId id="272" r:id="rId11"/>
    <p:sldId id="297" r:id="rId12"/>
    <p:sldId id="273" r:id="rId13"/>
    <p:sldId id="274" r:id="rId14"/>
    <p:sldId id="298" r:id="rId15"/>
    <p:sldId id="265" r:id="rId16"/>
    <p:sldId id="299" r:id="rId17"/>
    <p:sldId id="264" r:id="rId18"/>
    <p:sldId id="263" r:id="rId19"/>
    <p:sldId id="262" r:id="rId20"/>
    <p:sldId id="261" r:id="rId21"/>
    <p:sldId id="275" r:id="rId22"/>
    <p:sldId id="276" r:id="rId23"/>
    <p:sldId id="277" r:id="rId24"/>
    <p:sldId id="278" r:id="rId25"/>
    <p:sldId id="279" r:id="rId26"/>
    <p:sldId id="280" r:id="rId27"/>
    <p:sldId id="281" r:id="rId28"/>
    <p:sldId id="284" r:id="rId29"/>
    <p:sldId id="283" r:id="rId30"/>
    <p:sldId id="282" r:id="rId31"/>
    <p:sldId id="285" r:id="rId32"/>
    <p:sldId id="286" r:id="rId33"/>
    <p:sldId id="287" r:id="rId34"/>
    <p:sldId id="288" r:id="rId35"/>
    <p:sldId id="289" r:id="rId36"/>
    <p:sldId id="290" r:id="rId37"/>
    <p:sldId id="291" r:id="rId38"/>
    <p:sldId id="294" r:id="rId39"/>
    <p:sldId id="300" r:id="rId40"/>
    <p:sldId id="293" r:id="rId41"/>
    <p:sldId id="29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67396" autoAdjust="0"/>
  </p:normalViewPr>
  <p:slideViewPr>
    <p:cSldViewPr>
      <p:cViewPr>
        <p:scale>
          <a:sx n="100" d="100"/>
          <a:sy n="100" d="100"/>
        </p:scale>
        <p:origin x="-194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8" d="100"/>
          <a:sy n="108" d="100"/>
        </p:scale>
        <p:origin x="-1032" y="152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6C63-C256-4774-ACEE-C603FE489789}"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BFC6C-3851-4C91-854F-F17E231F503E}" type="slidenum">
              <a:rPr lang="en-US" smtClean="0"/>
              <a:pPr/>
              <a:t>‹#›</a:t>
            </a:fld>
            <a:endParaRPr lang="en-US" dirty="0"/>
          </a:p>
        </p:txBody>
      </p:sp>
    </p:spTree>
    <p:extLst>
      <p:ext uri="{BB962C8B-B14F-4D97-AF65-F5344CB8AC3E}">
        <p14:creationId xmlns:p14="http://schemas.microsoft.com/office/powerpoint/2010/main" xmlns="" val="242456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orgiveness-institute.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2743200" cy="2057400"/>
          </a:xfrm>
        </p:spPr>
      </p:sp>
      <p:sp>
        <p:nvSpPr>
          <p:cNvPr id="3" name="Notes Placeholder 2"/>
          <p:cNvSpPr>
            <a:spLocks noGrp="1"/>
          </p:cNvSpPr>
          <p:nvPr>
            <p:ph type="body" idx="1"/>
          </p:nvPr>
        </p:nvSpPr>
        <p:spPr>
          <a:xfrm>
            <a:off x="685800" y="2819400"/>
            <a:ext cx="5486400" cy="3505200"/>
          </a:xfrm>
        </p:spPr>
        <p:txBody>
          <a:bodyPr>
            <a:normAutofit/>
          </a:bodyPr>
          <a:lstStyle/>
          <a:p>
            <a:r>
              <a:rPr lang="ru-RU" sz="1200" b="1" kern="1200" dirty="0" smtClean="0">
                <a:solidFill>
                  <a:schemeClr val="tx1"/>
                </a:solidFill>
                <a:effectLst/>
                <a:latin typeface="+mn-lt"/>
                <a:ea typeface="+mn-ea"/>
                <a:cs typeface="+mn-cs"/>
              </a:rPr>
              <a:t>Новозаветное определение прощения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Новый Завет следует сбалансированному пониманию прощения, которому учили ветхозаветные пророки: прощение – баланс справедливости и милости.</a:t>
            </a:r>
            <a:r>
              <a:rPr lang="en-US" dirty="0" smtClean="0">
                <a:effectLst/>
              </a:rPr>
              <a:t> </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759200" cy="2819400"/>
          </a:xfrm>
        </p:spPr>
      </p:sp>
      <p:sp>
        <p:nvSpPr>
          <p:cNvPr id="3" name="Notes Placeholder 2"/>
          <p:cNvSpPr>
            <a:spLocks noGrp="1"/>
          </p:cNvSpPr>
          <p:nvPr>
            <p:ph type="body" idx="1"/>
          </p:nvPr>
        </p:nvSpPr>
        <p:spPr>
          <a:xfrm>
            <a:off x="685800" y="3810000"/>
            <a:ext cx="5486400" cy="4114800"/>
          </a:xfrm>
        </p:spPr>
        <p:txBody>
          <a:bodyPr/>
          <a:lstStyle/>
          <a:p>
            <a:r>
              <a:rPr lang="ru-RU" sz="1200" kern="1200" dirty="0" smtClean="0">
                <a:solidFill>
                  <a:schemeClr val="tx1"/>
                </a:solidFill>
                <a:effectLst/>
                <a:latin typeface="+mn-lt"/>
                <a:ea typeface="+mn-ea"/>
                <a:cs typeface="+mn-cs"/>
              </a:rPr>
              <a:t>Слово </a:t>
            </a:r>
            <a:r>
              <a:rPr lang="en-US" sz="1200" i="1" kern="1200" dirty="0" smtClean="0">
                <a:solidFill>
                  <a:schemeClr val="tx1"/>
                </a:solidFill>
                <a:effectLst/>
                <a:latin typeface="+mn-lt"/>
                <a:ea typeface="+mn-ea"/>
                <a:cs typeface="+mn-cs"/>
              </a:rPr>
              <a:t>charizomai</a:t>
            </a:r>
            <a:r>
              <a:rPr lang="ru-RU" sz="1200" i="1"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rPr>
              <a:t>греческий термин, используемый для  описания прощения, которое на кресте Бог дал миру через Своего Сына, Иисуса Христа.</a:t>
            </a:r>
            <a:r>
              <a:rPr lang="en-US" dirty="0" smtClean="0">
                <a:effectLst/>
              </a:rPr>
              <a:t> </a:t>
            </a:r>
            <a:r>
              <a:rPr lang="ru-RU" sz="1200" kern="1200" dirty="0" smtClean="0">
                <a:solidFill>
                  <a:schemeClr val="tx1"/>
                </a:solidFill>
                <a:effectLst/>
                <a:latin typeface="+mn-lt"/>
                <a:ea typeface="+mn-ea"/>
                <a:cs typeface="+mn-cs"/>
              </a:rPr>
              <a:t>Это означает - предоставить милость безвозмездно из доброты, а не  благодаря каким-то достоинствам принимающей стороны. Оно подразумевает спасение или избавление кого-то от определенной опасности или смерти.</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Бог распространил Свое </a:t>
            </a:r>
            <a:r>
              <a:rPr lang="en-US" sz="1200" i="1" kern="1200" dirty="0" smtClean="0">
                <a:solidFill>
                  <a:schemeClr val="tx1"/>
                </a:solidFill>
                <a:effectLst/>
                <a:latin typeface="+mn-lt"/>
                <a:ea typeface="+mn-ea"/>
                <a:cs typeface="+mn-cs"/>
              </a:rPr>
              <a:t>charizomai </a:t>
            </a:r>
            <a:r>
              <a:rPr lang="ru-RU" sz="1200" kern="1200" dirty="0" smtClean="0">
                <a:solidFill>
                  <a:schemeClr val="tx1"/>
                </a:solidFill>
                <a:effectLst/>
                <a:latin typeface="+mn-lt"/>
                <a:ea typeface="+mn-ea"/>
                <a:cs typeface="+mn-cs"/>
              </a:rPr>
              <a:t>далеко и обширно, добровольно возложив наши грехи на Агнца Божьего, оставив нас неопровержимо чистыми, и открывая путь покаяния и прощения для всех. Падшее человечество не сделало ничего, чтобы заслужить этот дар прощения – не признало свой грех, не покаялось и не исповедалось. Именно Его любовь, Его сочувствие, Его сострадание, Его бесконечность духа дали нам </a:t>
            </a:r>
            <a:r>
              <a:rPr lang="en-US" sz="1200" kern="1200" dirty="0" smtClean="0">
                <a:solidFill>
                  <a:schemeClr val="tx1"/>
                </a:solidFill>
                <a:effectLst/>
                <a:latin typeface="+mn-lt"/>
                <a:ea typeface="+mn-ea"/>
                <a:cs typeface="+mn-cs"/>
              </a:rPr>
              <a:t>charizomai</a:t>
            </a:r>
            <a:r>
              <a:rPr lang="ru-RU" sz="1200" kern="1200" dirty="0" smtClean="0">
                <a:solidFill>
                  <a:schemeClr val="tx1"/>
                </a:solidFill>
                <a:effectLst/>
                <a:latin typeface="+mn-lt"/>
                <a:ea typeface="+mn-ea"/>
                <a:cs typeface="+mn-cs"/>
              </a:rPr>
              <a:t>. И это прощение имеет потенциал для восстановления нас к жизни в радости здесь и сейчас, и в вечной жизни с нашим замечательным Спасителем. «Чудный, Советник, Бог крепкий, Отец вечности, Князь мира» (Ис. 9:6) делает все это возможным благодаря Своему бесконечному </a:t>
            </a:r>
            <a:r>
              <a:rPr lang="en-US" sz="1200" i="1" kern="1200" dirty="0" smtClean="0">
                <a:solidFill>
                  <a:schemeClr val="tx1"/>
                </a:solidFill>
                <a:effectLst/>
                <a:latin typeface="+mn-lt"/>
                <a:ea typeface="+mn-ea"/>
                <a:cs typeface="+mn-cs"/>
              </a:rPr>
              <a:t>charizomai </a:t>
            </a:r>
            <a:r>
              <a:rPr lang="ru-RU" sz="1200" kern="1200" dirty="0" smtClean="0">
                <a:solidFill>
                  <a:schemeClr val="tx1"/>
                </a:solidFill>
                <a:effectLst/>
                <a:latin typeface="+mn-lt"/>
                <a:ea typeface="+mn-ea"/>
                <a:cs typeface="+mn-cs"/>
              </a:rPr>
              <a:t>с любовью предлагаемому всем, кто примет его верой!</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11</a:t>
            </a:fld>
            <a:endParaRPr lang="en-US" dirty="0"/>
          </a:p>
        </p:txBody>
      </p:sp>
    </p:spTree>
    <p:extLst>
      <p:ext uri="{BB962C8B-B14F-4D97-AF65-F5344CB8AC3E}">
        <p14:creationId xmlns:p14="http://schemas.microsoft.com/office/powerpoint/2010/main" xmlns="" val="155421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914400"/>
            <a:ext cx="3657600" cy="2743200"/>
          </a:xfrm>
        </p:spPr>
      </p:sp>
      <p:sp>
        <p:nvSpPr>
          <p:cNvPr id="3" name="Notes Placeholder 2"/>
          <p:cNvSpPr>
            <a:spLocks noGrp="1"/>
          </p:cNvSpPr>
          <p:nvPr>
            <p:ph type="body" idx="1"/>
          </p:nvPr>
        </p:nvSpPr>
        <p:spPr>
          <a:xfrm>
            <a:off x="685800" y="3886200"/>
            <a:ext cx="5486400" cy="4114800"/>
          </a:xfrm>
        </p:spPr>
        <p:txBody>
          <a:bodyPr>
            <a:normAutofit/>
          </a:bodyPr>
          <a:lstStyle/>
          <a:p>
            <a:r>
              <a:rPr lang="ru-RU" sz="1200" kern="1200" dirty="0" smtClean="0">
                <a:solidFill>
                  <a:schemeClr val="tx1"/>
                </a:solidFill>
                <a:effectLst/>
                <a:latin typeface="+mn-lt"/>
                <a:ea typeface="+mn-ea"/>
                <a:cs typeface="+mn-cs"/>
              </a:rPr>
              <a:t>Другое греческое слово, переведенное как «прощение», это слово </a:t>
            </a:r>
            <a:r>
              <a:rPr lang="en-US" sz="1200" i="1" kern="1200" dirty="0" smtClean="0">
                <a:solidFill>
                  <a:schemeClr val="tx1"/>
                </a:solidFill>
                <a:effectLst/>
                <a:latin typeface="+mn-lt"/>
                <a:ea typeface="+mn-ea"/>
                <a:cs typeface="+mn-cs"/>
              </a:rPr>
              <a:t>aphiemi</a:t>
            </a:r>
            <a:r>
              <a:rPr lang="ru-RU" sz="1200" kern="1200" dirty="0" smtClean="0">
                <a:solidFill>
                  <a:schemeClr val="tx1"/>
                </a:solidFill>
                <a:effectLst/>
                <a:latin typeface="+mn-lt"/>
                <a:ea typeface="+mn-ea"/>
                <a:cs typeface="+mn-cs"/>
              </a:rPr>
              <a:t>, применимо именно к тем, кто принял Божье </a:t>
            </a:r>
            <a:r>
              <a:rPr lang="en-US" sz="1200" i="1" kern="1200" dirty="0" smtClean="0">
                <a:solidFill>
                  <a:schemeClr val="tx1"/>
                </a:solidFill>
                <a:effectLst/>
                <a:latin typeface="+mn-lt"/>
                <a:ea typeface="+mn-ea"/>
                <a:cs typeface="+mn-cs"/>
              </a:rPr>
              <a:t>charizomai</a:t>
            </a:r>
            <a:r>
              <a:rPr lang="ru-RU" sz="1200" kern="1200" dirty="0" smtClean="0">
                <a:solidFill>
                  <a:schemeClr val="tx1"/>
                </a:solidFill>
                <a:effectLst/>
                <a:latin typeface="+mn-lt"/>
                <a:ea typeface="+mn-ea"/>
                <a:cs typeface="+mn-cs"/>
              </a:rPr>
              <a:t>, кто стал верующим и начал свой путь со Христом. Этот термин имеет различные значения: «оставлять или отсылать», «прощать или не замечать», «отделять от». Это то, что Бог каждый раз делает через Христа. Он прощает нас, чтобы сохранить наши отношения с Ним. Посредством нашего исповедания и покаяния, признания дара прощения с благодарностью, дара, который уже был дан нам, мы, прощенные, овладеваем Божьим </a:t>
            </a:r>
            <a:r>
              <a:rPr lang="en-US" sz="1200" i="1" kern="1200" dirty="0" smtClean="0">
                <a:solidFill>
                  <a:schemeClr val="tx1"/>
                </a:solidFill>
                <a:effectLst/>
                <a:latin typeface="+mn-lt"/>
                <a:ea typeface="+mn-ea"/>
                <a:cs typeface="+mn-cs"/>
              </a:rPr>
              <a:t>aphiemi</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чтобы жить жизнью прощения.</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Наша новая жизнь отличается от старой. Знание о том, что мы прощены (Бог стирает наши прошлые грехи благодаря дару незаслуженного </a:t>
            </a:r>
            <a:r>
              <a:rPr lang="ru-RU" sz="1200" b="1" kern="1200" dirty="0" smtClean="0">
                <a:solidFill>
                  <a:schemeClr val="tx1"/>
                </a:solidFill>
                <a:effectLst/>
                <a:latin typeface="+mn-lt"/>
                <a:ea typeface="+mn-ea"/>
                <a:cs typeface="+mn-cs"/>
              </a:rPr>
              <a:t>оправдания</a:t>
            </a:r>
            <a:r>
              <a:rPr lang="ru-RU" sz="1200" kern="1200" dirty="0" smtClean="0">
                <a:solidFill>
                  <a:schemeClr val="tx1"/>
                </a:solidFill>
                <a:effectLst/>
                <a:latin typeface="+mn-lt"/>
                <a:ea typeface="+mn-ea"/>
                <a:cs typeface="+mn-cs"/>
              </a:rPr>
              <a:t>) открывает двери для изменения сердца, которое продолжается благодаря процессу, называемому освящением. Я называю его «</a:t>
            </a:r>
            <a:r>
              <a:rPr lang="ru-RU" sz="1200" b="1" kern="1200" dirty="0" smtClean="0">
                <a:solidFill>
                  <a:schemeClr val="tx1"/>
                </a:solidFill>
                <a:effectLst/>
                <a:latin typeface="+mn-lt"/>
                <a:ea typeface="+mn-ea"/>
                <a:cs typeface="+mn-cs"/>
              </a:rPr>
              <a:t>путешествием прощения</a:t>
            </a:r>
            <a:r>
              <a:rPr lang="ru-RU" sz="1200" kern="1200" dirty="0" smtClean="0">
                <a:solidFill>
                  <a:schemeClr val="tx1"/>
                </a:solidFill>
                <a:effectLst/>
                <a:latin typeface="+mn-lt"/>
                <a:ea typeface="+mn-ea"/>
                <a:cs typeface="+mn-cs"/>
              </a:rPr>
              <a:t>». Проявление на практике плодов Духа (Гал. 5:22-26), чтобы развивать дух прощения, каждый день учась прощать, даже наших врагов, именно то, что значит быть освященным. Теперь вы понимаете, почему освящение это дело всей жизни!</a:t>
            </a: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609600"/>
            <a:ext cx="3048000" cy="2286000"/>
          </a:xfrm>
        </p:spPr>
      </p:sp>
      <p:sp>
        <p:nvSpPr>
          <p:cNvPr id="3" name="Notes Placeholder 2"/>
          <p:cNvSpPr>
            <a:spLocks noGrp="1"/>
          </p:cNvSpPr>
          <p:nvPr>
            <p:ph type="body" idx="1"/>
          </p:nvPr>
        </p:nvSpPr>
        <p:spPr>
          <a:xfrm>
            <a:off x="685800" y="3124200"/>
            <a:ext cx="5486400" cy="2743200"/>
          </a:xfrm>
        </p:spPr>
        <p:txBody>
          <a:bodyPr>
            <a:normAutofit/>
          </a:bodyPr>
          <a:lstStyle/>
          <a:p>
            <a:r>
              <a:rPr lang="ru-RU" b="1" dirty="0" smtClean="0">
                <a:solidFill>
                  <a:srgbClr val="660066"/>
                </a:solidFill>
              </a:rPr>
              <a:t>Другие определения прощения</a:t>
            </a: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Что такое прощение? Давайте посмотрим, какие определения ему дали люди.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Это значит подставить вторую щеку перед лицом вопиющей несправедливости.</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Это незаслуженное проявление доброй воли. </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Отношения исцеляются до такой степени, что проявляется то же великодушие, что и в настоящей дружбе.</a:t>
            </a:r>
            <a:r>
              <a:rPr lang="en-US" dirty="0" smtClean="0">
                <a:effectLst/>
              </a:rPr>
              <a:t> </a:t>
            </a:r>
            <a:endParaRPr lang="ru-RU" sz="1200" b="1" kern="1200" dirty="0" smtClean="0">
              <a:solidFill>
                <a:schemeClr val="tx1"/>
              </a:solidFill>
              <a:latin typeface="+mn-lt"/>
              <a:ea typeface="+mn-ea"/>
              <a:cs typeface="+mn-cs"/>
            </a:endParaRPr>
          </a:p>
          <a:p>
            <a:pPr>
              <a:lnSpc>
                <a:spcPct val="110000"/>
              </a:lnSpc>
            </a:pPr>
            <a:endParaRPr lang="ru-RU"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33400"/>
            <a:ext cx="3860800" cy="2895600"/>
          </a:xfrm>
        </p:spPr>
      </p:sp>
      <p:sp>
        <p:nvSpPr>
          <p:cNvPr id="3" name="Notes Placeholder 2"/>
          <p:cNvSpPr>
            <a:spLocks noGrp="1"/>
          </p:cNvSpPr>
          <p:nvPr>
            <p:ph type="body" idx="1"/>
          </p:nvPr>
        </p:nvSpPr>
        <p:spPr>
          <a:xfrm>
            <a:off x="685800" y="3429000"/>
            <a:ext cx="5486400" cy="4114800"/>
          </a:xfrm>
        </p:spPr>
        <p:txBody>
          <a:bodyPr>
            <a:noAutofit/>
          </a:bodyPr>
          <a:lstStyle/>
          <a:p>
            <a:pPr lvl="1"/>
            <a:r>
              <a:rPr lang="ru-RU" sz="1200" kern="1200" dirty="0" smtClean="0">
                <a:solidFill>
                  <a:schemeClr val="tx1"/>
                </a:solidFill>
                <a:effectLst/>
                <a:latin typeface="+mn-lt"/>
                <a:ea typeface="+mn-ea"/>
                <a:cs typeface="+mn-cs"/>
              </a:rPr>
              <a:t>• Парадоксально, но прощая другого, исцеляется пострадавшая сторона.</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Будучи далеким от простого обязательства, это безвозмездный дар, который пострадавшая сторона решает дать обидчику.</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Первый ошеломляет последнего своей добротой. </a:t>
            </a:r>
          </a:p>
          <a:p>
            <a:pPr lvl="1"/>
            <a:endParaRPr lang="ru-RU"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(Международный институт прощения, Роберт Энрайт, университет штата Висконсин, Мэндисон. </a:t>
            </a:r>
            <a:r>
              <a:rPr lang="en-US" sz="1200" u="sng" kern="1200" dirty="0" smtClean="0">
                <a:solidFill>
                  <a:schemeClr val="tx1"/>
                </a:solidFill>
                <a:effectLst/>
                <a:latin typeface="+mn-lt"/>
                <a:ea typeface="+mn-ea"/>
                <a:cs typeface="+mn-cs"/>
                <a:hlinkClick r:id="rId3"/>
              </a:rPr>
              <a:t>http</a:t>
            </a:r>
            <a:r>
              <a:rPr lang="ru-RU"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www</a:t>
            </a:r>
            <a:r>
              <a:rPr lang="ru-RU"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forgiveness</a:t>
            </a:r>
            <a:r>
              <a:rPr lang="ru-RU"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institute</a:t>
            </a:r>
            <a:r>
              <a:rPr lang="ru-RU" sz="1200" u="sng" kern="1200" dirty="0" smtClean="0">
                <a:solidFill>
                  <a:schemeClr val="tx1"/>
                </a:solidFill>
                <a:effectLst/>
                <a:latin typeface="+mn-lt"/>
                <a:ea typeface="+mn-ea"/>
                <a:cs typeface="+mn-cs"/>
                <a:hlinkClick r:id="rId3"/>
              </a:rPr>
              <a:t>.</a:t>
            </a:r>
            <a:r>
              <a:rPr lang="en-US" sz="1200" u="sng" kern="1200" dirty="0" smtClean="0">
                <a:solidFill>
                  <a:schemeClr val="tx1"/>
                </a:solidFill>
                <a:effectLst/>
                <a:latin typeface="+mn-lt"/>
                <a:ea typeface="+mn-ea"/>
                <a:cs typeface="+mn-cs"/>
                <a:hlinkClick r:id="rId3"/>
              </a:rPr>
              <a:t>org</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МакКалоу, Сандейдж и Уортингтон дают следующее определение прощения: «Прощение это увеличение нашей внутренней мотивации восстановить и поддерживать взаимоотношения после того, как они были повреждены ранящими действиями другого человека».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Уортингтон дает следующее определение: «</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Исходя из опыта, прощение больше похоже на акт, который выходит за рамки морального долга, на чрезмерное [искупительное] действие, укорененное не в нашем чувства долга, но в нашей способности к благотворительности и благожелательности».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Эти определения, разработанные христианскими психологами, подчеркивают </a:t>
            </a:r>
            <a:r>
              <a:rPr lang="ru-RU" sz="1200" b="1" kern="1200" dirty="0" smtClean="0">
                <a:solidFill>
                  <a:schemeClr val="tx1"/>
                </a:solidFill>
                <a:effectLst/>
                <a:latin typeface="+mn-lt"/>
                <a:ea typeface="+mn-ea"/>
                <a:cs typeface="+mn-cs"/>
              </a:rPr>
              <a:t>восстанавливающие качества прощения. </a:t>
            </a:r>
            <a:r>
              <a:rPr lang="ru-RU" sz="1200" kern="1200" dirty="0" smtClean="0">
                <a:solidFill>
                  <a:schemeClr val="tx1"/>
                </a:solidFill>
                <a:effectLst/>
                <a:latin typeface="+mn-lt"/>
                <a:ea typeface="+mn-ea"/>
                <a:cs typeface="+mn-cs"/>
              </a:rPr>
              <a:t>То, что было разрушено, теперь восстановлено, </a:t>
            </a:r>
            <a:r>
              <a:rPr lang="ru-RU" sz="1200" b="1" kern="1200" dirty="0" smtClean="0">
                <a:solidFill>
                  <a:schemeClr val="tx1"/>
                </a:solidFill>
                <a:effectLst/>
                <a:latin typeface="+mn-lt"/>
                <a:ea typeface="+mn-ea"/>
                <a:cs typeface="+mn-cs"/>
              </a:rPr>
              <a:t>возможно, не до своего первоначального состояния,  но до приемлемой точной копии, </a:t>
            </a:r>
            <a:r>
              <a:rPr lang="ru-RU" sz="1200" kern="1200" dirty="0" smtClean="0">
                <a:solidFill>
                  <a:schemeClr val="tx1"/>
                </a:solidFill>
                <a:effectLst/>
                <a:latin typeface="+mn-lt"/>
                <a:ea typeface="+mn-ea"/>
                <a:cs typeface="+mn-cs"/>
              </a:rPr>
              <a:t>которая позволяет прощающему и, надеемся, прощенному, восстановить эмоциональный ущерб, нанесенный оскорбительным событием. </a:t>
            </a:r>
            <a:r>
              <a:rPr lang="ru-RU" sz="1200" b="1" kern="1200" dirty="0" smtClean="0">
                <a:solidFill>
                  <a:schemeClr val="tx1"/>
                </a:solidFill>
                <a:effectLst/>
                <a:latin typeface="+mn-lt"/>
                <a:ea typeface="+mn-ea"/>
                <a:cs typeface="+mn-cs"/>
              </a:rPr>
              <a:t>Эти определения заходят настолько далеко, что предполагают, что существует «ген прощения» в каждом из нас, нуждающийся в исцелении, которое может принести лишь прощение.  </a:t>
            </a:r>
            <a:r>
              <a:rPr lang="ru-RU" sz="1200" kern="1200" dirty="0" smtClean="0">
                <a:solidFill>
                  <a:schemeClr val="tx1"/>
                </a:solidFill>
                <a:effectLst/>
                <a:latin typeface="+mn-lt"/>
                <a:ea typeface="+mn-ea"/>
                <a:cs typeface="+mn-cs"/>
              </a:rPr>
              <a:t>Мы прощаем не просто ради исполнения нравственного долга, но чтобы восполнить свою потребность в исходящем потоке любви.</a:t>
            </a: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14</a:t>
            </a:fld>
            <a:endParaRPr lang="en-US" dirty="0"/>
          </a:p>
        </p:txBody>
      </p:sp>
    </p:spTree>
    <p:extLst>
      <p:ext uri="{BB962C8B-B14F-4D97-AF65-F5344CB8AC3E}">
        <p14:creationId xmlns:p14="http://schemas.microsoft.com/office/powerpoint/2010/main" xmlns="" val="391377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81000"/>
            <a:ext cx="2743200" cy="2057400"/>
          </a:xfrm>
        </p:spPr>
      </p:sp>
      <p:sp>
        <p:nvSpPr>
          <p:cNvPr id="3" name="Notes Placeholder 2"/>
          <p:cNvSpPr>
            <a:spLocks noGrp="1"/>
          </p:cNvSpPr>
          <p:nvPr>
            <p:ph type="body" idx="1"/>
          </p:nvPr>
        </p:nvSpPr>
        <p:spPr>
          <a:xfrm>
            <a:off x="685800" y="2514600"/>
            <a:ext cx="5334000" cy="6248400"/>
          </a:xfrm>
        </p:spPr>
        <p:txBody>
          <a:bodyPr>
            <a:normAutofit/>
          </a:bodyPr>
          <a:lstStyle/>
          <a:p>
            <a:pPr>
              <a:lnSpc>
                <a:spcPct val="110000"/>
              </a:lnSpc>
            </a:pPr>
            <a:r>
              <a:rPr lang="ru-RU" sz="1200" b="1" dirty="0" smtClean="0">
                <a:solidFill>
                  <a:srgbClr val="660066"/>
                </a:solidFill>
              </a:rPr>
              <a:t>Чем прощение </a:t>
            </a:r>
            <a:r>
              <a:rPr lang="ru-RU" sz="1200" b="1" dirty="0" smtClean="0">
                <a:solidFill>
                  <a:srgbClr val="008000"/>
                </a:solidFill>
              </a:rPr>
              <a:t>НЕ ЯВЛЯЕТСЯ</a:t>
            </a:r>
          </a:p>
          <a:p>
            <a:pPr>
              <a:lnSpc>
                <a:spcPct val="110000"/>
              </a:lnSpc>
            </a:pPr>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Международный институт прощения предполагает, что прощение не является ни одним из нижеперечисленного: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Не обращать внимания или игнорировать обиду («Время лечит, и это пройдет»);</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Отрицание реальности обиды («Я ничего не сделал. Ты все придумал».);</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Преуменьшение важности того, что произошло. («Здесь ничего серьезного не случилось. И было-то всего один раз. Больше это не повторится».);</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ru-RU" sz="1200" kern="1200" dirty="0" smtClean="0">
                <a:solidFill>
                  <a:schemeClr val="tx1"/>
                </a:solidFill>
                <a:effectLst/>
                <a:latin typeface="+mn-lt"/>
                <a:ea typeface="+mn-ea"/>
                <a:cs typeface="+mn-cs"/>
              </a:rPr>
              <a:t>• Оправдание обидчика («Она была уставшей, расстроенной и пр., и не отвечала за свои действия».);</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Удерживание обидчика в заложниках («Он должен знать, что обидел меня. Я не дам ему об этом забыть».).</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Даже при том, что в каждом из нас есть глубокая потребность прощать, которую Бог вложил в каждого из нас, в нас есть часть, которая смотрит на прощение с подозрением. Мы удерживаем прощение внутри, потому что большинство из нас хотят, чтобы </a:t>
            </a:r>
            <a:r>
              <a:rPr lang="ru-RU" sz="1200" i="1" kern="1200" dirty="0" smtClean="0">
                <a:solidFill>
                  <a:schemeClr val="tx1"/>
                </a:solidFill>
                <a:effectLst/>
                <a:latin typeface="+mn-lt"/>
                <a:ea typeface="+mn-ea"/>
                <a:cs typeface="+mn-cs"/>
              </a:rPr>
              <a:t>сначала</a:t>
            </a:r>
            <a:r>
              <a:rPr lang="ru-RU" sz="1200" kern="1200" dirty="0" smtClean="0">
                <a:solidFill>
                  <a:schemeClr val="tx1"/>
                </a:solidFill>
                <a:effectLst/>
                <a:latin typeface="+mn-lt"/>
                <a:ea typeface="+mn-ea"/>
                <a:cs typeface="+mn-cs"/>
              </a:rPr>
              <a:t> к обидчику была проявлена справедливость, прежде чем мы дадим такой драгоценный подарок такому недостойному человеку! Поэтому мы используем стратегии </a:t>
            </a:r>
            <a:r>
              <a:rPr lang="ru-RU" sz="1200" b="1" kern="1200" dirty="0" smtClean="0">
                <a:solidFill>
                  <a:schemeClr val="tx1"/>
                </a:solidFill>
                <a:effectLst/>
                <a:latin typeface="+mn-lt"/>
                <a:ea typeface="+mn-ea"/>
                <a:cs typeface="+mn-cs"/>
              </a:rPr>
              <a:t>уклонения и манипуляции</a:t>
            </a:r>
            <a:r>
              <a:rPr lang="ru-RU" sz="1200" kern="1200" dirty="0" smtClean="0">
                <a:solidFill>
                  <a:schemeClr val="tx1"/>
                </a:solidFill>
                <a:effectLst/>
                <a:latin typeface="+mn-lt"/>
                <a:ea typeface="+mn-ea"/>
                <a:cs typeface="+mn-cs"/>
              </a:rPr>
              <a:t>, такие, как перечисленные выше, и считаем, что позаботились о ситуации.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Истина состоит в том, что если мы не предпримем никаких действий по отношению к нанесенной нам обиде, </a:t>
            </a:r>
            <a:r>
              <a:rPr lang="ru-RU" sz="1200" b="1" kern="1200" dirty="0" smtClean="0">
                <a:solidFill>
                  <a:schemeClr val="tx1"/>
                </a:solidFill>
                <a:effectLst/>
                <a:latin typeface="+mn-lt"/>
                <a:ea typeface="+mn-ea"/>
                <a:cs typeface="+mn-cs"/>
              </a:rPr>
              <a:t>таким образом, чтобы позаботиться о своем собственном чувстве вины, в отношении неискреннего прощения, </a:t>
            </a:r>
            <a:r>
              <a:rPr lang="ru-RU" sz="1200" kern="1200" dirty="0" smtClean="0">
                <a:solidFill>
                  <a:schemeClr val="tx1"/>
                </a:solidFill>
                <a:effectLst/>
                <a:latin typeface="+mn-lt"/>
                <a:ea typeface="+mn-ea"/>
                <a:cs typeface="+mn-cs"/>
              </a:rPr>
              <a:t>мы будем продолжать носить в себе гнев, в том или ином его проявлении. Это моральное бремя рано или поздно проявит себя в физическом заболевании. В этом смысле </a:t>
            </a:r>
            <a:r>
              <a:rPr lang="ru-RU" sz="1200" b="1" kern="1200" dirty="0" smtClean="0">
                <a:solidFill>
                  <a:schemeClr val="tx1"/>
                </a:solidFill>
                <a:effectLst/>
                <a:latin typeface="+mn-lt"/>
                <a:ea typeface="+mn-ea"/>
                <a:cs typeface="+mn-cs"/>
              </a:rPr>
              <a:t>непрощение это психосоматическое заболевание! </a:t>
            </a: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16</a:t>
            </a:fld>
            <a:endParaRPr lang="en-US" dirty="0"/>
          </a:p>
        </p:txBody>
      </p:sp>
    </p:spTree>
    <p:extLst>
      <p:ext uri="{BB962C8B-B14F-4D97-AF65-F5344CB8AC3E}">
        <p14:creationId xmlns:p14="http://schemas.microsoft.com/office/powerpoint/2010/main" xmlns="" val="33740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lnSpcReduction="10000"/>
          </a:bodyPr>
          <a:lstStyle/>
          <a:p>
            <a:r>
              <a:rPr lang="ru-RU" sz="1200" b="1" kern="1200" dirty="0" smtClean="0">
                <a:solidFill>
                  <a:schemeClr val="tx1"/>
                </a:solidFill>
                <a:effectLst/>
                <a:latin typeface="+mn-lt"/>
                <a:ea typeface="+mn-ea"/>
                <a:cs typeface="+mn-cs"/>
              </a:rPr>
              <a:t>Что происходит, когда я считаю, что ко мне проявили несправедливое отношение или предали?</a:t>
            </a:r>
          </a:p>
          <a:p>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Гнев </a:t>
            </a:r>
            <a:r>
              <a:rPr lang="ru-RU" sz="1200" kern="1200" dirty="0" smtClean="0">
                <a:solidFill>
                  <a:schemeClr val="tx1"/>
                </a:solidFill>
                <a:effectLst/>
                <a:latin typeface="+mn-lt"/>
                <a:ea typeface="+mn-ea"/>
                <a:cs typeface="+mn-cs"/>
              </a:rPr>
              <a:t>обычно является первой реакцией на реальную или кажущуюся несправедливость. И это не так плохо. Гнев это средство самосохранения, позволяющее потерпевшей стороне защитить себя или избежать источника опасности. Это объясняет тот факт, что Библия не запрещает гневаться (Еф. 4:26 и Пс. 4:4), но </a:t>
            </a:r>
            <a:r>
              <a:rPr lang="ru-RU" sz="1200" b="1" kern="1200" dirty="0" smtClean="0">
                <a:solidFill>
                  <a:schemeClr val="tx1"/>
                </a:solidFill>
                <a:effectLst/>
                <a:latin typeface="+mn-lt"/>
                <a:ea typeface="+mn-ea"/>
                <a:cs typeface="+mn-cs"/>
              </a:rPr>
              <a:t>призывает нас не гневаться в течение длительного времени</a:t>
            </a:r>
            <a:r>
              <a:rPr lang="ru-RU" sz="1200" kern="1200" dirty="0" smtClean="0">
                <a:solidFill>
                  <a:schemeClr val="tx1"/>
                </a:solidFill>
                <a:effectLst/>
                <a:latin typeface="+mn-lt"/>
                <a:ea typeface="+mn-ea"/>
                <a:cs typeface="+mn-cs"/>
              </a:rPr>
              <a:t>. Долгосрочный гнев, который превращается в цинизм и недоверие к другим людям, может причинить нам наибольший вред. Псалом 29:6, напоминает нам, что даже Бог гневается, но Его гнев длится только в течение некоторого времени. А Его милость длится всю жизнь! </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После первоначального гнева, появляется </a:t>
            </a:r>
            <a:r>
              <a:rPr lang="ru-RU" sz="1200" b="1" kern="1200" dirty="0" smtClean="0">
                <a:solidFill>
                  <a:schemeClr val="tx1"/>
                </a:solidFill>
                <a:effectLst/>
                <a:latin typeface="+mn-lt"/>
                <a:ea typeface="+mn-ea"/>
                <a:cs typeface="+mn-cs"/>
              </a:rPr>
              <a:t>чувство стыда</a:t>
            </a:r>
            <a:r>
              <a:rPr lang="ru-RU" sz="1200" kern="1200" dirty="0" smtClean="0">
                <a:solidFill>
                  <a:schemeClr val="tx1"/>
                </a:solidFill>
                <a:effectLst/>
                <a:latin typeface="+mn-lt"/>
                <a:ea typeface="+mn-ea"/>
                <a:cs typeface="+mn-cs"/>
              </a:rPr>
              <a:t>, подавляющее потерпевшую сторону. Этот стыд возникает из-за предположения о том, что мир, в котором мы живем, безопасный и доброжелательный и, следовательно, </a:t>
            </a:r>
            <a:r>
              <a:rPr lang="ru-RU" sz="1200" b="1" kern="1200" dirty="0" smtClean="0">
                <a:solidFill>
                  <a:schemeClr val="tx1"/>
                </a:solidFill>
                <a:effectLst/>
                <a:latin typeface="+mn-lt"/>
                <a:ea typeface="+mn-ea"/>
                <a:cs typeface="+mn-cs"/>
              </a:rPr>
              <a:t>мы не заслуживаем обидных действий, направленных на нас</a:t>
            </a:r>
            <a:r>
              <a:rPr lang="ru-RU" sz="1200" kern="1200" dirty="0" smtClean="0">
                <a:solidFill>
                  <a:schemeClr val="tx1"/>
                </a:solidFill>
                <a:effectLst/>
                <a:latin typeface="+mn-lt"/>
                <a:ea typeface="+mn-ea"/>
                <a:cs typeface="+mn-cs"/>
              </a:rPr>
              <a:t>. Это предположение объясняет, почему несправедливость, совершенная по отношению к нам, всегда нас удивляет. Мы также можем быть удивлены, когда считаем, что не способны сделать больно другому человеку. Признание того, что человек является грешником, не обязательно означает, что этот человек способен рассматривать свои действия как обидные со стороны другого человека. И даже если человек не был полностью ответственен за обидное действие, </a:t>
            </a:r>
            <a:r>
              <a:rPr lang="ru-RU" sz="1200" b="1" kern="1200" dirty="0" smtClean="0">
                <a:solidFill>
                  <a:schemeClr val="tx1"/>
                </a:solidFill>
                <a:effectLst/>
                <a:latin typeface="+mn-lt"/>
                <a:ea typeface="+mn-ea"/>
                <a:cs typeface="+mn-cs"/>
              </a:rPr>
              <a:t>стыдно стать жертвой</a:t>
            </a:r>
            <a:r>
              <a:rPr lang="ru-RU" sz="1200" kern="1200" dirty="0" smtClean="0">
                <a:solidFill>
                  <a:schemeClr val="tx1"/>
                </a:solidFill>
                <a:effectLst/>
                <a:latin typeface="+mn-lt"/>
                <a:ea typeface="+mn-ea"/>
                <a:cs typeface="+mn-cs"/>
              </a:rPr>
              <a:t>. Этот стыд вырастает из страха, что другие люди поверят в то, что несправедливость была заслуженной.</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Следующая реакция, возникающая от чувства стыда  - </a:t>
            </a:r>
            <a:r>
              <a:rPr lang="ru-RU" sz="1200" b="1" kern="1200" dirty="0" smtClean="0">
                <a:solidFill>
                  <a:schemeClr val="tx1"/>
                </a:solidFill>
                <a:effectLst/>
                <a:latin typeface="+mn-lt"/>
                <a:ea typeface="+mn-ea"/>
                <a:cs typeface="+mn-cs"/>
              </a:rPr>
              <a:t>потребность в обвинении</a:t>
            </a:r>
            <a:r>
              <a:rPr lang="ru-RU" sz="1200" kern="1200" dirty="0" smtClean="0">
                <a:solidFill>
                  <a:schemeClr val="tx1"/>
                </a:solidFill>
                <a:effectLst/>
                <a:latin typeface="+mn-lt"/>
                <a:ea typeface="+mn-ea"/>
                <a:cs typeface="+mn-cs"/>
              </a:rPr>
              <a:t>.  Опять же, наш шок от неявного обвинения в несправедливости того, что мы заслужили обиду, заставляет нас </a:t>
            </a:r>
            <a:r>
              <a:rPr lang="ru-RU" sz="1200" b="1" kern="1200" dirty="0" smtClean="0">
                <a:solidFill>
                  <a:schemeClr val="tx1"/>
                </a:solidFill>
                <a:effectLst/>
                <a:latin typeface="+mn-lt"/>
                <a:ea typeface="+mn-ea"/>
                <a:cs typeface="+mn-cs"/>
              </a:rPr>
              <a:t>искать внутренний или внешний источник, чтобы обвинить его в преступлении</a:t>
            </a:r>
            <a:r>
              <a:rPr lang="ru-RU" sz="1200" kern="1200" dirty="0" smtClean="0">
                <a:solidFill>
                  <a:schemeClr val="tx1"/>
                </a:solidFill>
                <a:effectLst/>
                <a:latin typeface="+mn-lt"/>
                <a:ea typeface="+mn-ea"/>
                <a:cs typeface="+mn-cs"/>
              </a:rPr>
              <a:t>. Мы можем предположить, что мы сделали что-то, чтобы заслужить это обидное действие (этот ответ типичен для детей, которые становятся жертвами), или мы можем сделать вывод, что всю вину за это преступление нужно возложить на другого человека. Как мы увидим позже, в зависимости от нашего типа личности, как взрослого человека, мы будем по-разному реагировать на потребность в обвинении. </a:t>
            </a:r>
            <a:r>
              <a:rPr lang="ru-RU" sz="1200" b="1" kern="1200" dirty="0" smtClean="0">
                <a:solidFill>
                  <a:schemeClr val="tx1"/>
                </a:solidFill>
                <a:effectLst/>
                <a:latin typeface="+mn-lt"/>
                <a:ea typeface="+mn-ea"/>
                <a:cs typeface="+mn-cs"/>
              </a:rPr>
              <a:t>В любом случае, любая реакция должна принимать во внимание тот факт, что обиды между взрослыми требуют, чтобы и обидчик и пострадавшая сторона взяли на себя свою долю вины за обидный инцидент.</a:t>
            </a:r>
            <a:r>
              <a:rPr lang="en-US" dirty="0" smtClean="0">
                <a:effectLst/>
              </a:rPr>
              <a:t> </a:t>
            </a:r>
            <a:endParaRPr lang="ru-RU" sz="1200" b="1" kern="1200" dirty="0" smtClean="0">
              <a:solidFill>
                <a:schemeClr val="tx1"/>
              </a:solidFill>
              <a:latin typeface="+mn-lt"/>
              <a:ea typeface="+mn-ea"/>
              <a:cs typeface="+mn-cs"/>
            </a:endParaRPr>
          </a:p>
          <a:p>
            <a:pPr>
              <a:lnSpc>
                <a:spcPct val="110000"/>
              </a:lnSpc>
            </a:pPr>
            <a:endParaRPr lang="ru-RU"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Результат развития стадий стыда и вины  как реакции на обиду – </a:t>
            </a:r>
            <a:r>
              <a:rPr lang="ru-RU" sz="1200" b="1" kern="1200" dirty="0" smtClean="0">
                <a:solidFill>
                  <a:schemeClr val="tx1"/>
                </a:solidFill>
                <a:effectLst/>
                <a:latin typeface="+mn-lt"/>
                <a:ea typeface="+mn-ea"/>
                <a:cs typeface="+mn-cs"/>
              </a:rPr>
              <a:t>отрицание,</a:t>
            </a:r>
            <a:r>
              <a:rPr lang="ru-RU" sz="1200" kern="1200" dirty="0" smtClean="0">
                <a:solidFill>
                  <a:schemeClr val="tx1"/>
                </a:solidFill>
                <a:effectLst/>
                <a:latin typeface="+mn-lt"/>
                <a:ea typeface="+mn-ea"/>
                <a:cs typeface="+mn-cs"/>
              </a:rPr>
              <a:t> оно является еще одним </a:t>
            </a:r>
            <a:r>
              <a:rPr lang="ru-RU" sz="1200" b="1" kern="1200" dirty="0" smtClean="0">
                <a:solidFill>
                  <a:schemeClr val="tx1"/>
                </a:solidFill>
                <a:effectLst/>
                <a:latin typeface="+mn-lt"/>
                <a:ea typeface="+mn-ea"/>
                <a:cs typeface="+mn-cs"/>
              </a:rPr>
              <a:t>средством избежать</a:t>
            </a:r>
            <a:r>
              <a:rPr lang="ru-RU" sz="1200" kern="1200" dirty="0" smtClean="0">
                <a:solidFill>
                  <a:schemeClr val="tx1"/>
                </a:solidFill>
                <a:effectLst/>
                <a:latin typeface="+mn-lt"/>
                <a:ea typeface="+mn-ea"/>
                <a:cs typeface="+mn-cs"/>
              </a:rPr>
              <a:t> принятия ответственности (обидчик) или необходимости решения несправедливого обвинения или действия (потерпевшей). Если пострадавшая сторона остается в стадии отрицания, обоим сторонам будет легко начать </a:t>
            </a:r>
            <a:r>
              <a:rPr lang="ru-RU" sz="1200" b="1" kern="1200" dirty="0" smtClean="0">
                <a:solidFill>
                  <a:schemeClr val="tx1"/>
                </a:solidFill>
                <a:effectLst/>
                <a:latin typeface="+mn-lt"/>
                <a:ea typeface="+mn-ea"/>
                <a:cs typeface="+mn-cs"/>
              </a:rPr>
              <a:t>создавать историю вражды</a:t>
            </a: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1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Важно рассказать историю о том, что произошло, как возникла обида, если вы хотите уйти от ущерба, причиненного этой обидой. Но </a:t>
            </a:r>
            <a:r>
              <a:rPr lang="ru-RU" sz="1200" b="1" kern="1200" dirty="0" smtClean="0">
                <a:solidFill>
                  <a:schemeClr val="tx1"/>
                </a:solidFill>
                <a:effectLst/>
                <a:latin typeface="+mn-lt"/>
                <a:ea typeface="+mn-ea"/>
                <a:cs typeface="+mn-cs"/>
              </a:rPr>
              <a:t>история обиды (вражды) это история, которая застряла на месте</a:t>
            </a:r>
            <a:r>
              <a:rPr lang="ru-RU" sz="1200" kern="1200" dirty="0" smtClean="0">
                <a:solidFill>
                  <a:schemeClr val="tx1"/>
                </a:solidFill>
                <a:effectLst/>
                <a:latin typeface="+mn-lt"/>
                <a:ea typeface="+mn-ea"/>
                <a:cs typeface="+mn-cs"/>
              </a:rPr>
              <a:t>. Доктор Фред Ласкин сравнивает ее с самолетом, который кружит вокруг посадочной площадки, не садясь на землю. Одна и та же история рассказывается снова и снова, в ней участвуют те же игроки, используются те же аргументы в пользу того, чтобы держать обиду на человека.</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ru-RU"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Вот типичные реакции на обидные действия:</a:t>
            </a:r>
            <a:r>
              <a:rPr lang="ru-RU" sz="1200" kern="1200" dirty="0" smtClean="0">
                <a:solidFill>
                  <a:schemeClr val="tx1"/>
                </a:solidFill>
                <a:effectLst/>
                <a:latin typeface="+mn-lt"/>
                <a:ea typeface="+mn-ea"/>
                <a:cs typeface="+mn-cs"/>
              </a:rPr>
              <a:t> гнев, стыд и вина, отрицание и история обиды. Эти реакции вредны для человека, цепляющегося за них, когда мы становимся жертвой обиды, и, по иронии судьбы, мы, как правило, цепляемся за них изо всех сил!</a:t>
            </a:r>
          </a:p>
        </p:txBody>
      </p:sp>
      <p:sp>
        <p:nvSpPr>
          <p:cNvPr id="4" name="Slide Number Placeholder 3"/>
          <p:cNvSpPr>
            <a:spLocks noGrp="1"/>
          </p:cNvSpPr>
          <p:nvPr>
            <p:ph type="sldNum" sz="quarter" idx="10"/>
          </p:nvPr>
        </p:nvSpPr>
        <p:spPr/>
        <p:txBody>
          <a:bodyPr/>
          <a:lstStyle/>
          <a:p>
            <a:fld id="{F95BFC6C-3851-4C91-854F-F17E231F503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fontScale="92500"/>
          </a:bodyPr>
          <a:lstStyle/>
          <a:p>
            <a:pPr>
              <a:lnSpc>
                <a:spcPct val="120000"/>
              </a:lnSpc>
            </a:pPr>
            <a:r>
              <a:rPr lang="ru-RU" sz="1200" kern="1200" dirty="0" smtClean="0">
                <a:solidFill>
                  <a:schemeClr val="tx1"/>
                </a:solidFill>
                <a:effectLst/>
                <a:latin typeface="+mn-lt"/>
                <a:ea typeface="+mn-ea"/>
                <a:cs typeface="+mn-cs"/>
              </a:rPr>
              <a:t>Швейцарский педагог и философ Жан Пиаже, заявил, что первая реакция человека на обиду является </a:t>
            </a:r>
            <a:r>
              <a:rPr lang="ru-RU" sz="1200" b="1" i="1" kern="1200" dirty="0" smtClean="0">
                <a:solidFill>
                  <a:schemeClr val="tx1"/>
                </a:solidFill>
                <a:effectLst/>
                <a:latin typeface="+mn-lt"/>
                <a:ea typeface="+mn-ea"/>
                <a:cs typeface="+mn-cs"/>
              </a:rPr>
              <a:t>КОНСЕРВАТИВНОЙ.</a:t>
            </a:r>
            <a:r>
              <a:rPr lang="ru-RU" sz="1200" kern="1200" dirty="0" smtClean="0">
                <a:solidFill>
                  <a:schemeClr val="tx1"/>
                </a:solidFill>
                <a:effectLst/>
                <a:latin typeface="+mn-lt"/>
                <a:ea typeface="+mn-ea"/>
                <a:cs typeface="+mn-cs"/>
              </a:rPr>
              <a:t> То есть, </a:t>
            </a:r>
            <a:r>
              <a:rPr lang="ru-RU" sz="1200" b="1" i="0" kern="1200" dirty="0" smtClean="0">
                <a:solidFill>
                  <a:schemeClr val="tx1"/>
                </a:solidFill>
                <a:effectLst/>
                <a:latin typeface="+mn-lt"/>
                <a:ea typeface="+mn-ea"/>
                <a:cs typeface="+mn-cs"/>
              </a:rPr>
              <a:t>мы склонны оставить все, как есть,</a:t>
            </a:r>
            <a:r>
              <a:rPr lang="ru-RU" sz="1200" kern="1200" dirty="0" smtClean="0">
                <a:solidFill>
                  <a:schemeClr val="tx1"/>
                </a:solidFill>
                <a:effectLst/>
                <a:latin typeface="+mn-lt"/>
                <a:ea typeface="+mn-ea"/>
                <a:cs typeface="+mn-cs"/>
              </a:rPr>
              <a:t> даже если все плохо! Эта типичная реакция, как правило, сохраняет гнев, страх, боль и негодование. Изначально они предназначены для защиты потерпевшего, давая ему или ей чувство контроля над действием, которое вызвало боль или угрожает их благополучию. Тем не менее, если придерживаться этой схемы в долгосрочной перспективе</a:t>
            </a:r>
            <a:r>
              <a:rPr lang="ru-RU" sz="1200" b="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боль прошлого будет постоянно вторгаться в настоящее,</a:t>
            </a:r>
            <a:r>
              <a:rPr lang="ru-RU" sz="1200" kern="1200" dirty="0" smtClean="0">
                <a:solidFill>
                  <a:schemeClr val="tx1"/>
                </a:solidFill>
                <a:effectLst/>
                <a:latin typeface="+mn-lt"/>
                <a:ea typeface="+mn-ea"/>
                <a:cs typeface="+mn-cs"/>
              </a:rPr>
              <a:t> негативно влияя на психическое, физическое, и духовное состояние.</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Прощение обладает потенциалом разорвать этот порочный круг. Психологи Паргамент и Рай разработали </a:t>
            </a:r>
            <a:r>
              <a:rPr lang="ru-RU" sz="1200" b="1" i="1" kern="1200" dirty="0" smtClean="0">
                <a:solidFill>
                  <a:schemeClr val="tx1"/>
                </a:solidFill>
                <a:effectLst/>
                <a:latin typeface="+mn-lt"/>
                <a:ea typeface="+mn-ea"/>
                <a:cs typeface="+mn-cs"/>
              </a:rPr>
              <a:t>ТРАНСФОРМАЦИОННУЮ</a:t>
            </a:r>
            <a:r>
              <a:rPr lang="ru-RU" sz="1200" kern="1200" dirty="0" smtClean="0">
                <a:solidFill>
                  <a:schemeClr val="tx1"/>
                </a:solidFill>
                <a:effectLst/>
                <a:latin typeface="+mn-lt"/>
                <a:ea typeface="+mn-ea"/>
                <a:cs typeface="+mn-cs"/>
              </a:rPr>
              <a:t> модель, основанную на прощении, для реагирования на обиду. Решение простить мотивирует личность перейти от самозащиты к активной борьбе за мир (то есть, за прощение и примирение).</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Это решение осуществляется благодаря следующим действиям:</a:t>
            </a:r>
            <a:r>
              <a:rPr lang="en-US" dirty="0" smtClean="0">
                <a:effectLst/>
              </a:rPr>
              <a:t> </a:t>
            </a:r>
            <a:endParaRPr lang="ru-RU" dirty="0" smtClean="0">
              <a:effectLst/>
            </a:endParaRPr>
          </a:p>
          <a:p>
            <a:r>
              <a:rPr lang="en-US" kern="1200" dirty="0" smtClean="0">
                <a:solidFill>
                  <a:schemeClr val="tx1"/>
                </a:solidFill>
                <a:latin typeface="+mn-lt"/>
                <a:ea typeface="+mn-ea"/>
                <a:cs typeface="+mn-cs"/>
              </a:rPr>
              <a:t> </a:t>
            </a:r>
          </a:p>
          <a:p>
            <a:pPr>
              <a:lnSpc>
                <a:spcPct val="120000"/>
              </a:lnSpc>
            </a:pPr>
            <a:r>
              <a:rPr lang="ru-RU" sz="1200" b="1" kern="1200" dirty="0" smtClean="0">
                <a:solidFill>
                  <a:schemeClr val="tx1"/>
                </a:solidFill>
                <a:effectLst/>
                <a:latin typeface="+mn-lt"/>
                <a:ea typeface="+mn-ea"/>
                <a:cs typeface="+mn-cs"/>
              </a:rPr>
              <a:t>Переосмысление</a:t>
            </a:r>
            <a:r>
              <a:rPr lang="ru-RU" sz="1200" kern="1200" dirty="0" smtClean="0">
                <a:solidFill>
                  <a:schemeClr val="tx1"/>
                </a:solidFill>
                <a:effectLst/>
                <a:latin typeface="+mn-lt"/>
                <a:ea typeface="+mn-ea"/>
                <a:cs typeface="+mn-cs"/>
              </a:rPr>
              <a:t>: процесс попытки увидеть обидчика с другой, более сочувственной перспективы, смотря на него / ее как, например, на уязвимого ребенка. Этот процесс включает в себя </a:t>
            </a:r>
            <a:r>
              <a:rPr lang="ru-RU" sz="1200" b="1" i="1" kern="1200" dirty="0" smtClean="0">
                <a:solidFill>
                  <a:schemeClr val="tx1"/>
                </a:solidFill>
                <a:effectLst/>
                <a:latin typeface="+mn-lt"/>
                <a:ea typeface="+mn-ea"/>
                <a:cs typeface="+mn-cs"/>
              </a:rPr>
              <a:t>гуманизацию</a:t>
            </a:r>
            <a:r>
              <a:rPr lang="ru-RU" sz="1200" kern="1200" dirty="0" smtClean="0">
                <a:solidFill>
                  <a:schemeClr val="tx1"/>
                </a:solidFill>
                <a:effectLst/>
                <a:latin typeface="+mn-lt"/>
                <a:ea typeface="+mn-ea"/>
                <a:cs typeface="+mn-cs"/>
              </a:rPr>
              <a:t> обидчика (он больше не рассматривается как "чудовище"), происходит </a:t>
            </a:r>
            <a:r>
              <a:rPr lang="ru-RU" sz="1200" b="1" i="1" kern="1200" dirty="0" smtClean="0">
                <a:solidFill>
                  <a:schemeClr val="tx1"/>
                </a:solidFill>
                <a:effectLst/>
                <a:latin typeface="+mn-lt"/>
                <a:ea typeface="+mn-ea"/>
                <a:cs typeface="+mn-cs"/>
              </a:rPr>
              <a:t>сопереживание</a:t>
            </a:r>
            <a:r>
              <a:rPr lang="ru-RU" sz="1200" kern="1200" dirty="0" smtClean="0">
                <a:solidFill>
                  <a:schemeClr val="tx1"/>
                </a:solidFill>
                <a:effectLst/>
                <a:latin typeface="+mn-lt"/>
                <a:ea typeface="+mn-ea"/>
                <a:cs typeface="+mn-cs"/>
              </a:rPr>
              <a:t> «раненому внутреннему ребенку» обидчика, происходит </a:t>
            </a:r>
            <a:r>
              <a:rPr lang="ru-RU" sz="1200" b="1" i="1" kern="1200" dirty="0" smtClean="0">
                <a:solidFill>
                  <a:schemeClr val="tx1"/>
                </a:solidFill>
                <a:effectLst/>
                <a:latin typeface="+mn-lt"/>
                <a:ea typeface="+mn-ea"/>
                <a:cs typeface="+mn-cs"/>
              </a:rPr>
              <a:t>переоценка</a:t>
            </a:r>
            <a:r>
              <a:rPr lang="ru-RU" sz="1200"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отношений ("Можем ли мы снова быть друзьями?"), и </a:t>
            </a:r>
            <a:r>
              <a:rPr lang="ru-RU" sz="1200" b="1" i="1" kern="1200" dirty="0" smtClean="0">
                <a:solidFill>
                  <a:schemeClr val="tx1"/>
                </a:solidFill>
                <a:effectLst/>
                <a:latin typeface="+mn-lt"/>
                <a:ea typeface="+mn-ea"/>
                <a:cs typeface="+mn-cs"/>
              </a:rPr>
              <a:t>социальное содействие</a:t>
            </a:r>
            <a:r>
              <a:rPr lang="ru-RU" sz="1200" kern="1200" dirty="0" smtClean="0">
                <a:solidFill>
                  <a:schemeClr val="tx1"/>
                </a:solidFill>
                <a:effectLst/>
                <a:latin typeface="+mn-lt"/>
                <a:ea typeface="+mn-ea"/>
                <a:cs typeface="+mn-cs"/>
              </a:rPr>
              <a:t> – поиск путей возможной связи с обидчиком, хотя эта связь и отличается от предыдущих отношений.</a:t>
            </a:r>
            <a:r>
              <a:rPr lang="en-US" dirty="0" smtClean="0">
                <a:effectLst/>
              </a:rPr>
              <a:t> </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Позже мы коснемся стратегий трансформации, осуществляемых через прощение. </a:t>
            </a:r>
          </a:p>
          <a:p>
            <a:pPr>
              <a:lnSpc>
                <a:spcPct val="120000"/>
              </a:lnSpc>
            </a:pPr>
            <a:endParaRPr lang="ru-RU" sz="1200" kern="1200" dirty="0" smtClean="0">
              <a:solidFill>
                <a:schemeClr val="tx1"/>
              </a:solidFill>
              <a:effectLst/>
              <a:latin typeface="+mn-lt"/>
              <a:ea typeface="+mn-ea"/>
              <a:cs typeface="+mn-cs"/>
            </a:endParaRPr>
          </a:p>
          <a:p>
            <a:pPr>
              <a:lnSpc>
                <a:spcPct val="120000"/>
              </a:lnSpc>
            </a:pPr>
            <a:r>
              <a:rPr lang="ru-RU" sz="1200" kern="1200" dirty="0" smtClean="0">
                <a:solidFill>
                  <a:schemeClr val="tx1"/>
                </a:solidFill>
                <a:effectLst/>
                <a:latin typeface="+mn-lt"/>
                <a:ea typeface="+mn-ea"/>
                <a:cs typeface="+mn-cs"/>
              </a:rPr>
              <a:t>На данный момент, мы хотим знать, что Священное Писание говорит о прощении. Мы рассмотрим 12 библейских принципов прощения. Поскольку этот семинар представлен в двух частях, мы рассмотрим первые девять принципов в первой части, а последние три  - во второй. Эти принципы не являются единственными принципами прощения, которые есть в Писании, но они помогут нам получить представление о том, как божественное прощение влияет на практику человеческого прощения</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1" dirty="0" smtClean="0"/>
              <a:t>Двендцать</a:t>
            </a:r>
            <a:r>
              <a:rPr lang="ru-RU" b="1" baseline="0" dirty="0" smtClean="0"/>
              <a:t> Библейских принципов прощения</a:t>
            </a:r>
            <a:endParaRPr lang="en-US" b="1"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Принцип №1: Я буду прощен так, как прощаю я (Мф. 6:12)</a:t>
            </a:r>
            <a:r>
              <a:rPr lang="ru-RU" sz="1200" b="1" kern="1200" baseline="0" dirty="0" smtClean="0">
                <a:solidFill>
                  <a:schemeClr val="tx1"/>
                </a:solidFill>
                <a:effectLst/>
                <a:latin typeface="+mn-lt"/>
                <a:ea typeface="+mn-ea"/>
                <a:cs typeface="+mn-cs"/>
              </a:rPr>
              <a:t> </a:t>
            </a:r>
            <a:r>
              <a:rPr lang="ru-RU" dirty="0" smtClean="0"/>
              <a:t>«и прости нам долги наши, как и мы прощаем должникам нашим».</a:t>
            </a:r>
            <a:endParaRPr lang="en-US" dirty="0" smtClean="0"/>
          </a:p>
          <a:p>
            <a:pPr>
              <a:lnSpc>
                <a:spcPct val="110000"/>
              </a:lnSpc>
            </a:pPr>
            <a:endParaRPr lang="en-US" kern="1200" dirty="0" smtClean="0">
              <a:solidFill>
                <a:schemeClr val="tx1"/>
              </a:solidFill>
            </a:endParaRPr>
          </a:p>
          <a:p>
            <a:r>
              <a:rPr lang="ru-RU" sz="1200" kern="1200" dirty="0" smtClean="0">
                <a:solidFill>
                  <a:schemeClr val="tx1"/>
                </a:solidFill>
                <a:effectLst/>
                <a:latin typeface="+mn-lt"/>
                <a:ea typeface="+mn-ea"/>
                <a:cs typeface="+mn-cs"/>
              </a:rPr>
              <a:t>Этот принцип находится в самом центре молитвы Господней, и это говорит о том, что прощение на земле влияет на то, какого прощения человеку следует ожидать от Бога.</a:t>
            </a: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Матфея 18: 23-35. </a:t>
            </a:r>
            <a:r>
              <a:rPr lang="ru-RU" sz="1200" b="1" kern="1200" dirty="0" smtClean="0">
                <a:solidFill>
                  <a:schemeClr val="tx1"/>
                </a:solidFill>
                <a:effectLst/>
                <a:latin typeface="+mn-lt"/>
                <a:ea typeface="+mn-ea"/>
                <a:cs typeface="+mn-cs"/>
              </a:rPr>
              <a:t>Притча о двух должниках</a:t>
            </a:r>
            <a:r>
              <a:rPr lang="ru-RU" sz="1200" kern="1200" dirty="0" smtClean="0">
                <a:solidFill>
                  <a:schemeClr val="tx1"/>
                </a:solidFill>
                <a:effectLst/>
                <a:latin typeface="+mn-lt"/>
                <a:ea typeface="+mn-ea"/>
                <a:cs typeface="+mn-cs"/>
              </a:rPr>
              <a:t> учит, что Божье прощение приходит с ожиданием того, что мы тоже должны прощать друг друга. Она также предполагает, что, если я, прощенный Богом человек, не прощаю тех, кто оскорбляет меня, я остаюсь открытым для оскорбления не только моего брата или сестры, но и Бога.</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Означает ли это, что Бог не простит мне, если я не прощаю своего брата или сестру? Не обязательно, так как </a:t>
            </a:r>
            <a:r>
              <a:rPr lang="ru-RU" sz="1200" b="1" kern="1200" dirty="0" smtClean="0">
                <a:solidFill>
                  <a:schemeClr val="tx1"/>
                </a:solidFill>
                <a:effectLst/>
                <a:latin typeface="+mn-lt"/>
                <a:ea typeface="+mn-ea"/>
                <a:cs typeface="+mn-cs"/>
              </a:rPr>
              <a:t>о Боге известно, что Он изменял Свое мнение</a:t>
            </a:r>
            <a:r>
              <a:rPr lang="ru-RU" sz="1200" kern="1200" dirty="0" smtClean="0">
                <a:solidFill>
                  <a:schemeClr val="tx1"/>
                </a:solidFill>
                <a:effectLst/>
                <a:latin typeface="+mn-lt"/>
                <a:ea typeface="+mn-ea"/>
                <a:cs typeface="+mn-cs"/>
              </a:rPr>
              <a:t> и миловал недостойных. Тем не менее, хотя Бог и прощает в таких случаях, Он не освобождает прощенного от того, чтобы жить с последствиями своих действий (см. Амос 7: 1-6). Бог милует Свой народ и не наказывает, но позволяет им страдать от последствий своего выбора; во 2 Царств </a:t>
            </a:r>
            <a:r>
              <a:rPr lang="en-US" sz="1200" kern="1200" dirty="0" smtClean="0">
                <a:solidFill>
                  <a:schemeClr val="tx1"/>
                </a:solidFill>
                <a:effectLst/>
                <a:latin typeface="+mn-lt"/>
                <a:ea typeface="+mn-ea"/>
                <a:cs typeface="+mn-cs"/>
              </a:rPr>
              <a:t>l</a:t>
            </a:r>
            <a:r>
              <a:rPr lang="ru-RU" sz="1200" kern="1200" dirty="0" smtClean="0">
                <a:solidFill>
                  <a:schemeClr val="tx1"/>
                </a:solidFill>
                <a:effectLst/>
                <a:latin typeface="+mn-lt"/>
                <a:ea typeface="+mn-ea"/>
                <a:cs typeface="+mn-cs"/>
              </a:rPr>
              <a:t> 7:1-17 Давид получает прощение, но не может строить Храм, потому что пролил слишком много крови).</a:t>
            </a:r>
            <a:r>
              <a:rPr lang="en-US" dirty="0" smtClean="0">
                <a:effectLst/>
              </a:rPr>
              <a:t> </a:t>
            </a:r>
            <a:endParaRPr lang="ru-RU" kern="1200" dirty="0" smtClean="0">
              <a:solidFill>
                <a:schemeClr val="tx1"/>
              </a:solidFill>
            </a:endParaRPr>
          </a:p>
          <a:p>
            <a:pPr>
              <a:lnSpc>
                <a:spcPct val="110000"/>
              </a:lnSpc>
            </a:pPr>
            <a:r>
              <a:rPr lang="en-US" kern="1200" smtClean="0">
                <a:solidFill>
                  <a:schemeClr val="tx1"/>
                </a:solidFill>
              </a:rPr>
              <a:t> </a:t>
            </a: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Принцип №2: если я не прощаю, мое поклонение Богу не принимается (Мф. 5:23-24) </a:t>
            </a:r>
            <a:r>
              <a:rPr lang="ru-RU" sz="1200" dirty="0" smtClean="0"/>
              <a:t>«Итак, если ты принесешь дар твой к жертвеннику и там вспомнишь, что брат твой имеет что-нибедь против тебя, оставь там дар твой перед жертвенником, и пойди, прежде примирись с братом твоим, и тогда приди и принеси дар твой». </a:t>
            </a:r>
            <a:endParaRPr lang="en-US" sz="1200" dirty="0" smtClean="0"/>
          </a:p>
          <a:p>
            <a:pPr marL="0" marR="0" indent="0" algn="l" defTabSz="914400" rtl="0" eaLnBrk="1" fontAlgn="auto" latinLnBrk="0" hangingPunct="1">
              <a:lnSpc>
                <a:spcPct val="11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Бог хочет, чтобы мы пребывали в мире с нашими братьями и сестрами, прежде, чем мы придем на поклонение Ему. Мы также должны быть в мире с собой и освободиться от чувства вины. Наше поклонение является наиболее значимым, когда мы предлагаем его  Богу с чистой совестью. Для этого необходимо, чтобы мы нашли время для покаяния и исповедания в своих собственных грехах (бревно в нашем глазу) с последующим стремлением к миру с нашими обидчиками (соринку в их глазах). (Матфея 7: 3).</a:t>
            </a:r>
            <a:r>
              <a:rPr lang="en-US" dirty="0" smtClean="0">
                <a:effectLst/>
              </a:rPr>
              <a:t> </a:t>
            </a:r>
            <a:endParaRPr lang="ru-RU" dirty="0" smtClean="0">
              <a:effectLst/>
            </a:endParaRP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Мы должны сделать все возможное, чтобы примириться с нашим обидчиком/-ми, </a:t>
            </a:r>
            <a:r>
              <a:rPr lang="ru-RU" sz="1200" b="1" kern="1200" dirty="0" smtClean="0">
                <a:solidFill>
                  <a:schemeClr val="tx1"/>
                </a:solidFill>
                <a:effectLst/>
                <a:latin typeface="+mn-lt"/>
                <a:ea typeface="+mn-ea"/>
                <a:cs typeface="+mn-cs"/>
              </a:rPr>
              <a:t>прежде</a:t>
            </a:r>
            <a:r>
              <a:rPr lang="ru-RU" sz="1200" kern="1200" dirty="0" smtClean="0">
                <a:solidFill>
                  <a:schemeClr val="tx1"/>
                </a:solidFill>
                <a:effectLst/>
                <a:latin typeface="+mn-lt"/>
                <a:ea typeface="+mn-ea"/>
                <a:cs typeface="+mn-cs"/>
              </a:rPr>
              <a:t> чем мы будем поклоняться Господу в пении, молитве и проповеди. В то же самое время, наше поклонение может быть </a:t>
            </a:r>
            <a:r>
              <a:rPr lang="ru-RU" sz="1200" b="1" kern="1200" dirty="0" smtClean="0">
                <a:solidFill>
                  <a:schemeClr val="tx1"/>
                </a:solidFill>
                <a:effectLst/>
                <a:latin typeface="+mn-lt"/>
                <a:ea typeface="+mn-ea"/>
                <a:cs typeface="+mn-cs"/>
              </a:rPr>
              <a:t>средством</a:t>
            </a:r>
            <a:r>
              <a:rPr lang="ru-RU" sz="1200" kern="1200" dirty="0" smtClean="0">
                <a:solidFill>
                  <a:schemeClr val="tx1"/>
                </a:solidFill>
                <a:effectLst/>
                <a:latin typeface="+mn-lt"/>
                <a:ea typeface="+mn-ea"/>
                <a:cs typeface="+mn-cs"/>
              </a:rPr>
              <a:t>, которое приблизит нас к решению простить кого-то.</a:t>
            </a:r>
            <a:r>
              <a:rPr lang="en-US" dirty="0" smtClean="0">
                <a:effectLst/>
              </a:rPr>
              <a:t> </a:t>
            </a:r>
            <a:endParaRPr lang="ru-RU" kern="1200" dirty="0" smtClean="0">
              <a:solidFill>
                <a:schemeClr val="tx1"/>
              </a:solidFill>
            </a:endParaRPr>
          </a:p>
          <a:p>
            <a:pPr>
              <a:lnSpc>
                <a:spcPct val="110000"/>
              </a:lnSpc>
            </a:pPr>
            <a:r>
              <a:rPr lang="en-US" kern="1200" dirty="0" smtClean="0">
                <a:solidFill>
                  <a:schemeClr val="tx1"/>
                </a:solidFill>
              </a:rPr>
              <a:t> </a:t>
            </a: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Даже если мы прощаем обидчика, а он </a:t>
            </a:r>
            <a:r>
              <a:rPr lang="ru-RU" sz="1200" b="1" kern="1200" dirty="0" smtClean="0">
                <a:solidFill>
                  <a:schemeClr val="tx1"/>
                </a:solidFill>
                <a:effectLst/>
                <a:latin typeface="+mn-lt"/>
                <a:ea typeface="+mn-ea"/>
                <a:cs typeface="+mn-cs"/>
              </a:rPr>
              <a:t>отказывается принимать наше прощение</a:t>
            </a:r>
            <a:r>
              <a:rPr lang="ru-RU" sz="1200" kern="1200" dirty="0" smtClean="0">
                <a:solidFill>
                  <a:schemeClr val="tx1"/>
                </a:solidFill>
                <a:effectLst/>
                <a:latin typeface="+mn-lt"/>
                <a:ea typeface="+mn-ea"/>
                <a:cs typeface="+mn-cs"/>
              </a:rPr>
              <a:t>, мы свободны от вины в глазах Бога, потому что мы выполнили заповедь о прощении. Именно внутреннее решение простить освобождает нас от гнева, сопровождающего обиду и вину в глазах Бога (см. Матфея 5:44).</a:t>
            </a:r>
            <a:r>
              <a:rPr lang="en-US" dirty="0" smtClean="0">
                <a:effectLst/>
              </a:rPr>
              <a:t> </a:t>
            </a:r>
            <a:r>
              <a:rPr lang="ru-RU" sz="1200" b="1" dirty="0" smtClean="0"/>
              <a:t>«Итак, если ты принесешь дар твой к жертвеннику и там вспомнишь, что брат твой имеет что-нибедь против тебя, оставь там дар твой перед жертвенником, и пойди, прежде примирись с братом твоим, и тогда приди и принеси дар твой». Ев. от Матфея</a:t>
            </a:r>
            <a:r>
              <a:rPr lang="en-US" sz="1200" b="1" dirty="0" smtClean="0"/>
              <a:t> 5:23-24</a:t>
            </a:r>
            <a:r>
              <a:rPr lang="ru-RU" sz="1200" b="1" dirty="0" smtClean="0"/>
              <a:t>.</a:t>
            </a:r>
            <a:endParaRPr lang="en-US" sz="1200" b="1" dirty="0" smtClean="0"/>
          </a:p>
          <a:p>
            <a:pPr marL="0" marR="0" indent="0" algn="l" defTabSz="914400" rtl="0" eaLnBrk="1" fontAlgn="auto" latinLnBrk="0" hangingPunct="1">
              <a:lnSpc>
                <a:spcPct val="11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95BFC6C-3851-4C91-854F-F17E231F503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86000"/>
            <a:ext cx="5486400" cy="60198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Принцип № 3: прощение предназначено для всех, а не только для тех, кто его «заслуживает» или «зарабатывает» (Мф. 5:46-48). </a:t>
            </a:r>
            <a:r>
              <a:rPr lang="ru-RU" sz="1100" dirty="0" smtClean="0"/>
              <a:t>«Ибо, если вы будете любить любящих вас, какая вам награда? Не то же ли делают и мытари?</a:t>
            </a:r>
            <a:r>
              <a:rPr lang="en-US" dirty="0" smtClean="0"/>
              <a:t> </a:t>
            </a:r>
            <a:r>
              <a:rPr lang="en-US" baseline="30000" dirty="0" smtClean="0"/>
              <a:t>47 </a:t>
            </a:r>
            <a:r>
              <a:rPr lang="ru-RU" dirty="0" smtClean="0"/>
              <a:t>и если вы приветствуете только братьев ваших, что особенного делаете? Не так же ли поступают и язычники?</a:t>
            </a:r>
            <a:r>
              <a:rPr lang="en-US" dirty="0" smtClean="0"/>
              <a:t> </a:t>
            </a:r>
            <a:r>
              <a:rPr lang="ru-RU" dirty="0" smtClean="0"/>
              <a:t>Итак будьте совершенны, как совершен Отец ваш Небесный».</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indent="0" algn="l">
              <a:buNone/>
            </a:pPr>
            <a:r>
              <a:rPr lang="ru-RU" sz="1200" kern="1200" dirty="0" smtClean="0">
                <a:solidFill>
                  <a:schemeClr val="tx1"/>
                </a:solidFill>
                <a:effectLst/>
                <a:latin typeface="+mn-lt"/>
                <a:ea typeface="+mn-ea"/>
                <a:cs typeface="+mn-cs"/>
              </a:rPr>
              <a:t>История Исава и Иакова. В Бытие 32 мы находим, что Иаков отправляет послов к своему брату, Исаву, чтобы попросить своего брата простить его. Послы говорят Иакову о том, что Исав взял 400 человек и идет на Иакова. Цель трех разных даров, которые Иаков повелел собрать для своего брата,  - «умилостивить» Исава (Бытие 32:20). У Иакова все еще не было шанса сказать: «прости меня».</a:t>
            </a:r>
            <a:r>
              <a:rPr lang="en-US" dirty="0" smtClean="0">
                <a:effectLst/>
              </a:rPr>
              <a:t> </a:t>
            </a:r>
            <a:endParaRPr lang="ru-RU" b="1" kern="1200" dirty="0" smtClean="0">
              <a:solidFill>
                <a:schemeClr val="tx1"/>
              </a:solidFill>
            </a:endParaRPr>
          </a:p>
          <a:p>
            <a:endParaRPr lang="en-US" kern="1200" dirty="0" smtClean="0">
              <a:solidFill>
                <a:schemeClr val="tx1"/>
              </a:solidFill>
            </a:endParaRPr>
          </a:p>
          <a:p>
            <a:r>
              <a:rPr lang="ru-RU" sz="1200" kern="1200" dirty="0" smtClean="0">
                <a:solidFill>
                  <a:schemeClr val="tx1"/>
                </a:solidFill>
                <a:effectLst/>
                <a:latin typeface="+mn-lt"/>
                <a:ea typeface="+mn-ea"/>
                <a:cs typeface="+mn-cs"/>
              </a:rPr>
              <a:t>Достаточно ли этих подарков для того, чтобы обратить вспять то, что Иаков сделал  Исаву, украв его первородство? </a:t>
            </a:r>
            <a:r>
              <a:rPr lang="ru-RU" sz="1200" b="1" kern="1200" dirty="0" smtClean="0">
                <a:solidFill>
                  <a:schemeClr val="tx1"/>
                </a:solidFill>
                <a:effectLst/>
                <a:latin typeface="+mn-lt"/>
                <a:ea typeface="+mn-ea"/>
                <a:cs typeface="+mn-cs"/>
              </a:rPr>
              <a:t>Нет, так как ничто не может отменить прошлое действие или полностью восполнить его</a:t>
            </a:r>
            <a:r>
              <a:rPr lang="ru-RU" sz="1200" kern="1200" dirty="0" smtClean="0">
                <a:solidFill>
                  <a:schemeClr val="tx1"/>
                </a:solidFill>
                <a:effectLst/>
                <a:latin typeface="+mn-lt"/>
                <a:ea typeface="+mn-ea"/>
                <a:cs typeface="+mn-cs"/>
              </a:rPr>
              <a:t>. В своей книге </a:t>
            </a:r>
            <a:r>
              <a:rPr lang="ru-RU" sz="1200" i="1" kern="1200" dirty="0" smtClean="0">
                <a:solidFill>
                  <a:schemeClr val="tx1"/>
                </a:solidFill>
                <a:effectLst/>
                <a:latin typeface="+mn-lt"/>
                <a:ea typeface="+mn-ea"/>
                <a:cs typeface="+mn-cs"/>
              </a:rPr>
              <a:t>«Состояние человека»</a:t>
            </a:r>
            <a:r>
              <a:rPr lang="ru-RU" sz="1200" kern="1200" dirty="0" smtClean="0">
                <a:solidFill>
                  <a:schemeClr val="tx1"/>
                </a:solidFill>
                <a:effectLst/>
                <a:latin typeface="+mn-lt"/>
                <a:ea typeface="+mn-ea"/>
                <a:cs typeface="+mn-cs"/>
              </a:rPr>
              <a:t>, Ханна Арендт учит, что есть две характеристики человеческой деятельности: </a:t>
            </a:r>
            <a:r>
              <a:rPr lang="ru-RU" sz="1200" b="1" kern="1200" dirty="0" smtClean="0">
                <a:solidFill>
                  <a:schemeClr val="tx1"/>
                </a:solidFill>
                <a:effectLst/>
                <a:latin typeface="+mn-lt"/>
                <a:ea typeface="+mn-ea"/>
                <a:cs typeface="+mn-cs"/>
              </a:rPr>
              <a:t>непредсказуемость и необратимость</a:t>
            </a:r>
            <a:r>
              <a:rPr lang="ru-RU" sz="1200" kern="1200" dirty="0" smtClean="0">
                <a:solidFill>
                  <a:schemeClr val="tx1"/>
                </a:solidFill>
                <a:effectLst/>
                <a:latin typeface="+mn-lt"/>
                <a:ea typeface="+mn-ea"/>
                <a:cs typeface="+mn-cs"/>
              </a:rPr>
              <a:t>. Так как мы часто не знаем или не понимаем, откуда исходят обиды, мы не можем обернуть вспять последствия болезненных и непредсказуемых обид, то Арендт делает вывод, что прощение является единственным доступным для людей способом, чтобы закрыть глаза на последствия серьезной обиды. Тем не менее, получающий прощение, не заслуживает прощения обиженного человека.</a:t>
            </a:r>
            <a:r>
              <a:rPr lang="en-US" dirty="0" smtClean="0">
                <a:effectLst/>
              </a:rPr>
              <a:t> </a:t>
            </a:r>
            <a:endParaRPr lang="ru-RU" dirty="0" smtClean="0">
              <a:effectLst/>
            </a:endParaRPr>
          </a:p>
          <a:p>
            <a:endParaRPr lang="ru-RU" kern="1200" dirty="0" smtClean="0">
              <a:solidFill>
                <a:schemeClr val="tx1"/>
              </a:solidFill>
            </a:endParaRPr>
          </a:p>
          <a:p>
            <a:r>
              <a:rPr lang="ru-RU" sz="1200" kern="1200" dirty="0" smtClean="0">
                <a:solidFill>
                  <a:schemeClr val="tx1"/>
                </a:solidFill>
                <a:effectLst/>
                <a:latin typeface="+mn-lt"/>
                <a:ea typeface="+mn-ea"/>
                <a:cs typeface="+mn-cs"/>
              </a:rPr>
              <a:t>Иаков встречается с ангелом и борется с небесным посланником, думая, что это его брат. Бог заверяет его в Своем прощении также, как заверяет нас, даже если мы не всегда можем быть уверены в человеческом прощении (Бытие 32:27-29).</a:t>
            </a:r>
            <a:r>
              <a:rPr lang="en-US" dirty="0" smtClean="0">
                <a:effectLst/>
              </a:rPr>
              <a:t> </a:t>
            </a:r>
            <a:r>
              <a:rPr lang="en-US" kern="1200" dirty="0" smtClean="0">
                <a:solidFill>
                  <a:schemeClr val="tx1"/>
                </a:solidFill>
              </a:rPr>
              <a:t> </a:t>
            </a:r>
          </a:p>
          <a:p>
            <a:endParaRPr lang="ru-RU" kern="1200" dirty="0" smtClean="0">
              <a:solidFill>
                <a:schemeClr val="tx1"/>
              </a:solidFill>
            </a:endParaRPr>
          </a:p>
          <a:p>
            <a:r>
              <a:rPr lang="ru-RU" sz="1200" kern="1200" dirty="0" smtClean="0">
                <a:solidFill>
                  <a:schemeClr val="tx1"/>
                </a:solidFill>
                <a:effectLst/>
                <a:latin typeface="+mn-lt"/>
                <a:ea typeface="+mn-ea"/>
                <a:cs typeface="+mn-cs"/>
              </a:rPr>
              <a:t>В 33 главе книги Бытие, когда Иаков видит своего брата, идущего на него с армией, он приступает к защите своей семьи, считая, что Исав идет, чтобы уничтожить их всех. Вопреки своим ожиданиям, он видит, что Исав бежит к нему с распростертыми объятиями примирения. </a:t>
            </a:r>
            <a:r>
              <a:rPr lang="ru-RU" sz="1200" b="1" kern="1200" dirty="0" smtClean="0">
                <a:solidFill>
                  <a:schemeClr val="tx1"/>
                </a:solidFill>
                <a:effectLst/>
                <a:latin typeface="+mn-lt"/>
                <a:ea typeface="+mn-ea"/>
                <a:cs typeface="+mn-cs"/>
              </a:rPr>
              <a:t>Разве даже сейчас Иаков заслуживает прощения Исава?</a:t>
            </a:r>
            <a:r>
              <a:rPr lang="ru-RU" sz="1200" kern="1200" dirty="0" smtClean="0">
                <a:solidFill>
                  <a:schemeClr val="tx1"/>
                </a:solidFill>
                <a:effectLst/>
                <a:latin typeface="+mn-lt"/>
                <a:ea typeface="+mn-ea"/>
                <a:cs typeface="+mn-cs"/>
              </a:rPr>
              <a:t>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Среди многих даров, которые Иаков преподнес Исаву не было возвращения первородства. Тем не менее, Исав принял дары Иакова в качестве </a:t>
            </a:r>
            <a:r>
              <a:rPr lang="ru-RU" sz="1200" b="1" kern="1200" dirty="0" smtClean="0">
                <a:solidFill>
                  <a:schemeClr val="tx1"/>
                </a:solidFill>
                <a:effectLst/>
                <a:latin typeface="+mn-lt"/>
                <a:ea typeface="+mn-ea"/>
                <a:cs typeface="+mn-cs"/>
              </a:rPr>
              <a:t>доказательства</a:t>
            </a:r>
            <a:r>
              <a:rPr lang="ru-RU" sz="1200" kern="1200" dirty="0" smtClean="0">
                <a:solidFill>
                  <a:schemeClr val="tx1"/>
                </a:solidFill>
                <a:effectLst/>
                <a:latin typeface="+mn-lt"/>
                <a:ea typeface="+mn-ea"/>
                <a:cs typeface="+mn-cs"/>
              </a:rPr>
              <a:t> его раскаяния. Получение незаслуженного прощения для Иакова было подобно тому, как если бы «кто увидел лице Божие» (Бытие 33:10).</a:t>
            </a:r>
            <a:r>
              <a:rPr lang="en-US" dirty="0" smtClean="0">
                <a:effectLst/>
              </a:rPr>
              <a:t> </a:t>
            </a:r>
            <a:r>
              <a:rPr lang="en-US" kern="1200" dirty="0" smtClean="0">
                <a:solidFill>
                  <a:schemeClr val="tx1"/>
                </a:solidFill>
              </a:rPr>
              <a:t> </a:t>
            </a:r>
          </a:p>
          <a:p>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Принцип № 4: простить легче тогда, когда обидчик просит о прощении (Псалом 31:1, 3, 5)</a:t>
            </a:r>
            <a:r>
              <a:rPr lang="en-US" b="1" dirty="0" smtClean="0">
                <a:effectLst/>
              </a:rPr>
              <a:t> </a:t>
            </a:r>
            <a:r>
              <a:rPr lang="ru-RU" sz="1200" dirty="0" smtClean="0"/>
              <a:t>«Блажен, кому отпущены беззакония, и чьи грехи покрыты! Когда я молчал, обветшали кости мои от вседневного стенания моего. Но я открыл Тебе грех мой и не скрыл беззакония моего; я сказал: «исповедаю Господу преступления мои», и Ты снял с меня вину греха моего».</a:t>
            </a:r>
            <a:endParaRPr lang="en-US" sz="1200" dirty="0" smtClean="0"/>
          </a:p>
          <a:p>
            <a:pPr marL="0" marR="0" indent="0" algn="l" defTabSz="914400" rtl="0" eaLnBrk="1" fontAlgn="auto" latinLnBrk="0" hangingPunct="1">
              <a:lnSpc>
                <a:spcPct val="120000"/>
              </a:lnSpc>
              <a:spcBef>
                <a:spcPts val="0"/>
              </a:spcBef>
              <a:spcAft>
                <a:spcPts val="0"/>
              </a:spcAft>
              <a:buClrTx/>
              <a:buSzTx/>
              <a:buFontTx/>
              <a:buNone/>
              <a:tabLst/>
              <a:defRPr/>
            </a:pPr>
            <a:endParaRPr lang="ru-RU" b="1" kern="1200" dirty="0" smtClean="0">
              <a:solidFill>
                <a:schemeClr val="tx1"/>
              </a:solidFill>
            </a:endParaRPr>
          </a:p>
          <a:p>
            <a:pPr marL="0" marR="0" indent="0" algn="l" defTabSz="914400" rtl="0" eaLnBrk="1" fontAlgn="auto" latinLnBrk="0" hangingPunct="1">
              <a:lnSpc>
                <a:spcPct val="12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Возможно, Иаков сделал так, что Исаву было легче простить его, отправив брату сначала дары примирения. Это был способ Иакова попросить прощения, когда он не мог произнести просьбу о прощении. Но Эллен Уайт в книге «Желание веков» на стр. 198, говорит, что когда Иаков боролся с Ангелом, Бог явился Исаву во сне, позволив ему пройти через процесс сочувствия своему младшему брату и открыв ему, что Бог был с Иаковом во всех его страданиях. Даже при том, что Иаков еще </a:t>
            </a:r>
            <a:r>
              <a:rPr lang="ru-RU" sz="1200" i="1" kern="1200" dirty="0" smtClean="0">
                <a:solidFill>
                  <a:schemeClr val="tx1"/>
                </a:solidFill>
                <a:effectLst/>
                <a:latin typeface="+mn-lt"/>
                <a:ea typeface="+mn-ea"/>
                <a:cs typeface="+mn-cs"/>
              </a:rPr>
              <a:t>не попросил</a:t>
            </a:r>
            <a:r>
              <a:rPr lang="ru-RU" sz="1200" kern="1200" dirty="0" smtClean="0">
                <a:solidFill>
                  <a:schemeClr val="tx1"/>
                </a:solidFill>
                <a:effectLst/>
                <a:latin typeface="+mn-lt"/>
                <a:ea typeface="+mn-ea"/>
                <a:cs typeface="+mn-cs"/>
              </a:rPr>
              <a:t> прощения, Божье откровение Исаву облегчило возможность </a:t>
            </a:r>
            <a:r>
              <a:rPr lang="ru-RU" sz="1200" i="1" kern="1200" dirty="0" smtClean="0">
                <a:solidFill>
                  <a:schemeClr val="tx1"/>
                </a:solidFill>
                <a:effectLst/>
                <a:latin typeface="+mn-lt"/>
                <a:ea typeface="+mn-ea"/>
                <a:cs typeface="+mn-cs"/>
              </a:rPr>
              <a:t>дать</a:t>
            </a:r>
            <a:r>
              <a:rPr lang="ru-RU" sz="1200" kern="1200" dirty="0" smtClean="0">
                <a:solidFill>
                  <a:schemeClr val="tx1"/>
                </a:solidFill>
                <a:effectLst/>
                <a:latin typeface="+mn-lt"/>
                <a:ea typeface="+mn-ea"/>
                <a:cs typeface="+mn-cs"/>
              </a:rPr>
              <a:t> это прощение.</a:t>
            </a:r>
            <a:r>
              <a:rPr lang="en-US" dirty="0" smtClean="0">
                <a:effectLst/>
              </a:rPr>
              <a:t> </a:t>
            </a:r>
            <a:endParaRPr lang="ru-RU" b="1"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Когда Бог лицом к лицу встретился с Каином и спросил его об убийстве Авеля, Каин отказался признать преступление или попросить прощения. Напротив, он придумывает оправдания, чтобы извинить свое противоправное деяние. Это классическая реакция  необращенного сердца  - сокрыть, пройти мимо, оправдаться, умалить значение неправильного поступка, - сделать все возможное, чтобы не взять на себя ответственность за причиненный вред.</a:t>
            </a: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20000"/>
              </a:lnSpc>
            </a:pPr>
            <a:r>
              <a:rPr lang="ru-RU" sz="1200" kern="1200" dirty="0" smtClean="0">
                <a:solidFill>
                  <a:schemeClr val="tx1"/>
                </a:solidFill>
                <a:effectLst/>
                <a:latin typeface="+mn-lt"/>
                <a:ea typeface="+mn-ea"/>
                <a:cs typeface="+mn-cs"/>
              </a:rPr>
              <a:t>Когда мы обижаем кого-то, всегда лучше быстро признать неправильный поступок, ради обидевшего и ради обиженного. Для обидчика разум, ведомый чувством вины служит всего лишь для болезни, охватывающей тело (текст 3 «обветшали кости мои»). </a:t>
            </a:r>
            <a:r>
              <a:rPr lang="ru-RU" sz="1200" b="1" kern="1200" dirty="0" smtClean="0">
                <a:solidFill>
                  <a:schemeClr val="tx1"/>
                </a:solidFill>
                <a:effectLst/>
                <a:latin typeface="+mn-lt"/>
                <a:ea typeface="+mn-ea"/>
                <a:cs typeface="+mn-cs"/>
              </a:rPr>
              <a:t>Прощение -  это дар не только для обидчика, но и для себя.</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ru-RU"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Рассказывая библейскую историю двух отчужденных братьев в книге «Желание веков», Эллен Уайт отмечает, что во сне Исава Бог открыл ему страдания Иакова во время его изгнания из дома и семьи; раскрыл его горе, когда Иаков узнал, что его любимая мать умерла во время его отсутствия; и как Иакова защитило небесное воинство. С одной стороны, Бог обратился к умению Исава сопереживать и переосмыслить  действия его брата в свете страданий Иакова, благодаря которым он сполна расплатился за свои грехи против Исава. С другой стороны, Бог напоминает Исаву, что это был Его, Божий выбор выбрать Иакова, а не Исава и что Исаву необходимо принять Божью волю в своей жизни и в жизни его брата. </a:t>
            </a:r>
            <a:r>
              <a:rPr lang="ru-RU" sz="1200" b="1" kern="1200" dirty="0" smtClean="0">
                <a:solidFill>
                  <a:schemeClr val="tx1"/>
                </a:solidFill>
                <a:effectLst/>
                <a:latin typeface="+mn-lt"/>
                <a:ea typeface="+mn-ea"/>
                <a:cs typeface="+mn-cs"/>
              </a:rPr>
              <a:t>Принятие этого откровения и принятие брата с распростертыми объятиями послужит в вечную пользу Исаву.</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ru-RU" b="1"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Кто-то может спросить, до какой степени «</a:t>
            </a:r>
            <a:r>
              <a:rPr lang="ru-RU" sz="1200" b="1" kern="1200" dirty="0" smtClean="0">
                <a:solidFill>
                  <a:schemeClr val="tx1"/>
                </a:solidFill>
                <a:effectLst/>
                <a:latin typeface="+mn-lt"/>
                <a:ea typeface="+mn-ea"/>
                <a:cs typeface="+mn-cs"/>
              </a:rPr>
              <a:t>утомительная вражда</a:t>
            </a:r>
            <a:r>
              <a:rPr lang="ru-RU" sz="1200" kern="1200" dirty="0" smtClean="0">
                <a:solidFill>
                  <a:schemeClr val="tx1"/>
                </a:solidFill>
                <a:effectLst/>
                <a:latin typeface="+mn-lt"/>
                <a:ea typeface="+mn-ea"/>
                <a:cs typeface="+mn-cs"/>
              </a:rPr>
              <a:t>» сыграла свою роль в примирении братьев. Утомительная вражда влияет на тех, кто так долго держит в себе обиду, что устает от нее и готов ее отпустить.</a:t>
            </a:r>
            <a:r>
              <a:rPr lang="en-US" dirty="0" smtClean="0">
                <a:effectLst/>
              </a:rPr>
              <a:t> </a:t>
            </a: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Эта история – пример того, как прощение и примирение могут иметь место даже тогда, когда обидчик не был первым, попросившим о прощении.</a:t>
            </a:r>
          </a:p>
          <a:p>
            <a:pPr>
              <a:lnSpc>
                <a:spcPct val="120000"/>
              </a:lnSpc>
            </a:pPr>
            <a:endParaRPr lang="en-US" sz="8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ru-RU" sz="1200" b="1" kern="1200" dirty="0" smtClean="0">
                <a:solidFill>
                  <a:schemeClr val="tx1"/>
                </a:solidFill>
                <a:effectLst/>
                <a:latin typeface="+mn-lt"/>
                <a:ea typeface="+mn-ea"/>
                <a:cs typeface="+mn-cs"/>
              </a:rPr>
              <a:t>Принцип № 5: Дар прощения может вызвать раскаяние: Божье прощение</a:t>
            </a:r>
            <a:r>
              <a:rPr lang="en-US" b="1" dirty="0" smtClean="0">
                <a:effectLst/>
              </a:rPr>
              <a:t> </a:t>
            </a:r>
            <a:endParaRPr lang="ru-RU" b="1" kern="1200" dirty="0" smtClean="0">
              <a:solidFill>
                <a:schemeClr val="tx1"/>
              </a:solidFill>
            </a:endParaRPr>
          </a:p>
          <a:p>
            <a:pPr>
              <a:lnSpc>
                <a:spcPct val="110000"/>
              </a:lnSpc>
            </a:pPr>
            <a:endParaRPr lang="ru-RU" b="1"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Мы часто думаем, что раскаяние должно предшествовать прощению: обидчик раскаивается, прося о прощении и затем, именно в таком порядке, мы даем прощение. Но события чаще всего не развиваются именно таким образом.</a:t>
            </a:r>
            <a:r>
              <a:rPr lang="ru-RU" sz="1200" b="1" kern="1200" dirty="0" smtClean="0">
                <a:solidFill>
                  <a:schemeClr val="tx1"/>
                </a:solidFill>
                <a:effectLst/>
                <a:latin typeface="+mn-lt"/>
                <a:ea typeface="+mn-ea"/>
                <a:cs typeface="+mn-cs"/>
              </a:rPr>
              <a:t> Иногда пострадавшему человеку следует предложить прощение, чтобы вызвать раскаяние обидчика.</a:t>
            </a:r>
            <a:r>
              <a:rPr lang="en-US" dirty="0" smtClean="0">
                <a:effectLst/>
              </a:rPr>
              <a:t> </a:t>
            </a:r>
            <a:endParaRPr lang="en-US"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Божественная модель прощения следует именно такой последовательности: Бог предлагает людям прощение </a:t>
            </a:r>
            <a:r>
              <a:rPr lang="ru-RU" sz="1200" b="1" kern="1200" dirty="0" smtClean="0">
                <a:solidFill>
                  <a:schemeClr val="tx1"/>
                </a:solidFill>
                <a:effectLst/>
                <a:latin typeface="+mn-lt"/>
                <a:ea typeface="+mn-ea"/>
                <a:cs typeface="+mn-cs"/>
              </a:rPr>
              <a:t>до</a:t>
            </a:r>
            <a:r>
              <a:rPr lang="ru-RU" sz="1200" kern="1200" dirty="0" smtClean="0">
                <a:solidFill>
                  <a:schemeClr val="tx1"/>
                </a:solidFill>
                <a:effectLst/>
                <a:latin typeface="+mn-lt"/>
                <a:ea typeface="+mn-ea"/>
                <a:cs typeface="+mn-cs"/>
              </a:rPr>
              <a:t> того, как они покаялись, чтобы вызвать их раскаяние.</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b="1" kern="1200" dirty="0" smtClean="0">
                <a:solidFill>
                  <a:schemeClr val="tx1"/>
                </a:solidFill>
                <a:effectLst/>
                <a:latin typeface="+mn-lt"/>
                <a:ea typeface="+mn-ea"/>
                <a:cs typeface="+mn-cs"/>
              </a:rPr>
              <a:t>История Сары. </a:t>
            </a:r>
            <a:r>
              <a:rPr lang="ru-RU" sz="1200" kern="1200" dirty="0" smtClean="0">
                <a:solidFill>
                  <a:schemeClr val="tx1"/>
                </a:solidFill>
                <a:effectLst/>
                <a:latin typeface="+mn-lt"/>
                <a:ea typeface="+mn-ea"/>
                <a:cs typeface="+mn-cs"/>
              </a:rPr>
              <a:t>Сара замужем за пастором Джоном, а Кевин, брат пастора, всячески осложняет ей жизнь. С того момента, как Сара и Джон познакомились, Кевин делал со своей стороны все возможное, чтобы они расстались. Кевин стал распространять порочащую ложь о Саре в каждой общине, где Джон и она совершали служение до тех пор, пока Сара не попросила своего мужа вынести этот вопрос на церковный совет.</a:t>
            </a:r>
            <a:r>
              <a:rPr lang="en-US" dirty="0" smtClean="0">
                <a:effectLst/>
              </a:rPr>
              <a:t> </a:t>
            </a:r>
            <a:endParaRPr lang="en-US"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ru-RU" sz="1200" kern="1200" dirty="0" smtClean="0">
                <a:solidFill>
                  <a:schemeClr val="tx1"/>
                </a:solidFill>
                <a:effectLst/>
                <a:latin typeface="+mn-lt"/>
                <a:ea typeface="+mn-ea"/>
                <a:cs typeface="+mn-cs"/>
              </a:rPr>
              <a:t>В ночь перед заседанием совета Саре приснился сон, в котором она услышала голос, говорящий: «Прости его! Прости его!». Будучи не в состоянии спать, она поднялась с кровати и провела остаток ночи в молитве. Когда на следующее утро она пришла на заседание совета церкви, ее попросили высказать свои жалобы. Сара поднялась и сказала: “Я ничего не имею против Кевина. Я люблю его и прощаю”, - и села. В комнате наступила полная тишина, все ждали, что произойдет дальше. Когда Сара посмотрела на своего зятя, то увидела, что он схватился руками за голову и сквозь пальцы текут слезы. Когда он наконец смог собраться, то встал и признался в ненависти к Саре, которая накопилась в его сердце. Сейчас Сара рассказывает о том, что Кевин стал ее самым ревностным защитником!</a:t>
            </a:r>
            <a:r>
              <a:rPr lang="en-US" dirty="0" smtClean="0">
                <a:effectLst/>
              </a:rPr>
              <a:t> </a:t>
            </a:r>
            <a:endParaRPr lang="ru-RU" dirty="0" smtClean="0">
              <a:effectLst/>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fontScale="92500"/>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Принцип</a:t>
            </a:r>
            <a:r>
              <a:rPr lang="ru-RU" sz="1200" b="1" kern="1200" baseline="0" dirty="0" smtClean="0">
                <a:solidFill>
                  <a:schemeClr val="tx1"/>
                </a:solidFill>
                <a:latin typeface="+mn-lt"/>
                <a:ea typeface="+mn-ea"/>
                <a:cs typeface="+mn-cs"/>
              </a:rPr>
              <a:t> № </a:t>
            </a:r>
            <a:r>
              <a:rPr lang="en-US" sz="1200" b="1" kern="1200" dirty="0" smtClean="0">
                <a:solidFill>
                  <a:schemeClr val="tx1"/>
                </a:solidFill>
                <a:latin typeface="+mn-lt"/>
                <a:ea typeface="+mn-ea"/>
                <a:cs typeface="+mn-cs"/>
              </a:rPr>
              <a:t>6: </a:t>
            </a:r>
            <a:r>
              <a:rPr lang="ru-RU" sz="1200" b="1" kern="1200" dirty="0" smtClean="0">
                <a:solidFill>
                  <a:schemeClr val="tx1"/>
                </a:solidFill>
                <a:effectLst/>
                <a:latin typeface="+mn-lt"/>
                <a:ea typeface="+mn-ea"/>
                <a:cs typeface="+mn-cs"/>
              </a:rPr>
              <a:t>Свобода исходит из познания/признания «истины» (Ин. 8:32; Пс. 138:23-24)</a:t>
            </a:r>
            <a:r>
              <a:rPr lang="en-US" b="1" dirty="0" smtClean="0">
                <a:effectLst/>
              </a:rPr>
              <a:t> </a:t>
            </a:r>
            <a:r>
              <a:rPr lang="ru-RU" dirty="0" smtClean="0"/>
              <a:t>«Испытай меня, Боже, и узнай сердце мое; испытай меня, и узнай помышления мои, и зри, не на опасном ли я поти, и направь меня на путь вечный».</a:t>
            </a:r>
            <a:endParaRPr lang="en-US" dirty="0" smtClean="0"/>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Поговорку «простить и забыть» часто цитируют в случае серьезного оскорбления или даже продолжающихся оскорблений. Например, женщинам, страдающим от насилия в семье, говорят что они должны «простить и забыть», потому что они христианки и если они будут сносить насилие, то это откроет двери для спасения их мужей-насильников. В 1 Петра 3:1 действительно говорится о том, что женщины должны принять главенство своих </a:t>
            </a:r>
            <a:r>
              <a:rPr lang="ru-RU" sz="1200" i="1" kern="1200" dirty="0" smtClean="0">
                <a:solidFill>
                  <a:schemeClr val="tx1"/>
                </a:solidFill>
                <a:effectLst/>
                <a:latin typeface="+mn-lt"/>
                <a:ea typeface="+mn-ea"/>
                <a:cs typeface="+mn-cs"/>
              </a:rPr>
              <a:t>неверующих </a:t>
            </a:r>
            <a:r>
              <a:rPr lang="ru-RU" sz="1200" kern="1200" dirty="0" smtClean="0">
                <a:solidFill>
                  <a:schemeClr val="tx1"/>
                </a:solidFill>
                <a:effectLst/>
                <a:latin typeface="+mn-lt"/>
                <a:ea typeface="+mn-ea"/>
                <a:cs typeface="+mn-cs"/>
              </a:rPr>
              <a:t>мужей, чтобы их добрый пример помог привести мужей ко Христу. К сожалению, так называемые верующие, но проявляющие насилие мужья, используют этот текст, чтобы оправдать продолжающееся насилие. Никто не должен понимать этот текст так, что Петр имел ввиду, что жена должна смириться с насильственным и </a:t>
            </a:r>
            <a:r>
              <a:rPr lang="ru-RU" sz="1200" i="1" kern="1200" dirty="0" smtClean="0">
                <a:solidFill>
                  <a:schemeClr val="tx1"/>
                </a:solidFill>
                <a:effectLst/>
                <a:latin typeface="+mn-lt"/>
                <a:ea typeface="+mn-ea"/>
                <a:cs typeface="+mn-cs"/>
              </a:rPr>
              <a:t>неверующим </a:t>
            </a:r>
            <a:r>
              <a:rPr lang="ru-RU" sz="1200" kern="1200" dirty="0" smtClean="0">
                <a:solidFill>
                  <a:schemeClr val="tx1"/>
                </a:solidFill>
                <a:effectLst/>
                <a:latin typeface="+mn-lt"/>
                <a:ea typeface="+mn-ea"/>
                <a:cs typeface="+mn-cs"/>
              </a:rPr>
              <a:t>мужем. Смысл текста в том, что святое поведение жены должно служить для обращения мужа, а не оправдания его насилия.</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ru-RU" sz="1200"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Это обычная рекомендация пасторов и руководителей церкви не принимает во внимание, что если притворяться, что все хорошо, то это не приведет пострадавшую сторону к прощению, но скорее приведет к длительной обиде. </a:t>
            </a:r>
            <a:r>
              <a:rPr lang="ru-RU" sz="1200" b="1" kern="1200" dirty="0" smtClean="0">
                <a:solidFill>
                  <a:schemeClr val="tx1"/>
                </a:solidFill>
                <a:effectLst/>
                <a:latin typeface="+mn-lt"/>
                <a:ea typeface="+mn-ea"/>
                <a:cs typeface="+mn-cs"/>
              </a:rPr>
              <a:t>Свобода от обиды приходит от признания того, что к человеку отнеслись несправедливо и что эта несправедливость стала причиной обиды.</a:t>
            </a:r>
            <a:r>
              <a:rPr lang="en-US" dirty="0" smtClean="0">
                <a:effectLst/>
              </a:rPr>
              <a: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Когда этот факт признан, «истина» признана, теперь жертва готова рассмотреть возможность прощения. Оправдание, оставление без внимания или преуменьшение важности плохого действия никогда не приведет нас к прощению, потому что </a:t>
            </a:r>
            <a:r>
              <a:rPr lang="ru-RU" sz="1200" b="1" kern="1200" dirty="0" smtClean="0">
                <a:solidFill>
                  <a:schemeClr val="tx1"/>
                </a:solidFill>
                <a:effectLst/>
                <a:latin typeface="+mn-lt"/>
                <a:ea typeface="+mn-ea"/>
                <a:cs typeface="+mn-cs"/>
              </a:rPr>
              <a:t>прощение это дар, который дается при полном признании того, что плохое действие было совершено.</a:t>
            </a:r>
            <a:r>
              <a:rPr lang="en-US" dirty="0" smtClean="0">
                <a:effectLst/>
              </a:rPr>
              <a:t> </a:t>
            </a:r>
            <a:endParaRPr lang="ru-RU"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Модель Божьего прощения может помочь нам понять роль «истины» в прощении. Рим. 5:8 говорит нам, что Бог доказал нас свою любовь, когда мы «были еще грешниками», отвернулись от Него, а Он простил нас благодаря Его Сыну, Иисусу Христу. Бог не притворялся, что мы не согрешили, но напротив, полностью принял во внимание наше «оскорбление», и сделал выбор, чтобы накрыть нас покровом милости и прощения.</a:t>
            </a:r>
            <a:r>
              <a:rPr lang="en-US" dirty="0" smtClean="0">
                <a:effectLst/>
              </a:rPr>
              <a:t> </a:t>
            </a:r>
            <a:endParaRPr lang="ru-RU" sz="1200" kern="1200" dirty="0" smtClean="0">
              <a:solidFill>
                <a:schemeClr val="tx1"/>
              </a:solidFill>
              <a:effectLst/>
              <a:latin typeface="+mn-lt"/>
              <a:ea typeface="+mn-ea"/>
              <a:cs typeface="+mn-cs"/>
            </a:endParaRPr>
          </a:p>
          <a:p>
            <a:pPr>
              <a:lnSpc>
                <a:spcPct val="110000"/>
              </a:lnSpc>
            </a:pPr>
            <a:endParaRPr lang="ru-RU" dirty="0" smtClean="0">
              <a:effectLst/>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ru-RU" sz="1200" kern="1200" dirty="0" smtClean="0">
                <a:solidFill>
                  <a:schemeClr val="tx1"/>
                </a:solidFill>
                <a:effectLst/>
                <a:latin typeface="+mn-lt"/>
                <a:ea typeface="+mn-ea"/>
                <a:cs typeface="+mn-cs"/>
              </a:rPr>
              <a:t>Точно так же, </a:t>
            </a:r>
            <a:r>
              <a:rPr lang="ru-RU" sz="1200" b="1" kern="1200" dirty="0" smtClean="0">
                <a:solidFill>
                  <a:schemeClr val="tx1"/>
                </a:solidFill>
                <a:effectLst/>
                <a:latin typeface="+mn-lt"/>
                <a:ea typeface="+mn-ea"/>
                <a:cs typeface="+mn-cs"/>
              </a:rPr>
              <a:t>прощение не одобряет неправильное действие, </a:t>
            </a:r>
            <a:r>
              <a:rPr lang="ru-RU" sz="1200" kern="1200" dirty="0" smtClean="0">
                <a:solidFill>
                  <a:schemeClr val="tx1"/>
                </a:solidFill>
                <a:effectLst/>
                <a:latin typeface="+mn-lt"/>
                <a:ea typeface="+mn-ea"/>
                <a:cs typeface="+mn-cs"/>
              </a:rPr>
              <a:t>а, скорее, является признанием того, что, несмотря на совершенное плохое действие, обиженный человек  </a:t>
            </a:r>
            <a:r>
              <a:rPr lang="ru-RU" sz="1200" b="1" kern="1200" dirty="0" smtClean="0">
                <a:solidFill>
                  <a:schemeClr val="tx1"/>
                </a:solidFill>
                <a:effectLst/>
                <a:latin typeface="+mn-lt"/>
                <a:ea typeface="+mn-ea"/>
                <a:cs typeface="+mn-cs"/>
              </a:rPr>
              <a:t>выбирает </a:t>
            </a:r>
            <a:r>
              <a:rPr lang="ru-RU" sz="1200" kern="1200" dirty="0" smtClean="0">
                <a:solidFill>
                  <a:schemeClr val="tx1"/>
                </a:solidFill>
                <a:effectLst/>
                <a:latin typeface="+mn-lt"/>
                <a:ea typeface="+mn-ea"/>
                <a:cs typeface="+mn-cs"/>
              </a:rPr>
              <a:t>покрыть это плохое действие покровом прощения, ничего больше не требуя от виновного, кроме любви, которую мы обязаны проявлять друг ко другу, будучи христианами.</a:t>
            </a:r>
            <a:r>
              <a:rPr lang="en-US" dirty="0" smtClean="0">
                <a:effectLst/>
              </a:rPr>
              <a:t> </a:t>
            </a:r>
            <a:endParaRPr lang="en-US"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В случае развода из-за измены или гражданского правонарушения (правонарушения, направленные против общества, такие как убийство, изнасилование и пр.), даже если прощающий ничего не требует от виновного, государство может действовать со своей стороны, наказав виновного приемлемым образом (заключение, оплата алиментов и пр.). </a:t>
            </a:r>
          </a:p>
          <a:p>
            <a:pPr>
              <a:lnSpc>
                <a:spcPct val="110000"/>
              </a:lnSpc>
            </a:pPr>
            <a:endParaRPr lang="ru-RU" sz="1200" b="1" kern="1200" dirty="0" smtClean="0">
              <a:solidFill>
                <a:schemeClr val="tx1"/>
              </a:solidFill>
              <a:effectLst/>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Тот факт, что виновный должен заплатить свой долг обществу, не отрицает возможности прощения на личном уровне.</a:t>
            </a:r>
            <a:r>
              <a:rPr lang="en-US" dirty="0" smtClean="0">
                <a:effectLst/>
              </a:rPr>
              <a:t> </a:t>
            </a:r>
            <a:endParaRPr lang="ru-RU" kern="1200" dirty="0" smtClean="0">
              <a:solidFill>
                <a:schemeClr val="tx1"/>
              </a:solidFill>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438400" cy="1828800"/>
          </a:xfrm>
        </p:spPr>
      </p:sp>
      <p:sp>
        <p:nvSpPr>
          <p:cNvPr id="3" name="Notes Placeholder 2"/>
          <p:cNvSpPr>
            <a:spLocks noGrp="1"/>
          </p:cNvSpPr>
          <p:nvPr>
            <p:ph type="body" idx="1"/>
          </p:nvPr>
        </p:nvSpPr>
        <p:spPr>
          <a:xfrm>
            <a:off x="685800" y="2286000"/>
            <a:ext cx="5791200" cy="586740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kern="1200" dirty="0" smtClean="0">
                <a:solidFill>
                  <a:schemeClr val="tx1"/>
                </a:solidFill>
                <a:latin typeface="+mn-lt"/>
                <a:ea typeface="+mn-ea"/>
                <a:cs typeface="+mn-cs"/>
              </a:rPr>
              <a:t>Принцип № 7</a:t>
            </a:r>
            <a:r>
              <a:rPr lang="en-US" b="1" kern="1200" dirty="0" smtClean="0">
                <a:solidFill>
                  <a:schemeClr val="tx1"/>
                </a:solidFill>
                <a:latin typeface="+mn-lt"/>
                <a:ea typeface="+mn-ea"/>
                <a:cs typeface="+mn-cs"/>
              </a:rPr>
              <a:t>: </a:t>
            </a:r>
            <a:r>
              <a:rPr lang="ru-RU" sz="1200" b="1" kern="1200" dirty="0" smtClean="0">
                <a:solidFill>
                  <a:schemeClr val="tx1"/>
                </a:solidFill>
                <a:effectLst/>
                <a:latin typeface="+mn-lt"/>
                <a:ea typeface="+mn-ea"/>
                <a:cs typeface="+mn-cs"/>
              </a:rPr>
              <a:t>До семижды семидесяти раз? (Мф. 18:21-22; Лк. 17:3-4)</a:t>
            </a:r>
            <a:r>
              <a:rPr lang="en-US" dirty="0" smtClean="0">
                <a:effectLst/>
              </a:rPr>
              <a:t> </a:t>
            </a:r>
            <a:r>
              <a:rPr lang="ru-RU" dirty="0" smtClean="0"/>
              <a:t>«Тогда Петр приступил к нему и сказал: Господи! Сколько раз прощать брату моему, согрешающему против меня? До семи ли раз? Иисус говорит ему: не говорю тебе: «до семи», но до седмижды семидесяти раз».</a:t>
            </a:r>
            <a:r>
              <a:rPr lang="en-US" dirty="0" smtClean="0"/>
              <a:t> Matthew 18:21-22</a:t>
            </a:r>
            <a:r>
              <a:rPr lang="ru-RU" dirty="0" smtClean="0"/>
              <a:t>. Ев. от Матфея</a:t>
            </a:r>
            <a:r>
              <a:rPr lang="en-US" dirty="0" smtClean="0"/>
              <a:t> 18:21-22</a:t>
            </a:r>
          </a:p>
          <a:p>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Петр задал Иисусу вопрос, который мы часто задаем себе, когда имеем дело с насильниками или просто со «сложными» людьми: сколько раз мне следует прощать этого человека?</a:t>
            </a:r>
            <a:r>
              <a:rPr lang="en-US" dirty="0" smtClean="0">
                <a:effectLst/>
              </a:rPr>
              <a:t> </a:t>
            </a:r>
            <a:endParaRPr lang="ru-RU"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 </a:t>
            </a:r>
          </a:p>
          <a:p>
            <a:r>
              <a:rPr lang="ru-RU" sz="1200" kern="1200" dirty="0" smtClean="0">
                <a:solidFill>
                  <a:schemeClr val="tx1"/>
                </a:solidFill>
                <a:effectLst/>
                <a:latin typeface="+mn-lt"/>
                <a:ea typeface="+mn-ea"/>
                <a:cs typeface="+mn-cs"/>
              </a:rPr>
              <a:t>О ком говорил Петр? В переводе Библии короля Иакова это слово переведено с греческого как «брат» (</a:t>
            </a:r>
            <a:r>
              <a:rPr lang="en-US" sz="1200" i="1" kern="1200" dirty="0" smtClean="0">
                <a:solidFill>
                  <a:schemeClr val="tx1"/>
                </a:solidFill>
                <a:effectLst/>
                <a:latin typeface="+mn-lt"/>
                <a:ea typeface="+mn-ea"/>
                <a:cs typeface="+mn-cs"/>
              </a:rPr>
              <a:t>adelphos</a:t>
            </a:r>
            <a:r>
              <a:rPr lang="ru-RU" sz="1200" i="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оно может быть переведено как «брат и сестра», имея ввиду родных братьев и сестер, рожденных от одних родителей или членов Тела Христова, Церкви. Он имел ввиду своих братьев, учеников Иисуса!</a:t>
            </a:r>
            <a:r>
              <a:rPr lang="en-US" dirty="0" smtClean="0">
                <a:effectLst/>
              </a:rPr>
              <a:t> </a:t>
            </a:r>
            <a:endParaRPr lang="ru-RU" kern="1200" dirty="0" smtClean="0">
              <a:solidFill>
                <a:schemeClr val="tx1"/>
              </a:solidFill>
              <a:latin typeface="+mn-lt"/>
              <a:ea typeface="+mn-ea"/>
              <a:cs typeface="+mn-cs"/>
            </a:endParaRPr>
          </a:p>
          <a:p>
            <a:endParaRPr lang="ru-RU"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Ответ Иисуса на вопрос Петра вызвал множество споров среди христиан. </a:t>
            </a:r>
            <a:r>
              <a:rPr lang="ru-RU" sz="1200" b="1" kern="1200" dirty="0" smtClean="0">
                <a:solidFill>
                  <a:schemeClr val="tx1"/>
                </a:solidFill>
                <a:effectLst/>
                <a:latin typeface="+mn-lt"/>
                <a:ea typeface="+mn-ea"/>
                <a:cs typeface="+mn-cs"/>
              </a:rPr>
              <a:t>Означает ли это, что я должен навсегда смириться с насильником? </a:t>
            </a:r>
            <a:r>
              <a:rPr lang="ru-RU" sz="1200" kern="1200" dirty="0" smtClean="0">
                <a:solidFill>
                  <a:schemeClr val="tx1"/>
                </a:solidFill>
                <a:effectLst/>
                <a:latin typeface="+mn-lt"/>
                <a:ea typeface="+mn-ea"/>
                <a:cs typeface="+mn-cs"/>
              </a:rPr>
              <a:t>Разве прощение его или ее не предполагает, что насильник получает мое разрешение продолжать насилие? Любой человек, имевший отношения с насильником, на своем личном опыте может легко подтвердить, что во время прощения чувствовал неуверенность и даже страх.</a:t>
            </a:r>
            <a:r>
              <a:rPr lang="en-US" dirty="0" smtClean="0">
                <a:effectLst/>
              </a:rPr>
              <a:t> </a:t>
            </a:r>
            <a:endParaRPr lang="ru-RU" dirty="0" smtClean="0">
              <a:effectLst/>
            </a:endParaRPr>
          </a:p>
          <a:p>
            <a:r>
              <a:rPr lang="en-US" kern="1200" dirty="0" smtClean="0">
                <a:solidFill>
                  <a:schemeClr val="tx1"/>
                </a:solidFill>
                <a:latin typeface="+mn-lt"/>
                <a:ea typeface="+mn-ea"/>
                <a:cs typeface="+mn-cs"/>
              </a:rPr>
              <a:t> </a:t>
            </a:r>
          </a:p>
          <a:p>
            <a:r>
              <a:rPr lang="ru-RU" sz="1200" kern="1200" dirty="0" smtClean="0">
                <a:solidFill>
                  <a:schemeClr val="tx1"/>
                </a:solidFill>
                <a:effectLst/>
                <a:latin typeface="+mn-lt"/>
                <a:ea typeface="+mn-ea"/>
                <a:cs typeface="+mn-cs"/>
              </a:rPr>
              <a:t>Когда Петр спрашивает, сколько раз нужно прощать своих собратьев учеников, он признает  факт, который должны учитывать все христиане: там, где двое или трое собраны во имя Господа, </a:t>
            </a:r>
            <a:r>
              <a:rPr lang="ru-RU" sz="1200" i="1" kern="1200" dirty="0" smtClean="0">
                <a:solidFill>
                  <a:schemeClr val="tx1"/>
                </a:solidFill>
                <a:effectLst/>
                <a:latin typeface="+mn-lt"/>
                <a:ea typeface="+mn-ea"/>
                <a:cs typeface="+mn-cs"/>
              </a:rPr>
              <a:t>там будут конфликты</a:t>
            </a:r>
            <a:r>
              <a:rPr lang="ru-RU" sz="1200" kern="1200" dirty="0" smtClean="0">
                <a:solidFill>
                  <a:schemeClr val="tx1"/>
                </a:solidFill>
                <a:effectLst/>
                <a:latin typeface="+mn-lt"/>
                <a:ea typeface="+mn-ea"/>
                <a:cs typeface="+mn-cs"/>
              </a:rPr>
              <a:t>!! (прощу прощенья у текста Мф. 18:20!). А там где есть конфликты, будет нужда в прощении и примирении.</a:t>
            </a:r>
            <a:r>
              <a:rPr lang="en-US" dirty="0" smtClean="0">
                <a:effectLst/>
              </a:rPr>
              <a:t> </a:t>
            </a:r>
            <a:endParaRPr lang="ru-RU" dirty="0" smtClean="0">
              <a:effectLst/>
            </a:endParaRPr>
          </a:p>
          <a:p>
            <a:endParaRPr lang="ru-RU"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 сожалению, нет универсального решения, потому что все ситуации разные. Однако, есть общее понимание, которое поможет нам понять значение этого отрывка. Прежде всего, согласно  “Полного аналитического словаря” Уильяма Маунса </a:t>
            </a:r>
            <a:r>
              <a:rPr lang="ru-RU" sz="1200" b="1" kern="1200" dirty="0" smtClean="0">
                <a:solidFill>
                  <a:schemeClr val="tx1"/>
                </a:solidFill>
                <a:effectLst/>
                <a:latin typeface="+mn-lt"/>
                <a:ea typeface="+mn-ea"/>
                <a:cs typeface="+mn-cs"/>
              </a:rPr>
              <a:t>число семь в этом отрывке нужно понимать буквально</a:t>
            </a:r>
            <a:r>
              <a:rPr lang="ru-RU" sz="1200" kern="1200" dirty="0" smtClean="0">
                <a:solidFill>
                  <a:schemeClr val="tx1"/>
                </a:solidFill>
                <a:effectLst/>
                <a:latin typeface="+mn-lt"/>
                <a:ea typeface="+mn-ea"/>
                <a:cs typeface="+mn-cs"/>
              </a:rPr>
              <a:t>: семьдесят раз по семь, или как говорится в Новом международном переводе Библии на английский язык “семьдесят на семь”. В любом случае, это больше, чем «закон о трех преступлениях» (прим. пер. - рецидивист, трижды совершивший какое-либо правонарушение, осуждается «по максимуму», предусмотренному за это преступление, без права на условно-досрочное освобождение)! Во-вторых, Иисус предлагает, что </a:t>
            </a:r>
            <a:r>
              <a:rPr lang="ru-RU" sz="1200" b="1" kern="1200" dirty="0" smtClean="0">
                <a:solidFill>
                  <a:schemeClr val="tx1"/>
                </a:solidFill>
                <a:effectLst/>
                <a:latin typeface="+mn-lt"/>
                <a:ea typeface="+mn-ea"/>
                <a:cs typeface="+mn-cs"/>
              </a:rPr>
              <a:t>нам нужно быть терпеливыми по отношению к сложным людям</a:t>
            </a:r>
            <a:r>
              <a:rPr lang="ru-RU" sz="1200" kern="1200" dirty="0" smtClean="0">
                <a:solidFill>
                  <a:schemeClr val="tx1"/>
                </a:solidFill>
                <a:effectLst/>
                <a:latin typeface="+mn-lt"/>
                <a:ea typeface="+mn-ea"/>
                <a:cs typeface="+mn-cs"/>
              </a:rPr>
              <a:t>. Однако, “сложный” это не то же самое, что “опасный” и когда человек чувствует, что жизнь его или его детей стоят на кону в угрожающих отношениях, то он может простить, приняв при этом меры для защиты себя и своих детей от опасности, </a:t>
            </a:r>
            <a:r>
              <a:rPr lang="ru-RU" sz="1200" i="1" kern="1200" dirty="0" smtClean="0">
                <a:solidFill>
                  <a:schemeClr val="tx1"/>
                </a:solidFill>
                <a:effectLst/>
                <a:latin typeface="+mn-lt"/>
                <a:ea typeface="+mn-ea"/>
                <a:cs typeface="+mn-cs"/>
              </a:rPr>
              <a:t>даже если они означают физическое разделение с насильником.</a:t>
            </a:r>
            <a:r>
              <a:rPr lang="en-US" dirty="0" smtClean="0">
                <a:effectLst/>
              </a:rPr>
              <a:t> </a:t>
            </a:r>
            <a:endParaRPr lang="ru-RU" kern="1200" dirty="0" smtClean="0">
              <a:solidFill>
                <a:schemeClr val="tx1"/>
              </a:solidFill>
              <a:effectLst/>
              <a:latin typeface="+mn-lt"/>
              <a:ea typeface="+mn-ea"/>
              <a:cs typeface="+mn-cs"/>
            </a:endParaRPr>
          </a:p>
          <a:p>
            <a:endParaRPr lang="ru-RU"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ru-RU" b="1" kern="1200" dirty="0" smtClean="0">
                <a:solidFill>
                  <a:schemeClr val="tx1"/>
                </a:solidFill>
                <a:latin typeface="+mn-lt"/>
                <a:ea typeface="+mn-ea"/>
                <a:cs typeface="+mn-cs"/>
              </a:rPr>
              <a:t>ВВЕДЕНИЕ</a:t>
            </a: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Рассказывают историю о двух монахах, которые шли вдоль берега реки и пережили стрессовую ситуацию. Молодая женщина, которая, очевидно, пыталась перейти реку перепрыгивая с камня на камень, случайно оступилась, и упала в воду. На ней была надета тяжелая юбка, которая быстро отяжелела от воды, девушка боролась с течением, чтобы перебраться на другой берег,  но чем больше она боролась, тем глубже погружалась в воду.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Монах старшего возраста, понимая, в какой опасности находится девушка, прыгнул в воду, поймал девушку и перенес на другой берег. Она поблагодарила его за спасение жизни, и пожилой монах отправился обратно, присоединился к своему брату и они пошли обратно в монастырь. Так как они дали обет молчания до заката, никто не прокомментировал случившееся вслух.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Но когда зашло солнце, молодой монах подошел к своему пожилому спутнику и сказал: «О чем вы думали, находясь там, у реки? Разве вы не помните, что мы дали обет целомудрия? Мы даже не должны смотреть на женщин, не то, что </a:t>
            </a:r>
            <a:r>
              <a:rPr lang="ru-RU" sz="1200" i="1" kern="1200" dirty="0" smtClean="0">
                <a:solidFill>
                  <a:schemeClr val="tx1"/>
                </a:solidFill>
                <a:effectLst/>
                <a:latin typeface="+mn-lt"/>
                <a:ea typeface="+mn-ea"/>
                <a:cs typeface="+mn-cs"/>
              </a:rPr>
              <a:t>трогать</a:t>
            </a:r>
            <a:r>
              <a:rPr lang="ru-RU" sz="1200" kern="1200" dirty="0" smtClean="0">
                <a:solidFill>
                  <a:schemeClr val="tx1"/>
                </a:solidFill>
                <a:effectLst/>
                <a:latin typeface="+mn-lt"/>
                <a:ea typeface="+mn-ea"/>
                <a:cs typeface="+mn-cs"/>
              </a:rPr>
              <a:t> их!» Он продолжал обвинять пожилого монаха, который терпеливо ожидал, когда молодой человек закончит. И когда он замолчал, пожилой монах повернулся к нему и сказал: «Дорогой брат, я отпустил эту девушку десять часов тому назад. А мне кажется, что ты несешь ее весь день!»</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6096000"/>
          </a:xfrm>
        </p:spPr>
        <p:txBody>
          <a:bodyPr>
            <a:normAutofit/>
          </a:bodyPr>
          <a:lstStyle/>
          <a:p>
            <a:pPr>
              <a:lnSpc>
                <a:spcPct val="110000"/>
              </a:lnSpc>
            </a:pPr>
            <a:r>
              <a:rPr lang="ru-RU" sz="1200" kern="1200" dirty="0" smtClean="0">
                <a:solidFill>
                  <a:schemeClr val="tx1"/>
                </a:solidFill>
                <a:effectLst/>
                <a:latin typeface="+mn-lt"/>
                <a:ea typeface="+mn-ea"/>
                <a:cs typeface="+mn-cs"/>
              </a:rPr>
              <a:t>В переводе Библии короля Иакова этот отрывок в Лк. 17:3 начинается так: “Если твой брат согрешит против тебя, сделай ему замечание и если покается, прости его». Новый пересмотренный стандартный перевод использует слово “ученик” вместо слова “брат”, предполагая, что обиды часто исходят от наших “братьев и сестер” в семье и в церкви. </a:t>
            </a:r>
            <a:r>
              <a:rPr lang="ru-RU" sz="1200" b="1" kern="1200" dirty="0" smtClean="0">
                <a:solidFill>
                  <a:schemeClr val="tx1"/>
                </a:solidFill>
                <a:effectLst/>
                <a:latin typeface="+mn-lt"/>
                <a:ea typeface="+mn-ea"/>
                <a:cs typeface="+mn-cs"/>
              </a:rPr>
              <a:t>Самые близкие нам люди могут причинить нам больше всего вреда из-за высокого уровня доверия, которое мы на них возлагаем. </a:t>
            </a:r>
          </a:p>
          <a:p>
            <a:pPr>
              <a:lnSpc>
                <a:spcPct val="110000"/>
              </a:lnSpc>
            </a:pPr>
            <a:endParaRPr lang="ru-RU" sz="1200" b="1"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Какой вывод мы можем сделать на основании этих отрывков? 1) Во Христе мы призваны </a:t>
            </a:r>
            <a:r>
              <a:rPr lang="ru-RU" sz="1200" b="1" kern="1200" dirty="0" smtClean="0">
                <a:solidFill>
                  <a:schemeClr val="tx1"/>
                </a:solidFill>
                <a:effectLst/>
                <a:latin typeface="+mn-lt"/>
                <a:ea typeface="+mn-ea"/>
                <a:cs typeface="+mn-cs"/>
              </a:rPr>
              <a:t>снисходить друг ко другу </a:t>
            </a:r>
            <a:r>
              <a:rPr lang="ru-RU" sz="1200" kern="1200" dirty="0" smtClean="0">
                <a:solidFill>
                  <a:schemeClr val="tx1"/>
                </a:solidFill>
                <a:effectLst/>
                <a:latin typeface="+mn-lt"/>
                <a:ea typeface="+mn-ea"/>
                <a:cs typeface="+mn-cs"/>
              </a:rPr>
              <a:t>(Кол.  3:13) и иметь готовность простить после первой обиды и 2) снисходя друг ко другу, мы должны быть готовы также </a:t>
            </a:r>
            <a:r>
              <a:rPr lang="ru-RU" sz="1200" b="1" kern="1200" dirty="0" smtClean="0">
                <a:solidFill>
                  <a:schemeClr val="tx1"/>
                </a:solidFill>
                <a:effectLst/>
                <a:latin typeface="+mn-lt"/>
                <a:ea typeface="+mn-ea"/>
                <a:cs typeface="+mn-cs"/>
              </a:rPr>
              <a:t>противостать обидчику из-за его/ее оскорбительного поведения.</a:t>
            </a:r>
            <a:r>
              <a:rPr lang="ru-RU" sz="1200" kern="1200" dirty="0" smtClean="0">
                <a:solidFill>
                  <a:schemeClr val="tx1"/>
                </a:solidFill>
                <a:effectLst/>
                <a:latin typeface="+mn-lt"/>
                <a:ea typeface="+mn-ea"/>
                <a:cs typeface="+mn-cs"/>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 английском языке слово «конфронтация» (противостояние) имеет негативное значение – нападать. Однако, противостояние человеку в смысле прощения, относится к </a:t>
            </a:r>
            <a:r>
              <a:rPr lang="ru-RU" sz="1200" b="1" kern="1200" dirty="0" smtClean="0">
                <a:solidFill>
                  <a:schemeClr val="tx1"/>
                </a:solidFill>
                <a:effectLst/>
                <a:latin typeface="+mn-lt"/>
                <a:ea typeface="+mn-ea"/>
                <a:cs typeface="+mn-cs"/>
              </a:rPr>
              <a:t>беседе, разговору</a:t>
            </a:r>
            <a:r>
              <a:rPr lang="ru-RU" sz="1200" kern="1200" dirty="0" smtClean="0">
                <a:solidFill>
                  <a:schemeClr val="tx1"/>
                </a:solidFill>
                <a:effectLst/>
                <a:latin typeface="+mn-lt"/>
                <a:ea typeface="+mn-ea"/>
                <a:cs typeface="+mn-cs"/>
              </a:rPr>
              <a:t>, во время которого что-то проясняется и люди приходят к пониманию. «Конфронтационный разговор» предполагает, что существует вероятность, что обидчик действительно не знает, что он обидел вас и что вы ищете пути </a:t>
            </a:r>
            <a:r>
              <a:rPr lang="ru-RU" sz="1200" b="1" kern="1200" dirty="0" smtClean="0">
                <a:solidFill>
                  <a:schemeClr val="tx1"/>
                </a:solidFill>
                <a:effectLst/>
                <a:latin typeface="+mn-lt"/>
                <a:ea typeface="+mn-ea"/>
                <a:cs typeface="+mn-cs"/>
              </a:rPr>
              <a:t>преодолеть его незнание. </a:t>
            </a:r>
            <a:r>
              <a:rPr lang="ru-RU" sz="1200" kern="1200" dirty="0" smtClean="0">
                <a:solidFill>
                  <a:schemeClr val="tx1"/>
                </a:solidFill>
                <a:effectLst/>
                <a:latin typeface="+mn-lt"/>
                <a:ea typeface="+mn-ea"/>
                <a:cs typeface="+mn-cs"/>
              </a:rPr>
              <a:t>Поступая таким образом, воспользуйтесь «Я-утверждениями» («Я чувствую, что…», «Мне кажется, что…», «У меня такое впечатление, что…»), а не обвиняющим словом «ты».</a:t>
            </a:r>
            <a:r>
              <a:rPr lang="en-US" dirty="0" smtClean="0">
                <a:effectLst/>
              </a:rPr>
              <a:t> </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r>
              <a:rPr lang="ru-RU" sz="1200" kern="1200" dirty="0" smtClean="0">
                <a:solidFill>
                  <a:schemeClr val="tx1"/>
                </a:solidFill>
                <a:effectLst/>
                <a:latin typeface="+mn-lt"/>
                <a:ea typeface="+mn-ea"/>
                <a:cs typeface="+mn-cs"/>
              </a:rPr>
              <a:t>В случаях расстройств личности или психических расстройств, следует вести подобные разговоры призвав на помощь надежного и способного друга христианина или профессионала. В противном случае, такие встречи могут иметь неприятные последствия и оставить вас с чувством вины ("Как ты мог поступить так по отношению к бедному, невинному и больному человеку?»)</a:t>
            </a:r>
            <a:endParaRPr lang="en-US" sz="110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324600"/>
          </a:xfrm>
        </p:spPr>
        <p:txBody>
          <a:bodyPr>
            <a:normAutofit/>
          </a:bodyPr>
          <a:lstStyle/>
          <a:p>
            <a:pPr marL="0" marR="0" indent="0" algn="l" defTabSz="914400" rtl="0" eaLnBrk="1" fontAlgn="auto" latinLnBrk="0" hangingPunct="1">
              <a:lnSpc>
                <a:spcPct val="120000"/>
              </a:lnSpc>
              <a:spcBef>
                <a:spcPts val="0"/>
              </a:spcBef>
              <a:spcAft>
                <a:spcPts val="0"/>
              </a:spcAft>
              <a:buClrTx/>
              <a:buSzTx/>
              <a:buFontTx/>
              <a:buNone/>
              <a:tabLst/>
              <a:defRPr/>
            </a:pPr>
            <a:r>
              <a:rPr lang="ru-RU" b="1" kern="1200" dirty="0" smtClean="0">
                <a:solidFill>
                  <a:schemeClr val="tx1"/>
                </a:solidFill>
              </a:rPr>
              <a:t>Принцип № 8</a:t>
            </a:r>
            <a:r>
              <a:rPr lang="en-US" b="1" kern="1200" dirty="0" smtClean="0">
                <a:solidFill>
                  <a:schemeClr val="tx1"/>
                </a:solidFill>
              </a:rPr>
              <a:t>: </a:t>
            </a:r>
            <a:r>
              <a:rPr lang="ru-RU" sz="1200" b="1" kern="1200" dirty="0" smtClean="0">
                <a:solidFill>
                  <a:schemeClr val="tx1"/>
                </a:solidFill>
                <a:effectLst/>
                <a:latin typeface="+mn-lt"/>
                <a:ea typeface="+mn-ea"/>
                <a:cs typeface="+mn-cs"/>
              </a:rPr>
              <a:t>Не существует такого понятия, как “христианская” месть (Рим. 12:20-21)</a:t>
            </a:r>
            <a:r>
              <a:rPr lang="en-US" dirty="0" smtClean="0">
                <a:effectLst/>
              </a:rPr>
              <a:t> </a:t>
            </a:r>
            <a:r>
              <a:rPr lang="ru-RU" dirty="0" smtClean="0"/>
              <a:t>«Итак, если враг твой голоден, накорми его; если жаждет, напой его: ибо, делая сие, ты соберешь ему на голову горящие уголья. Не будь побежден злом, но побеждай зло добром».</a:t>
            </a:r>
            <a:endParaRPr lang="ru-RU" dirty="0" smtClean="0">
              <a:effectLst/>
            </a:endParaRPr>
          </a:p>
          <a:p>
            <a:pPr marL="0" marR="0" indent="0" algn="l" defTabSz="914400" rtl="0" eaLnBrk="1" fontAlgn="auto" latinLnBrk="0" hangingPunct="1">
              <a:lnSpc>
                <a:spcPct val="120000"/>
              </a:lnSpc>
              <a:spcBef>
                <a:spcPts val="0"/>
              </a:spcBef>
              <a:spcAft>
                <a:spcPts val="0"/>
              </a:spcAft>
              <a:buClrTx/>
              <a:buSzTx/>
              <a:buFontTx/>
              <a:buNone/>
              <a:tabLst/>
              <a:defRPr/>
            </a:pPr>
            <a:endParaRPr lang="ru-RU" b="1" kern="1200" dirty="0" smtClean="0">
              <a:solidFill>
                <a:schemeClr val="tx1"/>
              </a:solidFill>
              <a:effectLst/>
            </a:endParaRPr>
          </a:p>
          <a:p>
            <a:pPr>
              <a:lnSpc>
                <a:spcPct val="120000"/>
              </a:lnSpc>
            </a:pPr>
            <a:r>
              <a:rPr lang="ru-RU" sz="1200" kern="1200" dirty="0" smtClean="0">
                <a:solidFill>
                  <a:schemeClr val="tx1"/>
                </a:solidFill>
                <a:effectLst/>
                <a:latin typeface="+mn-lt"/>
                <a:ea typeface="+mn-ea"/>
                <a:cs typeface="+mn-cs"/>
              </a:rPr>
              <a:t>Иногда можно услышать такое выражение: “Я ее исправлю. Я соберу горящие уголья ей на голову”. Это заявление/угроза подразумевает, что в подобной мести каким-то образом содержится библейское благословение: </a:t>
            </a:r>
            <a:r>
              <a:rPr lang="ru-RU" sz="1200" b="1" kern="1200" dirty="0" smtClean="0">
                <a:solidFill>
                  <a:schemeClr val="tx1"/>
                </a:solidFill>
                <a:effectLst/>
                <a:latin typeface="+mn-lt"/>
                <a:ea typeface="+mn-ea"/>
                <a:cs typeface="+mn-cs"/>
              </a:rPr>
              <a:t>быть «хорошим» по отношению к обидчику, чтобы «отплатить ему» и также заставить его вечно испытывать чувство вины, связанное с прошлой обидой.</a:t>
            </a:r>
            <a:r>
              <a:rPr lang="en-US" dirty="0" smtClean="0">
                <a:effectLst/>
              </a:rPr>
              <a:t> </a:t>
            </a:r>
            <a:endParaRPr lang="ru-RU" dirty="0" smtClean="0">
              <a:effectLst/>
            </a:endParaRPr>
          </a:p>
          <a:p>
            <a:pPr>
              <a:lnSpc>
                <a:spcPct val="120000"/>
              </a:lnSpc>
            </a:pPr>
            <a:r>
              <a:rPr lang="en-US" b="1" kern="1200" dirty="0" smtClean="0">
                <a:solidFill>
                  <a:schemeClr val="tx1"/>
                </a:solidFill>
              </a:rPr>
              <a:t> </a:t>
            </a:r>
            <a:endParaRPr lang="en-US"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Мы увидели, что прощение может послужить для восстановления отношений, хотя, неизбежно, что они будут отличаться от имевшихся раньше отношений. Однако, неискренние попытки к «примирению» (Кен Санд называет их «притворным примирением») являются своеобразной формой расплаты или «христианской мести».</a:t>
            </a:r>
            <a:r>
              <a:rPr lang="en-US" dirty="0" smtClean="0">
                <a:effectLst/>
              </a:rPr>
              <a:t> </a:t>
            </a:r>
            <a:endParaRPr lang="ru-RU" kern="1200" dirty="0" smtClean="0">
              <a:solidFill>
                <a:schemeClr val="tx1"/>
              </a:solidFill>
            </a:endParaRPr>
          </a:p>
          <a:p>
            <a:pPr>
              <a:lnSpc>
                <a:spcPct val="120000"/>
              </a:lnSpc>
            </a:pPr>
            <a:r>
              <a:rPr lang="en-US" kern="1200" dirty="0" smtClean="0">
                <a:solidFill>
                  <a:schemeClr val="tx1"/>
                </a:solidFill>
              </a:rPr>
              <a:t> </a:t>
            </a:r>
          </a:p>
          <a:p>
            <a:pPr>
              <a:lnSpc>
                <a:spcPct val="120000"/>
              </a:lnSpc>
            </a:pPr>
            <a:r>
              <a:rPr lang="ru-RU" sz="1200" kern="1200" dirty="0" smtClean="0">
                <a:solidFill>
                  <a:schemeClr val="tx1"/>
                </a:solidFill>
                <a:effectLst/>
                <a:latin typeface="+mn-lt"/>
                <a:ea typeface="+mn-ea"/>
                <a:cs typeface="+mn-cs"/>
              </a:rPr>
              <a:t>Неправильное понимание отрывка из Послания к Римлянам 12: 20-21 подарило  христианам идею о том, что они могут «наказать» обидчика благословениями из послания апостола Павла. Но это не так!</a:t>
            </a:r>
            <a:r>
              <a:rPr lang="en-US" dirty="0" smtClean="0">
                <a:effectLst/>
              </a:rPr>
              <a:t> </a:t>
            </a:r>
            <a:endParaRPr lang="ru-RU" kern="1200" dirty="0" smtClean="0">
              <a:solidFill>
                <a:schemeClr val="tx1"/>
              </a:solidFill>
            </a:endParaRPr>
          </a:p>
          <a:p>
            <a:pPr>
              <a:lnSpc>
                <a:spcPct val="120000"/>
              </a:lnSpc>
            </a:pPr>
            <a:r>
              <a:rPr lang="en-US" kern="1200" dirty="0" smtClean="0">
                <a:solidFill>
                  <a:schemeClr val="tx1"/>
                </a:solidFill>
              </a:rPr>
              <a:t> </a:t>
            </a:r>
          </a:p>
          <a:p>
            <a:pPr>
              <a:lnSpc>
                <a:spcPct val="120000"/>
              </a:lnSpc>
            </a:pPr>
            <a:r>
              <a:rPr lang="ru-RU" sz="1200" kern="1200" dirty="0" smtClean="0">
                <a:solidFill>
                  <a:schemeClr val="tx1"/>
                </a:solidFill>
                <a:effectLst/>
                <a:latin typeface="+mn-lt"/>
                <a:ea typeface="+mn-ea"/>
                <a:cs typeface="+mn-cs"/>
              </a:rPr>
              <a:t>Во времена Павла в римских домах было принято, чтобы слуги приходили в хозяйский дом и брали из хозяйского очага горячие угли для того, чтобы вернуться домой и согреть себя и свою семью. После того, как горячие угли помещались в контейнер, слуга покрывал голову сложенной в несколько слоев тканью, ставил сосуд с углями на голову и нес домой.</a:t>
            </a:r>
            <a:r>
              <a:rPr lang="en-US" dirty="0" smtClean="0">
                <a:effectLst/>
              </a:rPr>
              <a:t> </a:t>
            </a:r>
            <a:endParaRPr lang="ru-RU" dirty="0" smtClean="0">
              <a:effectLst/>
            </a:endParaRPr>
          </a:p>
          <a:p>
            <a:pPr>
              <a:lnSpc>
                <a:spcPct val="120000"/>
              </a:lnSpc>
            </a:pPr>
            <a:endParaRPr lang="en-US"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В этом отрывке Павел говорит о том, как мы должны относиться к своим врагам: если они голодны, мы должны дать им есть; если они жаждут, то дать им пить; если им холодно (вот часть о горящих углях), то нужно дать им согреться. «Не будь побежден злом, но побеждай зло добром» (ст. 21).</a:t>
            </a:r>
            <a:r>
              <a:rPr lang="en-US" dirty="0" smtClean="0">
                <a:effectLst/>
              </a:rPr>
              <a:t> </a:t>
            </a:r>
            <a:endParaRPr lang="ru-RU" dirty="0" smtClean="0">
              <a:effectLst/>
            </a:endParaRP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590800"/>
            <a:ext cx="5486400" cy="4343400"/>
          </a:xfrm>
        </p:spPr>
        <p:txBody>
          <a:bodyPr>
            <a:normAutofit/>
          </a:bodyPr>
          <a:lstStyle/>
          <a:p>
            <a:pPr>
              <a:lnSpc>
                <a:spcPct val="110000"/>
              </a:lnSpc>
            </a:pPr>
            <a:r>
              <a:rPr lang="ru-RU" sz="1200" kern="1200" dirty="0" smtClean="0">
                <a:solidFill>
                  <a:schemeClr val="tx1"/>
                </a:solidFill>
                <a:effectLst/>
                <a:latin typeface="+mn-lt"/>
                <a:ea typeface="+mn-ea"/>
                <a:cs typeface="+mn-cs"/>
              </a:rPr>
              <a:t>Ранее в этой же главе, Павел говорит: «Никому не воздавайте злом за зло, но пекитесь о добром перед всеми человеками». Это принцип прощения: </a:t>
            </a:r>
            <a:r>
              <a:rPr lang="ru-RU" sz="1200" b="1" kern="1200" dirty="0" smtClean="0">
                <a:solidFill>
                  <a:schemeClr val="tx1"/>
                </a:solidFill>
                <a:effectLst/>
                <a:latin typeface="+mn-lt"/>
                <a:ea typeface="+mn-ea"/>
                <a:cs typeface="+mn-cs"/>
              </a:rPr>
              <a:t>простить, не ища расплаты</a:t>
            </a:r>
            <a:r>
              <a:rPr lang="ru-RU" sz="1200" kern="1200" dirty="0" smtClean="0">
                <a:solidFill>
                  <a:schemeClr val="tx1"/>
                </a:solidFill>
                <a:effectLst/>
                <a:latin typeface="+mn-lt"/>
                <a:ea typeface="+mn-ea"/>
                <a:cs typeface="+mn-cs"/>
              </a:rPr>
              <a:t>.  Это не означает, что вы не можете </a:t>
            </a:r>
            <a:r>
              <a:rPr lang="ru-RU" sz="1200" b="1" kern="1200" dirty="0" smtClean="0">
                <a:solidFill>
                  <a:schemeClr val="tx1"/>
                </a:solidFill>
                <a:effectLst/>
                <a:latin typeface="+mn-lt"/>
                <a:ea typeface="+mn-ea"/>
                <a:cs typeface="+mn-cs"/>
              </a:rPr>
              <a:t>ставить условия</a:t>
            </a:r>
            <a:r>
              <a:rPr lang="ru-RU" sz="1200" kern="1200" dirty="0" smtClean="0">
                <a:solidFill>
                  <a:schemeClr val="tx1"/>
                </a:solidFill>
                <a:effectLst/>
                <a:latin typeface="+mn-lt"/>
                <a:ea typeface="+mn-ea"/>
                <a:cs typeface="+mn-cs"/>
              </a:rPr>
              <a:t> в новых отношениях. Вы можете это делать, и, в некоторых случаях, вы должны это сделать. Но вы не можете сделать это таким образом, что будете держать прощенного обидчика в вечном долгу перед вами. Он или она должен быть освобожден от своего долга благодаря прощению с вашей стороны.</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Месть и </a:t>
            </a:r>
            <a:r>
              <a:rPr lang="ru-RU" sz="1200" b="1" kern="1200" dirty="0" smtClean="0">
                <a:solidFill>
                  <a:schemeClr val="tx1"/>
                </a:solidFill>
                <a:effectLst/>
                <a:latin typeface="+mn-lt"/>
                <a:ea typeface="+mn-ea"/>
                <a:cs typeface="+mn-cs"/>
              </a:rPr>
              <a:t>установление границ</a:t>
            </a:r>
            <a:r>
              <a:rPr lang="ru-RU" sz="1200" kern="1200" dirty="0" smtClean="0">
                <a:solidFill>
                  <a:schemeClr val="tx1"/>
                </a:solidFill>
                <a:effectLst/>
                <a:latin typeface="+mn-lt"/>
                <a:ea typeface="+mn-ea"/>
                <a:cs typeface="+mn-cs"/>
              </a:rPr>
              <a:t>. Установление границ в том, что человек имеет право сказать или сделать мне, будь то один из родителей, супруг, брат, ребенок, родственник или коллега - это не акт мести, </a:t>
            </a:r>
            <a:r>
              <a:rPr lang="ru-RU" sz="1200" b="0" kern="1200" dirty="0" smtClean="0">
                <a:solidFill>
                  <a:schemeClr val="tx1"/>
                </a:solidFill>
                <a:effectLst/>
                <a:latin typeface="+mn-lt"/>
                <a:ea typeface="+mn-ea"/>
                <a:cs typeface="+mn-cs"/>
              </a:rPr>
              <a:t>но проявление самоуважения</a:t>
            </a:r>
            <a:r>
              <a:rPr lang="ru-RU" sz="1200" kern="1200" dirty="0" smtClean="0">
                <a:solidFill>
                  <a:schemeClr val="tx1"/>
                </a:solidFill>
                <a:effectLst/>
                <a:latin typeface="+mn-lt"/>
                <a:ea typeface="+mn-ea"/>
                <a:cs typeface="+mn-cs"/>
              </a:rPr>
              <a:t>, а также проявление взаимного уважения. В каждых здоровых отношениях есть взаимные права, которые должны соблюдаться, включая право на: </a:t>
            </a:r>
            <a:r>
              <a:rPr lang="ru-RU" sz="1200" b="1" kern="1200" dirty="0" smtClean="0">
                <a:solidFill>
                  <a:schemeClr val="tx1"/>
                </a:solidFill>
                <a:effectLst/>
                <a:latin typeface="+mn-lt"/>
                <a:ea typeface="+mn-ea"/>
                <a:cs typeface="+mn-cs"/>
              </a:rPr>
              <a:t>1) личное пространство; 2) контроль своего собственного тела; 3) свободу слова (свобода выражать свое мнение); 4) свободу выбора; 5) свободу передвижения </a:t>
            </a:r>
            <a:r>
              <a:rPr lang="ru-RU" sz="1200" kern="1200" dirty="0" smtClean="0">
                <a:solidFill>
                  <a:schemeClr val="tx1"/>
                </a:solidFill>
                <a:effectLst/>
                <a:latin typeface="+mn-lt"/>
                <a:ea typeface="+mn-ea"/>
                <a:cs typeface="+mn-cs"/>
              </a:rPr>
              <a:t>и пр. </a:t>
            </a:r>
          </a:p>
          <a:p>
            <a:pPr>
              <a:lnSpc>
                <a:spcPct val="110000"/>
              </a:lnSpc>
            </a:pPr>
            <a:endParaRPr lang="ru-RU" sz="1200"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Когда человек чувствует, что другой нарушает границы уважения, возникают конфликты и возникает важная необходимость в прощении и примирении, если они собираются сохранить отношения.</a:t>
            </a:r>
            <a:r>
              <a:rPr lang="en-US" dirty="0" smtClean="0">
                <a:effectLst/>
              </a:rPr>
              <a:t> </a:t>
            </a:r>
            <a:endParaRPr lang="ru-RU" kern="1200" dirty="0" smtClean="0">
              <a:solidFill>
                <a:schemeClr val="tx1"/>
              </a:solidFill>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b="1" kern="1200" dirty="0" smtClean="0">
                <a:solidFill>
                  <a:schemeClr val="tx1"/>
                </a:solidFill>
              </a:rPr>
              <a:t>Принцип № </a:t>
            </a:r>
            <a:r>
              <a:rPr lang="en-US" b="1" kern="1200" dirty="0" smtClean="0">
                <a:solidFill>
                  <a:schemeClr val="tx1"/>
                </a:solidFill>
              </a:rPr>
              <a:t>9: </a:t>
            </a:r>
            <a:r>
              <a:rPr lang="ru-RU" sz="1200" b="1" kern="1200" dirty="0" smtClean="0">
                <a:solidFill>
                  <a:schemeClr val="tx1"/>
                </a:solidFill>
                <a:effectLst/>
                <a:latin typeface="+mn-lt"/>
                <a:ea typeface="+mn-ea"/>
                <a:cs typeface="+mn-cs"/>
              </a:rPr>
              <a:t>исцеление всегда сопровождает прощение (Мф. 9:6-7) </a:t>
            </a:r>
            <a:r>
              <a:rPr lang="ru-RU" dirty="0" smtClean="0"/>
              <a:t>«Но чтобы вы знали, что Сын Человеческий имеет власть на земле прощать грехи, - тогда говорит расслабленному: встань, возьми постель твою и иди в дом твой. И он встал, взял постель совю и пошел в дом свой».</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ru-RU" b="1"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Новый Завет рассказывает о случае, когда компания друзей опустила парализованного человека через кровлю дома, чтобы Иисус мог исцелить их друга. Из-за окружающей здание толпы, они не смогли попасть в дом, и, наконец, решили подняться на крышу, и спустили своего друга прямо перед лицом Господа. Восхитительный акт мужества и сострадания!</a:t>
            </a:r>
            <a:r>
              <a:rPr lang="en-US" dirty="0" smtClean="0">
                <a:effectLst/>
              </a:rPr>
              <a:t> </a:t>
            </a:r>
            <a:endParaRPr lang="ru-RU" b="1"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Что интересно с точки зрения прощения в этой истории, так это то, что Иисус начинает говорить с того, что сообщает больному, что его грехи прощены! Если бы я была на месте этого человека, я бы ожидала, что Иисус скажет: «Ты исцеляешься от своей болезни - встань и ходи!» Раньше Иисус поступал так, и Он будет продолжать делать это во время многих других исцелений. Но здесь Иисус хочет научить нас, что </a:t>
            </a:r>
            <a:r>
              <a:rPr lang="ru-RU" sz="1200" b="1" kern="1200" dirty="0" smtClean="0">
                <a:solidFill>
                  <a:schemeClr val="tx1"/>
                </a:solidFill>
                <a:effectLst/>
                <a:latin typeface="+mn-lt"/>
                <a:ea typeface="+mn-ea"/>
                <a:cs typeface="+mn-cs"/>
              </a:rPr>
              <a:t>прощение и исцеление имеют один и тот же эффект: исцеление</a:t>
            </a:r>
            <a:r>
              <a:rPr lang="ru-RU" sz="1200" kern="1200" dirty="0" smtClean="0">
                <a:solidFill>
                  <a:schemeClr val="tx1"/>
                </a:solidFill>
                <a:effectLst/>
                <a:latin typeface="+mn-lt"/>
                <a:ea typeface="+mn-ea"/>
                <a:cs typeface="+mn-cs"/>
              </a:rPr>
              <a:t>. Он хотел заверить этого человека, что он прощен за тот образ жизни, который привел его к заболеванию, и что Божье прощение принесет ему необходимое исцеление.</a:t>
            </a:r>
            <a:r>
              <a:rPr lang="en-US" dirty="0" smtClean="0">
                <a:effectLst/>
              </a:rPr>
              <a:t> </a:t>
            </a:r>
            <a:endParaRPr lang="ru-RU" dirty="0" smtClean="0">
              <a:effectLst/>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3657600" cy="2743200"/>
          </a:xfrm>
        </p:spPr>
      </p:sp>
      <p:sp>
        <p:nvSpPr>
          <p:cNvPr id="3" name="Notes Placeholder 2"/>
          <p:cNvSpPr>
            <a:spLocks noGrp="1"/>
          </p:cNvSpPr>
          <p:nvPr>
            <p:ph type="body" idx="1"/>
          </p:nvPr>
        </p:nvSpPr>
        <p:spPr>
          <a:xfrm>
            <a:off x="685800" y="3200400"/>
            <a:ext cx="5486400" cy="5257800"/>
          </a:xfrm>
        </p:spPr>
        <p:txBody>
          <a:bodyPr>
            <a:normAutofit/>
          </a:bodyPr>
          <a:lstStyle/>
          <a:p>
            <a:pPr>
              <a:lnSpc>
                <a:spcPct val="110000"/>
              </a:lnSpc>
            </a:pPr>
            <a:r>
              <a:rPr lang="ru-RU" sz="1200" kern="1200" dirty="0" smtClean="0">
                <a:solidFill>
                  <a:schemeClr val="tx1"/>
                </a:solidFill>
                <a:effectLst/>
                <a:latin typeface="+mn-lt"/>
                <a:ea typeface="+mn-ea"/>
                <a:cs typeface="+mn-cs"/>
              </a:rPr>
              <a:t>В своей книге «Любовь, медицина и чудеса» доктор Берни Сигел, онколог из Госпиталя Йель-Нью Хэйвен, рассказывает о пациентке, которая попала к нему, когда рак охватил почти все органы ее тела. Так как он ничего не мог для нее сделать, то предложил ей пойти домой и подготовить все необходимое перед грядущей кончиной.</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Она решила отправиться в свой деревянный домик на берегу озера и провести свои последние дни в одиночестве. Находясь там, она начала думать обо всех людях, которые обижали ее в течение жизни: об отце, о брате, о своей собственной матери и так далее. Когда она написала имена всех этих людей на бумаге, то встала и сказала: </a:t>
            </a:r>
            <a:r>
              <a:rPr lang="ru-RU" sz="1200" b="1" kern="1200" dirty="0" smtClean="0">
                <a:solidFill>
                  <a:schemeClr val="tx1"/>
                </a:solidFill>
                <a:effectLst/>
                <a:latin typeface="+mn-lt"/>
                <a:ea typeface="+mn-ea"/>
                <a:cs typeface="+mn-cs"/>
              </a:rPr>
              <a:t>«Я прощаю </a:t>
            </a:r>
            <a:r>
              <a:rPr lang="ru-RU" sz="1200" b="1" i="1" kern="1200" dirty="0" smtClean="0">
                <a:solidFill>
                  <a:schemeClr val="tx1"/>
                </a:solidFill>
                <a:effectLst/>
                <a:latin typeface="+mn-lt"/>
                <a:ea typeface="+mn-ea"/>
                <a:cs typeface="+mn-cs"/>
              </a:rPr>
              <a:t>всех </a:t>
            </a:r>
            <a:r>
              <a:rPr lang="ru-RU" sz="1200" b="1" kern="1200" dirty="0" smtClean="0">
                <a:solidFill>
                  <a:schemeClr val="tx1"/>
                </a:solidFill>
                <a:effectLst/>
                <a:latin typeface="+mn-lt"/>
                <a:ea typeface="+mn-ea"/>
                <a:cs typeface="+mn-cs"/>
              </a:rPr>
              <a:t>вас!»</a:t>
            </a:r>
            <a:r>
              <a:rPr lang="ru-RU" sz="1200" kern="1200" dirty="0" smtClean="0">
                <a:solidFill>
                  <a:schemeClr val="tx1"/>
                </a:solidFill>
                <a:effectLst/>
                <a:latin typeface="+mn-lt"/>
                <a:ea typeface="+mn-ea"/>
                <a:cs typeface="+mn-cs"/>
              </a:rPr>
              <a:t> Эта женщина рассказывает, что когда произнесла эти слова, то почувствовала, как теплая волна накрыла ее тело. На следующий день она почувствовала себя лучше, затем еще лучше и через две недели, набравшись сил, позвонила доктору Сигелу, чтобы он еще раз провел необходимое тестирование. К удивлению врача, в ее теле не обнаружилось никаких следов рака!</a:t>
            </a:r>
            <a:r>
              <a:rPr lang="en-US" dirty="0" smtClean="0">
                <a:effectLst/>
              </a:rPr>
              <a:t> </a:t>
            </a:r>
            <a:endParaRPr lang="ru-RU" kern="1200" dirty="0" smtClean="0">
              <a:solidFill>
                <a:schemeClr val="tx1"/>
              </a:solidFill>
              <a:effectLst/>
              <a:latin typeface="+mn-lt"/>
              <a:ea typeface="+mn-ea"/>
              <a:cs typeface="+mn-cs"/>
            </a:endParaRPr>
          </a:p>
          <a:p>
            <a:pPr>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ru-RU" sz="1200" kern="1200" dirty="0" smtClean="0">
                <a:solidFill>
                  <a:schemeClr val="tx1"/>
                </a:solidFill>
                <a:effectLst/>
                <a:latin typeface="+mn-lt"/>
                <a:ea typeface="+mn-ea"/>
                <a:cs typeface="+mn-cs"/>
              </a:rPr>
              <a:t>За последние два или три десятилетия увеличилось число исследований, показывающих прямую связь между разумом и телом. </a:t>
            </a:r>
            <a:r>
              <a:rPr lang="ru-RU" sz="1200" b="1" kern="1200" dirty="0" smtClean="0">
                <a:solidFill>
                  <a:schemeClr val="tx1"/>
                </a:solidFill>
                <a:effectLst/>
                <a:latin typeface="+mn-lt"/>
                <a:ea typeface="+mn-ea"/>
                <a:cs typeface="+mn-cs"/>
              </a:rPr>
              <a:t>Много лет тому назад Эллен Уайт подтвердила существование влияния разума на заболевания тела, которые являются результатом нездорового мышления. </a:t>
            </a:r>
            <a:r>
              <a:rPr lang="ru-RU" sz="1200" kern="1200" dirty="0" smtClean="0">
                <a:solidFill>
                  <a:schemeClr val="tx1"/>
                </a:solidFill>
                <a:effectLst/>
                <a:latin typeface="+mn-lt"/>
                <a:ea typeface="+mn-ea"/>
                <a:cs typeface="+mn-cs"/>
              </a:rPr>
              <a:t>Если это действительно правда в отношении любых заболеваний, то правдиво и в отношении заболеваний, вызванных </a:t>
            </a:r>
            <a:r>
              <a:rPr lang="ru-RU" sz="1200" b="1" kern="1200" dirty="0" smtClean="0">
                <a:solidFill>
                  <a:schemeClr val="tx1"/>
                </a:solidFill>
                <a:effectLst/>
                <a:latin typeface="+mn-lt"/>
                <a:ea typeface="+mn-ea"/>
                <a:cs typeface="+mn-cs"/>
              </a:rPr>
              <a:t>непрощением.</a:t>
            </a:r>
            <a:r>
              <a:rPr lang="en-US" dirty="0" smtClean="0">
                <a:effectLst/>
              </a:rPr>
              <a:t> </a:t>
            </a:r>
            <a:endParaRPr lang="ru-RU" kern="1200" dirty="0" smtClean="0">
              <a:solidFill>
                <a:schemeClr val="tx1"/>
              </a:solidFill>
            </a:endParaRPr>
          </a:p>
          <a:p>
            <a:pPr>
              <a:lnSpc>
                <a:spcPct val="120000"/>
              </a:lnSpc>
            </a:pPr>
            <a:endParaRPr lang="ru-RU" kern="1200" dirty="0" smtClean="0">
              <a:solidFill>
                <a:schemeClr val="tx1"/>
              </a:solidFill>
            </a:endParaRPr>
          </a:p>
          <a:p>
            <a:pPr>
              <a:lnSpc>
                <a:spcPct val="120000"/>
              </a:lnSpc>
            </a:pPr>
            <a:r>
              <a:rPr lang="ru-RU" sz="1200" kern="1200" dirty="0" smtClean="0">
                <a:solidFill>
                  <a:schemeClr val="tx1"/>
                </a:solidFill>
                <a:effectLst/>
                <a:latin typeface="+mn-lt"/>
                <a:ea typeface="+mn-ea"/>
                <a:cs typeface="+mn-cs"/>
              </a:rPr>
              <a:t>В своей книге-бестселлере </a:t>
            </a:r>
            <a:r>
              <a:rPr lang="ru-RU" sz="1200" i="1" kern="1200" dirty="0" smtClean="0">
                <a:solidFill>
                  <a:schemeClr val="tx1"/>
                </a:solidFill>
                <a:effectLst/>
                <a:latin typeface="+mn-lt"/>
                <a:ea typeface="+mn-ea"/>
                <a:cs typeface="+mn-cs"/>
              </a:rPr>
              <a:t>«Гнев убивает»</a:t>
            </a:r>
            <a:r>
              <a:rPr lang="ru-RU" sz="1200" kern="1200" dirty="0" smtClean="0">
                <a:solidFill>
                  <a:schemeClr val="tx1"/>
                </a:solidFill>
                <a:effectLst/>
                <a:latin typeface="+mn-lt"/>
                <a:ea typeface="+mn-ea"/>
                <a:cs typeface="+mn-cs"/>
              </a:rPr>
              <a:t> доктора Редфорд и Вирджиния Вильямс рассказывают об исследовании, проведенном среди 118 студентов мужского пола в университете Северной Каролины. Цель исследования – наблюдение долговременных последствий враждебных чувств на продолжительность жизни. Исследователи дали этим студентам тест на враждебность, где студент должен был выбрать свой ответ на досадную ситуацию. Например, студентам была представлена следующая ситуация: «В супермаркете вы стоите в очереди в экспресс-кассу, сегодня через час у вас важный тест. На табличке перед кассой написано, что они обслуживают покупателей с 10-ю товарами.  Но вы видите, что у парня, стоящего перед вами, в корзине 20 товаров (потому что вы их посчитали!). Как бы вы отреагировали? 1. Я бы достал свой учебник по биологии и начал читать. 2. Я бы высказал свое недовольство этому человеку. 3. Я бы пожаловался служащему магазина.</a:t>
            </a:r>
            <a:r>
              <a:rPr lang="en-US" dirty="0" smtClean="0">
                <a:effectLst/>
              </a:rPr>
              <a:t> </a:t>
            </a:r>
            <a:endParaRPr lang="ru-RU" dirty="0" smtClean="0">
              <a:effectLst/>
            </a:endParaRPr>
          </a:p>
          <a:p>
            <a:pPr>
              <a:lnSpc>
                <a:spcPct val="120000"/>
              </a:lnSpc>
            </a:pPr>
            <a:r>
              <a:rPr lang="en-US" kern="1200" dirty="0" smtClean="0">
                <a:solidFill>
                  <a:schemeClr val="tx1"/>
                </a:solidFill>
              </a:rPr>
              <a:t> </a:t>
            </a:r>
          </a:p>
          <a:p>
            <a:pPr>
              <a:lnSpc>
                <a:spcPct val="120000"/>
              </a:lnSpc>
            </a:pPr>
            <a:r>
              <a:rPr lang="ru-RU" sz="1200" kern="1200" dirty="0" smtClean="0">
                <a:solidFill>
                  <a:schemeClr val="tx1"/>
                </a:solidFill>
                <a:effectLst/>
                <a:latin typeface="+mn-lt"/>
                <a:ea typeface="+mn-ea"/>
                <a:cs typeface="+mn-cs"/>
              </a:rPr>
              <a:t>Двадцать пять лет спустя собрали информацию об этих же 118 студентах. Все они стали юристами. Было установлено, что почти 20% из тех, кто набрал больше всего баллов по шкале враждебности, были мертвы к возрасту 50 лет, в отличие от всего 4% из тех, кто набрал меньше всего баллов. Высокие баллы в таких областях, как циничное недоверие, чувство гнева и агрессивное поведение были хорошими предсказателями высокого уровня смертности.</a:t>
            </a:r>
            <a:r>
              <a:rPr lang="en-US" dirty="0" smtClean="0">
                <a:effectLst/>
              </a:rPr>
              <a:t> </a:t>
            </a:r>
            <a:endParaRPr lang="ru-RU" dirty="0" smtClean="0">
              <a:effectLst/>
            </a:endParaRP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20000"/>
              </a:lnSpc>
            </a:pPr>
            <a:r>
              <a:rPr lang="ru-RU" sz="1200" kern="1200" dirty="0" smtClean="0">
                <a:solidFill>
                  <a:schemeClr val="tx1"/>
                </a:solidFill>
                <a:effectLst/>
                <a:latin typeface="+mn-lt"/>
                <a:ea typeface="+mn-ea"/>
                <a:cs typeface="+mn-cs"/>
              </a:rPr>
              <a:t>Хотя гнев может быть хорошей защитой от нападений и насилия и играет положительную роль в человеческих взаимоотношениях, </a:t>
            </a:r>
            <a:r>
              <a:rPr lang="ru-RU" sz="1200" b="1" kern="1200" dirty="0" smtClean="0">
                <a:solidFill>
                  <a:schemeClr val="tx1"/>
                </a:solidFill>
                <a:effectLst/>
                <a:latin typeface="+mn-lt"/>
                <a:ea typeface="+mn-ea"/>
                <a:cs typeface="+mn-cs"/>
              </a:rPr>
              <a:t>долгосрочный скрытый гнев, такой как циничное недоверие, угрюмость, раздражительность, нетерпение, страх, ревность, агрессия, враждебное отношение, и даже застенчивость (чувство тревоги),</a:t>
            </a:r>
            <a:r>
              <a:rPr lang="ru-RU" sz="1200" kern="1200" dirty="0" smtClean="0">
                <a:solidFill>
                  <a:schemeClr val="tx1"/>
                </a:solidFill>
                <a:effectLst/>
                <a:latin typeface="+mn-lt"/>
                <a:ea typeface="+mn-ea"/>
                <a:cs typeface="+mn-cs"/>
              </a:rPr>
              <a:t> может отрицательно влиять на иммунную систему. Фактически, ваш организм реагирует на ваше прокручивание, воспоминание о нанесенной обиде, как если бы он в реальности столкнулся с немедленной, угрожающей жизни ситуацией, такой, как например, авария на дороге. Частота дыхания увеличивается; глаза расширяются; поджелудочная железа выделяет в кровь, чтобы подготовить мышцы для борьбы или бегства. Надпочечники выделяют д</a:t>
            </a:r>
            <a:r>
              <a:rPr lang="ru-RU" sz="1200" b="1" kern="1200" dirty="0" smtClean="0">
                <a:solidFill>
                  <a:schemeClr val="tx1"/>
                </a:solidFill>
                <a:effectLst/>
                <a:latin typeface="+mn-lt"/>
                <a:ea typeface="+mn-ea"/>
                <a:cs typeface="+mn-cs"/>
              </a:rPr>
              <a:t>ва гормона, адреналин и кортизол</a:t>
            </a:r>
            <a:r>
              <a:rPr lang="ru-RU" sz="1200" kern="1200" dirty="0" smtClean="0">
                <a:solidFill>
                  <a:schemeClr val="tx1"/>
                </a:solidFill>
                <a:effectLst/>
                <a:latin typeface="+mn-lt"/>
                <a:ea typeface="+mn-ea"/>
                <a:cs typeface="+mn-cs"/>
              </a:rPr>
              <a:t>. Это процесс, задуманный Богом, чтобы помочь нам в случае чрезвычайной ситуации, а не для ежедневного использования! Но давайте предположим, что вы просто не можете смириться с тем, что такой-то сделал по отношению к вам, с непостижимым предательством вашего доверия! И вы все вертите эту ситуацию в уме, а ваше тело все время находится в состоянии постоянного кризиса, описанного выше.</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ru-RU"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Доктор Брюс МакИвен, заведующий лабораторией нейроэндокринологии университета Рокфеллера в городе Нью Йорке, изучил результаты действия кортизола. Он делает заключение, что в долгосрочной перспективе под влиянием кортизола изнашивается мозг, что приводит к атрофии клеток и потере памяти. Он также повышает кровяное давление и уровень сахара в крови, вызывает артериосклероз и приводит к заболеваниям сердца. Было обнаружено, что прощение останавливает поток этого гормона.</a:t>
            </a:r>
            <a:r>
              <a:rPr lang="en-US" dirty="0" smtClean="0">
                <a:effectLst/>
              </a:rPr>
              <a:t> </a:t>
            </a:r>
            <a:endParaRPr lang="ru-RU" dirty="0" smtClean="0">
              <a:effectLst/>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Поддерживание организма в состоянии постоянного кризиса означает, что то, что должно было защитить вас в случае кризиса, в настоящее время отравляет ваше тело и ослабляет иммунную систему. Заболевания, которые были изучены в прямой связи с долгосрочным или с невысоким проявлением гнева, это рак, болезни сердца, и диабет 2 типа у взрослых.</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514600"/>
            <a:ext cx="5486400" cy="6324600"/>
          </a:xfrm>
        </p:spPr>
        <p:txBody>
          <a:bodyPr>
            <a:normAutofit/>
          </a:bodyPr>
          <a:lstStyle/>
          <a:p>
            <a:pPr>
              <a:lnSpc>
                <a:spcPct val="110000"/>
              </a:lnSpc>
            </a:pP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Доктор Кэтлин Лоулер,</a:t>
            </a:r>
            <a:r>
              <a:rPr lang="ru-RU" sz="1200" kern="1200" dirty="0" smtClean="0">
                <a:solidFill>
                  <a:schemeClr val="tx1"/>
                </a:solidFill>
                <a:effectLst/>
                <a:latin typeface="+mn-lt"/>
                <a:ea typeface="+mn-ea"/>
                <a:cs typeface="+mn-cs"/>
              </a:rPr>
              <a:t> одна из ведущих американских ученых, изучающих тему о прощении, представила результаты исследования, которые показывают, что у прощающего человека может понизиться кровяное давление и напряжение мышц. С помощью интервью, где опрашиваемых просили вспомнить ситуацию, вызвавшую гнев, она изучила опыт прощения 107 студентов колледжа. Когда студенты описывали обидную ситуацию, исследователи измеряли их кровяное давление, частоту сердечных сокращений, напряжение мышц лба и потливость. У тех студентов, которые простили обидчика,  во время интервью напряжение снижалось, а те, кто не простил, оставались напряженными более длительный период времени. У не простивших кровяное давление и мышечное напряжение было выше, чем у тех, кто склонен прощать. Интересно, что исследователи обнаружили, что женщины, как правило, держат обиду дольше, чем мужчины.</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Предполагает ли это открытие, что женщины менее склонны прощать, чем мужчины? Некоторые авторы пришли к этому выводу, потому что женщины, как правило, имеют меньше социальной власти, чем мужчины, у них есть больше оснований сердиться, и это объясняет их склонность к большему удержанию обиды. Это может быть правдой, чувство бессилия можете вызывать чувство гнева. Тем не менее, такие исследователи, как д-р Дэвид Пауэлл из Международного Центра проблем со здоровьем объясняют, что </a:t>
            </a:r>
            <a:r>
              <a:rPr lang="ru-RU" sz="1200" b="1" kern="1200" dirty="0" smtClean="0">
                <a:solidFill>
                  <a:schemeClr val="tx1"/>
                </a:solidFill>
                <a:effectLst/>
                <a:latin typeface="+mn-lt"/>
                <a:ea typeface="+mn-ea"/>
                <a:cs typeface="+mn-cs"/>
              </a:rPr>
              <a:t>мужчины и женщины биологически «смонтированы» по-разному</a:t>
            </a:r>
            <a:r>
              <a:rPr lang="ru-RU" sz="1200" kern="1200" dirty="0" smtClean="0">
                <a:solidFill>
                  <a:schemeClr val="tx1"/>
                </a:solidFill>
                <a:effectLst/>
                <a:latin typeface="+mn-lt"/>
                <a:ea typeface="+mn-ea"/>
                <a:cs typeface="+mn-cs"/>
              </a:rPr>
              <a:t>. В то время как у женщин лучше налажены связи между правым (эмоции) и левым (логика) полушариями мозга, у мужчин не настолько легок доступ к эмоциональной стороне мозга. Это объясняет, почему, например, мужчины менее точны при интерпретации выражения лица или тона голоса, и почему им сложнее запомнить эмоции. Жена может раздумывать над ссорой в течение нескольких дней, а ее муж уже давно забыл об этом.</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Какой вывод мы можем сделать из этого краткого обзора, посвященного исследованию гнева? Можно сказать, что вынашивание гнева в любой форме может стать серьезным препятствием на пути прощения и окончательного исцеления после серьезного оскорбления. Независимо от того, насколько правыми вы можете чувствовать себя, цепляясь за эти разрушительные чувства, именно вы, а не ваш обидчик, больше всего пострадаете от этого выбора. </a:t>
            </a:r>
            <a:r>
              <a:rPr lang="ru-RU" sz="1200" b="1" kern="1200" dirty="0" smtClean="0">
                <a:solidFill>
                  <a:schemeClr val="tx1"/>
                </a:solidFill>
                <a:effectLst/>
                <a:latin typeface="+mn-lt"/>
                <a:ea typeface="+mn-ea"/>
                <a:cs typeface="+mn-cs"/>
              </a:rPr>
              <a:t>Для того, чтобы простить, нужно сделать выбор.</a:t>
            </a:r>
            <a:r>
              <a:rPr lang="en-US" dirty="0" smtClean="0">
                <a:effectLst/>
              </a:rPr>
              <a:t> </a:t>
            </a:r>
            <a:endParaRPr lang="ru-RU" dirty="0" smtClean="0">
              <a:effectLst/>
            </a:endParaRPr>
          </a:p>
          <a:p>
            <a:pPr>
              <a:lnSpc>
                <a:spcPct val="110000"/>
              </a:lnSpc>
            </a:pPr>
            <a:endParaRPr lang="ru-RU" dirty="0" smtClean="0">
              <a:effectLst/>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smtClean="0">
                <a:solidFill>
                  <a:schemeClr val="tx1"/>
                </a:solidFill>
                <a:effectLst/>
                <a:latin typeface="+mn-lt"/>
                <a:ea typeface="+mn-ea"/>
                <a:cs typeface="+mn-cs"/>
              </a:rPr>
              <a:t>В конце первой части семинара, посвященного прощению, давайте вспомним первые девять библейских принципов прощения: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1. Я буду прощен так, как прощаю я.</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2. Если я не прощаю, мое поклонение Богу не принимается. </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3. Прощение предназначено для всех.</a:t>
            </a: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ru-RU" sz="1200" b="1" kern="1200" dirty="0" smtClean="0">
                <a:solidFill>
                  <a:schemeClr val="tx1"/>
                </a:solidFill>
                <a:effectLst/>
                <a:latin typeface="+mn-lt"/>
                <a:ea typeface="+mn-ea"/>
                <a:cs typeface="+mn-cs"/>
              </a:rPr>
              <a:t>4. Простить легче тогда, когда обидчик просит о прощении. </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5. Дар прощения может вызвать раскаяние: Божье прощение.</a:t>
            </a:r>
            <a:endParaRPr lang="en-US" sz="1200" b="1" kern="1200" dirty="0" smtClean="0">
              <a:solidFill>
                <a:schemeClr val="tx1"/>
              </a:solidFill>
              <a:effectLst/>
              <a:latin typeface="+mn-lt"/>
              <a:ea typeface="+mn-ea"/>
              <a:cs typeface="+mn-cs"/>
            </a:endParaRPr>
          </a:p>
          <a:p>
            <a:pPr marL="344487" lvl="0">
              <a:lnSpc>
                <a:spcPct val="110000"/>
              </a:lnSpc>
            </a:pPr>
            <a:endParaRPr lang="ru-RU" sz="1200" b="1"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39</a:t>
            </a:fld>
            <a:endParaRPr lang="en-US" dirty="0"/>
          </a:p>
        </p:txBody>
      </p:sp>
    </p:spTree>
    <p:extLst>
      <p:ext uri="{BB962C8B-B14F-4D97-AF65-F5344CB8AC3E}">
        <p14:creationId xmlns:p14="http://schemas.microsoft.com/office/powerpoint/2010/main" xmlns="" val="422714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effectLst/>
                <a:latin typeface="+mn-lt"/>
                <a:ea typeface="+mn-ea"/>
                <a:cs typeface="+mn-cs"/>
              </a:rPr>
              <a:t>О ЧЕМ ЭТОТ СЕМИНАР</a:t>
            </a:r>
            <a:endParaRPr lang="en-US"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Этот семинар о том, как отпустить  давние разрушительные чувства, связанные с прошлыми или настоящими обидами, об исцелении этих чувств и мыслей и о движении в будущее с надеждой. Вы узнаете, как почитать свой «храм Святого Духа», осуществляя на практике простые, но глубоко исцеляющие принципы прощения, находящиеся в Священном Писании и в исследованиях, посвященных прощению. </a:t>
            </a:r>
            <a:endParaRPr lang="en-US" b="1" kern="1200" dirty="0" smtClean="0">
              <a:solidFill>
                <a:schemeClr val="tx1"/>
              </a:solidFill>
            </a:endParaRPr>
          </a:p>
          <a:p>
            <a:pPr>
              <a:lnSpc>
                <a:spcPct val="110000"/>
              </a:lnSpc>
            </a:pPr>
            <a:endParaRPr lang="en-US" b="1" kern="1200" dirty="0" smtClean="0">
              <a:solidFill>
                <a:schemeClr val="tx1"/>
              </a:solidFill>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ru-RU" sz="1200" b="1" kern="1200" dirty="0" smtClean="0">
                <a:solidFill>
                  <a:schemeClr val="tx1"/>
                </a:solidFill>
                <a:effectLst/>
                <a:latin typeface="+mn-lt"/>
                <a:ea typeface="+mn-ea"/>
                <a:cs typeface="+mn-cs"/>
              </a:rPr>
              <a:t>6. Свобода исходит от познания/признания истины.</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7. До семижды семидесяти раз.</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8. Не существует такого понятия, как «христианская» месть.</a:t>
            </a:r>
            <a:endParaRPr lang="en-US" sz="1200" b="1" kern="1200" dirty="0" smtClean="0">
              <a:solidFill>
                <a:schemeClr val="tx1"/>
              </a:solidFill>
              <a:effectLst/>
              <a:latin typeface="+mn-lt"/>
              <a:ea typeface="+mn-ea"/>
              <a:cs typeface="+mn-cs"/>
            </a:endParaRPr>
          </a:p>
          <a:p>
            <a:pPr lvl="1"/>
            <a:r>
              <a:rPr lang="ru-RU" sz="1200" b="1" kern="1200" dirty="0" smtClean="0">
                <a:solidFill>
                  <a:schemeClr val="tx1"/>
                </a:solidFill>
                <a:effectLst/>
                <a:latin typeface="+mn-lt"/>
                <a:ea typeface="+mn-ea"/>
                <a:cs typeface="+mn-cs"/>
              </a:rPr>
              <a:t>9. Исцеление сопровождает прощение.</a:t>
            </a:r>
            <a:r>
              <a:rPr lang="en-US" b="1" dirty="0" smtClean="0">
                <a:effectLst/>
              </a:rPr>
              <a:t> </a:t>
            </a:r>
            <a:endParaRPr lang="ru-RU" b="1" kern="1200" dirty="0" smtClean="0">
              <a:solidFill>
                <a:schemeClr val="tx1"/>
              </a:solidFill>
              <a:latin typeface="+mn-lt"/>
              <a:ea typeface="+mn-ea"/>
              <a:cs typeface="+mn-cs"/>
            </a:endParaRPr>
          </a:p>
          <a:p>
            <a:pPr marL="688975" lvl="0" indent="-285750">
              <a:lnSpc>
                <a:spcPct val="110000"/>
              </a:lnSpc>
            </a:pPr>
            <a:endParaRPr lang="ru-RU" b="1"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Во второй части семинара мы расскажем еще о трех библейских принципах прощения; в ней также будет представлена модель </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a:t>
            </a:r>
            <a:r>
              <a:rPr lang="ru-RU" sz="1200" kern="1200" dirty="0" smtClean="0">
                <a:solidFill>
                  <a:schemeClr val="tx1"/>
                </a:solidFill>
                <a:effectLst/>
                <a:latin typeface="+mn-lt"/>
                <a:ea typeface="+mn-ea"/>
                <a:cs typeface="+mn-cs"/>
              </a:rPr>
              <a:t>., посвященная работе с серьезными обидами, и мы рассмотрим, почему одним людям прощать легче, чем другим. Когда мы начнем больше узнавать о прощении, научимся прощать, то начнем исцеляться и становиться благословением. Навык прощения станет надежным лекарством для нашего психического, физического и духовного здоровья.</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ru-RU" b="1" dirty="0" smtClean="0"/>
              <a:t>Молитва</a:t>
            </a:r>
          </a:p>
          <a:p>
            <a:pPr marL="0" indent="0" algn="l">
              <a:lnSpc>
                <a:spcPct val="110000"/>
              </a:lnSpc>
              <a:buNone/>
            </a:pPr>
            <a:endParaRPr lang="en-US" b="1" dirty="0" smtClean="0"/>
          </a:p>
          <a:p>
            <a:pPr marL="0" indent="0" algn="l">
              <a:buNone/>
            </a:pPr>
            <a:r>
              <a:rPr lang="ru-RU" dirty="0" smtClean="0">
                <a:latin typeface="Cambria"/>
                <a:cs typeface="Cambria"/>
              </a:rPr>
              <a:t>«Господь, Господь, Бог человеколюбивый и милосердый, долготерпеливый и многомилостивый и истинный, сохраняющий милость в тысячи родов,</a:t>
            </a:r>
            <a:r>
              <a:rPr lang="ru-RU" baseline="0" dirty="0" smtClean="0">
                <a:latin typeface="Cambria"/>
                <a:cs typeface="Cambria"/>
              </a:rPr>
              <a:t> </a:t>
            </a:r>
            <a:r>
              <a:rPr lang="ru-RU" dirty="0" smtClean="0">
                <a:latin typeface="Cambria"/>
                <a:cs typeface="Cambria"/>
              </a:rPr>
              <a:t>прощающий вину и преступление и грех, но не оставляющий без наказания».</a:t>
            </a:r>
            <a:endParaRPr lang="en-US" dirty="0" smtClean="0">
              <a:latin typeface="Cambria"/>
              <a:cs typeface="Cambria"/>
            </a:endParaRPr>
          </a:p>
          <a:p>
            <a:pPr marL="0" indent="0" algn="l">
              <a:buNone/>
            </a:pPr>
            <a:r>
              <a:rPr lang="ru-RU" sz="1100" dirty="0" smtClean="0">
                <a:latin typeface="Cambria"/>
                <a:cs typeface="Cambria"/>
              </a:rPr>
              <a:t>Исход</a:t>
            </a:r>
            <a:r>
              <a:rPr lang="en-US" sz="1100" dirty="0" smtClean="0">
                <a:latin typeface="Cambria"/>
                <a:cs typeface="Cambria"/>
              </a:rPr>
              <a:t> 34:6-7</a:t>
            </a:r>
          </a:p>
          <a:p>
            <a:pPr marL="0" indent="0" algn="l">
              <a:lnSpc>
                <a:spcPct val="110000"/>
              </a:lnSpc>
              <a:buNone/>
            </a:pPr>
            <a:endParaRPr lang="ru-RU" dirty="0" smtClean="0">
              <a:latin typeface="Book Antiqua"/>
              <a:cs typeface="Book Antiqua"/>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41</a:t>
            </a:fld>
            <a:endParaRPr lang="en-US" dirty="0"/>
          </a:p>
        </p:txBody>
      </p:sp>
    </p:spTree>
    <p:extLst>
      <p:ext uri="{BB962C8B-B14F-4D97-AF65-F5344CB8AC3E}">
        <p14:creationId xmlns:p14="http://schemas.microsoft.com/office/powerpoint/2010/main" xmlns="" val="141547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effectLst/>
                <a:latin typeface="+mn-lt"/>
                <a:ea typeface="+mn-ea"/>
                <a:cs typeface="+mn-cs"/>
              </a:rPr>
              <a:t>Вы узнаете, как</a:t>
            </a:r>
          </a:p>
          <a:p>
            <a:endParaRPr lang="en-US" sz="1200" kern="1200" dirty="0" smtClean="0">
              <a:solidFill>
                <a:schemeClr val="tx1"/>
              </a:solidFill>
              <a:effectLst/>
              <a:latin typeface="+mn-lt"/>
              <a:ea typeface="+mn-ea"/>
              <a:cs typeface="+mn-cs"/>
            </a:endParaRPr>
          </a:p>
          <a:p>
            <a:pPr marL="171450" indent="-171450">
              <a:buFont typeface="Arial"/>
              <a:buChar char="•"/>
            </a:pPr>
            <a:r>
              <a:rPr lang="ru-RU" sz="1200" b="1" kern="1200" dirty="0" smtClean="0">
                <a:solidFill>
                  <a:schemeClr val="tx1"/>
                </a:solidFill>
                <a:effectLst/>
                <a:latin typeface="+mn-lt"/>
                <a:ea typeface="+mn-ea"/>
                <a:cs typeface="+mn-cs"/>
              </a:rPr>
              <a:t>отпустить </a:t>
            </a:r>
            <a:r>
              <a:rPr lang="ru-RU" sz="1200" kern="1200" dirty="0" smtClean="0">
                <a:solidFill>
                  <a:schemeClr val="tx1"/>
                </a:solidFill>
                <a:effectLst/>
                <a:latin typeface="+mn-lt"/>
                <a:ea typeface="+mn-ea"/>
                <a:cs typeface="+mn-cs"/>
              </a:rPr>
              <a:t>боль прошлого,</a:t>
            </a:r>
            <a:endParaRPr lang="en-US" sz="1200" kern="1200" dirty="0" smtClean="0">
              <a:solidFill>
                <a:schemeClr val="tx1"/>
              </a:solidFill>
              <a:effectLst/>
              <a:latin typeface="+mn-lt"/>
              <a:ea typeface="+mn-ea"/>
              <a:cs typeface="+mn-cs"/>
            </a:endParaRPr>
          </a:p>
          <a:p>
            <a:pPr marL="171450" indent="-171450">
              <a:buFont typeface="Arial"/>
              <a:buChar char="•"/>
            </a:pPr>
            <a:r>
              <a:rPr lang="ru-RU" sz="1200" b="1" kern="1200" dirty="0" smtClean="0">
                <a:solidFill>
                  <a:schemeClr val="tx1"/>
                </a:solidFill>
                <a:effectLst/>
                <a:latin typeface="+mn-lt"/>
                <a:ea typeface="+mn-ea"/>
                <a:cs typeface="+mn-cs"/>
              </a:rPr>
              <a:t>освободить энергию, </a:t>
            </a:r>
            <a:r>
              <a:rPr lang="ru-RU" sz="1200" kern="1200" dirty="0" smtClean="0">
                <a:solidFill>
                  <a:schemeClr val="tx1"/>
                </a:solidFill>
                <a:effectLst/>
                <a:latin typeface="+mn-lt"/>
                <a:ea typeface="+mn-ea"/>
                <a:cs typeface="+mn-cs"/>
              </a:rPr>
              <a:t>которую вы сейчас тратите на прокручивание в своей голове того, что произошло и того, как вы злитесь на эту ситуацию, и</a:t>
            </a:r>
            <a:endParaRPr lang="en-US" sz="1200" kern="1200" dirty="0" smtClean="0">
              <a:solidFill>
                <a:schemeClr val="tx1"/>
              </a:solidFill>
              <a:effectLst/>
              <a:latin typeface="+mn-lt"/>
              <a:ea typeface="+mn-ea"/>
              <a:cs typeface="+mn-cs"/>
            </a:endParaRPr>
          </a:p>
          <a:p>
            <a:pPr marL="171450" indent="-171450">
              <a:buFont typeface="Arial"/>
              <a:buChar char="•"/>
            </a:pPr>
            <a:r>
              <a:rPr lang="ru-RU" sz="1200" b="1" kern="1200" dirty="0" smtClean="0">
                <a:solidFill>
                  <a:schemeClr val="tx1"/>
                </a:solidFill>
                <a:effectLst/>
                <a:latin typeface="+mn-lt"/>
                <a:ea typeface="+mn-ea"/>
                <a:cs typeface="+mn-cs"/>
              </a:rPr>
              <a:t>направить эту энергию </a:t>
            </a:r>
            <a:r>
              <a:rPr lang="ru-RU" sz="1200" kern="1200" dirty="0" smtClean="0">
                <a:solidFill>
                  <a:schemeClr val="tx1"/>
                </a:solidFill>
                <a:effectLst/>
                <a:latin typeface="+mn-lt"/>
                <a:ea typeface="+mn-ea"/>
                <a:cs typeface="+mn-cs"/>
              </a:rPr>
              <a:t>на проекты, существующие в настоящем времени и будущие возможности. </a:t>
            </a:r>
            <a:endParaRPr lang="en-US" sz="1200" kern="1200" dirty="0" smtClean="0">
              <a:solidFill>
                <a:schemeClr val="tx1"/>
              </a:solidFill>
              <a:effectLst/>
              <a:latin typeface="+mn-lt"/>
              <a:ea typeface="+mn-ea"/>
              <a:cs typeface="+mn-cs"/>
            </a:endParaRPr>
          </a:p>
          <a:p>
            <a:pPr>
              <a:lnSpc>
                <a:spcPct val="110000"/>
              </a:lnSpc>
            </a:pP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20000"/>
              </a:lnSpc>
            </a:pPr>
            <a:r>
              <a:rPr lang="ru-RU" sz="1200" kern="1200" dirty="0" smtClean="0">
                <a:solidFill>
                  <a:schemeClr val="tx1"/>
                </a:solidFill>
                <a:effectLst/>
                <a:latin typeface="+mn-lt"/>
                <a:ea typeface="+mn-ea"/>
                <a:cs typeface="+mn-cs"/>
              </a:rPr>
              <a:t>И, наконец, вы узнаете </a:t>
            </a:r>
            <a:r>
              <a:rPr lang="ru-RU" sz="1200" b="1" kern="1200" dirty="0" smtClean="0">
                <a:solidFill>
                  <a:schemeClr val="tx1"/>
                </a:solidFill>
                <a:effectLst/>
                <a:latin typeface="+mn-lt"/>
                <a:ea typeface="+mn-ea"/>
                <a:cs typeface="+mn-cs"/>
              </a:rPr>
              <a:t>несколько практических советов</a:t>
            </a:r>
            <a:r>
              <a:rPr lang="ru-RU" sz="1200" kern="1200" dirty="0" smtClean="0">
                <a:solidFill>
                  <a:schemeClr val="tx1"/>
                </a:solidFill>
                <a:effectLst/>
                <a:latin typeface="+mn-lt"/>
                <a:ea typeface="+mn-ea"/>
                <a:cs typeface="+mn-cs"/>
              </a:rPr>
              <a:t> о том, как преодолеть обиды  посредством </a:t>
            </a:r>
            <a:r>
              <a:rPr lang="ru-RU" sz="1200" b="1" kern="1200" dirty="0" smtClean="0">
                <a:solidFill>
                  <a:schemeClr val="tx1"/>
                </a:solidFill>
                <a:effectLst/>
                <a:latin typeface="+mn-lt"/>
                <a:ea typeface="+mn-ea"/>
                <a:cs typeface="+mn-cs"/>
              </a:rPr>
              <a:t>использования различных эффективных стратегий</a:t>
            </a:r>
            <a:r>
              <a:rPr lang="ru-RU" sz="1200" kern="1200" dirty="0" smtClean="0">
                <a:solidFill>
                  <a:schemeClr val="tx1"/>
                </a:solidFill>
                <a:effectLst/>
                <a:latin typeface="+mn-lt"/>
                <a:ea typeface="+mn-ea"/>
                <a:cs typeface="+mn-cs"/>
              </a:rPr>
              <a:t>. Посредством описанных здесь библейских, психологических и социологических принципов, вы испытаете улучшение психического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и физического здоровья благодаря </a:t>
            </a:r>
            <a:r>
              <a:rPr lang="ru-RU" sz="1200" b="1" kern="1200" dirty="0" smtClean="0">
                <a:solidFill>
                  <a:schemeClr val="tx1"/>
                </a:solidFill>
                <a:effectLst/>
                <a:latin typeface="+mn-lt"/>
                <a:ea typeface="+mn-ea"/>
                <a:cs typeface="+mn-cs"/>
              </a:rPr>
              <a:t>СИЛЕ ПРОЩЕНИЯ</a:t>
            </a:r>
            <a:r>
              <a:rPr lang="ru-RU" sz="1200" kern="1200" dirty="0" smtClean="0">
                <a:solidFill>
                  <a:schemeClr val="tx1"/>
                </a:solidFill>
                <a:effectLst/>
                <a:latin typeface="+mn-lt"/>
                <a:ea typeface="+mn-ea"/>
                <a:cs typeface="+mn-cs"/>
              </a:rPr>
              <a:t>!</a:t>
            </a:r>
            <a:endParaRPr lang="en-US" sz="1050" dirty="0"/>
          </a:p>
        </p:txBody>
      </p:sp>
      <p:sp>
        <p:nvSpPr>
          <p:cNvPr id="4" name="Slide Number Placeholder 3"/>
          <p:cNvSpPr>
            <a:spLocks noGrp="1"/>
          </p:cNvSpPr>
          <p:nvPr>
            <p:ph type="sldNum" sz="quarter" idx="10"/>
          </p:nvPr>
        </p:nvSpPr>
        <p:spPr/>
        <p:txBody>
          <a:bodyPr/>
          <a:lstStyle/>
          <a:p>
            <a:fld id="{F95BFC6C-3851-4C91-854F-F17E231F503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590550"/>
            <a:ext cx="2971800" cy="2228850"/>
          </a:xfrm>
        </p:spPr>
      </p:sp>
      <p:sp>
        <p:nvSpPr>
          <p:cNvPr id="3" name="Notes Placeholder 2"/>
          <p:cNvSpPr>
            <a:spLocks noGrp="1"/>
          </p:cNvSpPr>
          <p:nvPr>
            <p:ph type="body" idx="1"/>
          </p:nvPr>
        </p:nvSpPr>
        <p:spPr>
          <a:xfrm>
            <a:off x="685800" y="2971800"/>
            <a:ext cx="5486400" cy="4419600"/>
          </a:xfrm>
        </p:spPr>
        <p:txBody>
          <a:bodyPr>
            <a:normAutofit/>
          </a:bodyPr>
          <a:lstStyle/>
          <a:p>
            <a:r>
              <a:rPr lang="ru-RU" sz="1200" kern="1200" dirty="0" smtClean="0">
                <a:solidFill>
                  <a:schemeClr val="tx1"/>
                </a:solidFill>
                <a:effectLst/>
                <a:latin typeface="+mn-lt"/>
                <a:ea typeface="+mn-ea"/>
                <a:cs typeface="+mn-cs"/>
              </a:rPr>
              <a:t>Как вы увидите, прощение это не какое-то бессмысленное "прикрытие" или действие, совершенное под горячую руку ради целесообразности. </a:t>
            </a:r>
            <a:r>
              <a:rPr lang="ru-RU" sz="1200" b="1" kern="1200" dirty="0" smtClean="0">
                <a:solidFill>
                  <a:schemeClr val="tx1"/>
                </a:solidFill>
                <a:effectLst/>
                <a:latin typeface="+mn-lt"/>
                <a:ea typeface="+mn-ea"/>
                <a:cs typeface="+mn-cs"/>
              </a:rPr>
              <a:t>Оно требует: 1) тщательного рассмотрения, 2) готовности привести обидчика к ответственности, 3) намерения установить новые границы, и 4) щедрого желания освободить должника от долга перед вами.</a:t>
            </a:r>
            <a:r>
              <a:rPr lang="ru-RU" sz="1200" kern="1200" dirty="0" smtClean="0">
                <a:solidFill>
                  <a:schemeClr val="tx1"/>
                </a:solidFill>
                <a:effectLst/>
                <a:latin typeface="+mn-lt"/>
                <a:ea typeface="+mn-ea"/>
                <a:cs typeface="+mn-cs"/>
              </a:rPr>
              <a:t> Прощение  - это не «дешевая благодать». Оно всегда признает, что этот подарок чего-то стоит. Поэтому прощение следует проявлять после тщательного обдумывания, взвесив все за и против, чтобы, решить, когда простить человека, но, в конце концов, </a:t>
            </a:r>
            <a:r>
              <a:rPr lang="ru-RU" sz="1200" i="1" kern="1200" dirty="0" smtClean="0">
                <a:solidFill>
                  <a:schemeClr val="tx1"/>
                </a:solidFill>
                <a:effectLst/>
                <a:latin typeface="+mn-lt"/>
                <a:ea typeface="+mn-ea"/>
                <a:cs typeface="+mn-cs"/>
              </a:rPr>
              <a:t>прощение необходимо дать</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Этот семинар основан на информации, полученной из книги </a:t>
            </a:r>
            <a:r>
              <a:rPr lang="ru-RU" sz="1200" i="1" kern="1200" dirty="0" smtClean="0">
                <a:solidFill>
                  <a:schemeClr val="tx1"/>
                </a:solidFill>
                <a:effectLst/>
                <a:latin typeface="+mn-lt"/>
                <a:ea typeface="+mn-ea"/>
                <a:cs typeface="+mn-cs"/>
              </a:rPr>
              <a:t>«Я прощаю тебя, но…» </a:t>
            </a:r>
            <a:r>
              <a:rPr lang="ru-RU" sz="1200" kern="1200" dirty="0" smtClean="0">
                <a:solidFill>
                  <a:schemeClr val="tx1"/>
                </a:solidFill>
                <a:effectLst/>
                <a:latin typeface="+mn-lt"/>
                <a:ea typeface="+mn-ea"/>
                <a:cs typeface="+mn-cs"/>
              </a:rPr>
              <a:t>(издательство Пасифик Пресс, 2007) и других материалах и презентациях по данной теме. Если вы желаете больше прочесть по этой теме, обратитесь к предложенному списку книг, </a:t>
            </a:r>
            <a:r>
              <a:rPr lang="en-US" sz="1200" kern="1200" dirty="0" smtClean="0">
                <a:solidFill>
                  <a:schemeClr val="tx1"/>
                </a:solidFill>
                <a:effectLst/>
                <a:latin typeface="+mn-lt"/>
                <a:ea typeface="+mn-ea"/>
                <a:cs typeface="+mn-cs"/>
              </a:rPr>
              <a:t>DVD</a:t>
            </a:r>
            <a:r>
              <a:rPr lang="ru-RU" sz="1200" kern="1200" dirty="0" smtClean="0">
                <a:solidFill>
                  <a:schemeClr val="tx1"/>
                </a:solidFill>
                <a:effectLst/>
                <a:latin typeface="+mn-lt"/>
                <a:ea typeface="+mn-ea"/>
                <a:cs typeface="+mn-cs"/>
              </a:rPr>
              <a:t> дисков и веб-сайтов.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Тема «Прощение и ваше здоровье» будет освещаться в двух семинарах.  Мы рассмотрим важные аспекты значимости прощения для нашего здоровья. Эти два семинара будет включать в себя 12 Библейских принципов прощения. Первые девять принципов будут представлены в этом семинаре, а последние три принципа будут рассмотрены во второй части семинара «Прощение и ваше здоровье».</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effectLst/>
                <a:latin typeface="+mn-lt"/>
                <a:ea typeface="+mn-ea"/>
                <a:cs typeface="+mn-cs"/>
              </a:rPr>
              <a:t>НЕСКОЛЬКО ОПРЕДЕЛЕНИЙ ПРОЩЕНИЯ</a:t>
            </a:r>
            <a:endParaRPr lang="en-US"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b="1" i="1" kern="1200" dirty="0" smtClean="0">
                <a:solidFill>
                  <a:schemeClr val="tx1"/>
                </a:solidFill>
                <a:effectLst/>
                <a:latin typeface="+mn-lt"/>
                <a:ea typeface="+mn-ea"/>
                <a:cs typeface="+mn-cs"/>
              </a:rPr>
              <a:t>Давайте начнем с нескольких определений прощения. Это важный первый шаг, потому что бывает, что между обидчиком и обиженным существуют взаимодействия, которые считаются прощением, но таковым на самом деле не являются. </a:t>
            </a:r>
            <a:endParaRPr lang="en-US" b="1" i="1" kern="1200" dirty="0" smtClean="0">
              <a:solidFill>
                <a:schemeClr val="tx1"/>
              </a:solidFill>
              <a:latin typeface="+mn-lt"/>
              <a:ea typeface="+mn-ea"/>
              <a:cs typeface="+mn-cs"/>
            </a:endParaRPr>
          </a:p>
          <a:p>
            <a:pPr>
              <a:lnSpc>
                <a:spcPct val="110000"/>
              </a:lnSpc>
            </a:pP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r>
              <a:rPr lang="ru-RU" sz="1200" b="1" kern="1200" dirty="0" smtClean="0">
                <a:solidFill>
                  <a:schemeClr val="tx1"/>
                </a:solidFill>
                <a:effectLst/>
                <a:latin typeface="+mn-lt"/>
                <a:ea typeface="+mn-ea"/>
                <a:cs typeface="+mn-cs"/>
              </a:rPr>
              <a:t>Ветхозаветное определение прощения</a:t>
            </a:r>
            <a:r>
              <a:rPr lang="en-US" dirty="0" smtClean="0">
                <a:effectLst/>
              </a:rPr>
              <a:t> </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В книге Исход 34: 6,7 мы читаем: «ГОСПОДЬ, ГОСПОДЬ, Бог человеколюбивый и милосердный, долготерпеливый и многомилостивый и истинный, сохраняющий милость в тысячи родов и прощающий вину и преступление и грех, но не оставляющий без наказания вину…».</a:t>
            </a:r>
            <a:endParaRPr lang="en-US" sz="1200" b="1" kern="1200" dirty="0" smtClean="0">
              <a:solidFill>
                <a:schemeClr val="tx1"/>
              </a:solidFill>
              <a:effectLst/>
              <a:latin typeface="+mn-lt"/>
              <a:ea typeface="+mn-ea"/>
              <a:cs typeface="+mn-cs"/>
            </a:endParaRPr>
          </a:p>
          <a:p>
            <a:endParaRPr lang="ru-RU"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Здесь у нас есть две стороны</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Божьего прощения:</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справедливость и милосердие</a:t>
            </a:r>
            <a:r>
              <a:rPr lang="ru-RU" sz="1200" kern="1200" dirty="0" smtClean="0">
                <a:solidFill>
                  <a:schemeClr val="tx1"/>
                </a:solidFill>
                <a:effectLst/>
                <a:latin typeface="+mn-lt"/>
                <a:ea typeface="+mn-ea"/>
                <a:cs typeface="+mn-cs"/>
              </a:rPr>
              <a:t>. С одной стороны, </a:t>
            </a:r>
            <a:r>
              <a:rPr lang="ru-RU" sz="1200" i="1" kern="1200" dirty="0" smtClean="0">
                <a:solidFill>
                  <a:schemeClr val="tx1"/>
                </a:solidFill>
                <a:effectLst/>
                <a:latin typeface="+mn-lt"/>
                <a:ea typeface="+mn-ea"/>
                <a:cs typeface="+mn-cs"/>
              </a:rPr>
              <a:t>сострадание и терпение</a:t>
            </a:r>
            <a:r>
              <a:rPr lang="ru-RU" sz="1200" kern="1200" dirty="0" smtClean="0">
                <a:solidFill>
                  <a:schemeClr val="tx1"/>
                </a:solidFill>
                <a:effectLst/>
                <a:latin typeface="+mn-lt"/>
                <a:ea typeface="+mn-ea"/>
                <a:cs typeface="+mn-cs"/>
              </a:rPr>
              <a:t>, мотивированные неустанной любовью, и, с другой стороны, </a:t>
            </a:r>
            <a:r>
              <a:rPr lang="ru-RU" sz="1200" i="1" kern="1200" dirty="0" smtClean="0">
                <a:solidFill>
                  <a:schemeClr val="tx1"/>
                </a:solidFill>
                <a:effectLst/>
                <a:latin typeface="+mn-lt"/>
                <a:ea typeface="+mn-ea"/>
                <a:cs typeface="+mn-cs"/>
              </a:rPr>
              <a:t>установление границ для нераскаявшихся</a:t>
            </a:r>
            <a:r>
              <a:rPr lang="ru-RU" sz="1200" kern="1200" dirty="0" smtClean="0">
                <a:solidFill>
                  <a:schemeClr val="tx1"/>
                </a:solidFill>
                <a:effectLst/>
                <a:latin typeface="+mn-lt"/>
                <a:ea typeface="+mn-ea"/>
                <a:cs typeface="+mn-cs"/>
              </a:rPr>
              <a:t>. В своих отношениях с народом Израилевым, Божьи требования справедливости и праведности (правильных дел) от Своего народа являются условиями для получения ими Его прощения. Но прощение предлагается даже тогда, когда есть нежелание выполнить условия. Прощение и предоставление грешникам второго, третьего, четвертого или большего количества шансов, сопровождается увещеваниями, негодованием, конфронтацией, мольбой, и наказаниями, но всегда дверь остается открытой для покаяния и исповеди. Даже после отвержения центральной роли народа Израильского в «ветхом» завете, Он создал «новый» завет, который включал их, если они сделают выбор принять этот завет в свою жизнь.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Человеческое прощение также должно состоять из справедливости и милосердия. Если интерпретировать прощение, как только лишь справедливость, то оно может легко стать </a:t>
            </a:r>
            <a:r>
              <a:rPr lang="ru-RU" sz="1200" i="1" kern="1200" dirty="0" smtClean="0">
                <a:solidFill>
                  <a:schemeClr val="tx1"/>
                </a:solidFill>
                <a:effectLst/>
                <a:latin typeface="+mn-lt"/>
                <a:ea typeface="+mn-ea"/>
                <a:cs typeface="+mn-cs"/>
              </a:rPr>
              <a:t>местью</a:t>
            </a:r>
            <a:r>
              <a:rPr lang="ru-RU" sz="1200" kern="1200" dirty="0" smtClean="0">
                <a:solidFill>
                  <a:schemeClr val="tx1"/>
                </a:solidFill>
                <a:effectLst/>
                <a:latin typeface="+mn-lt"/>
                <a:ea typeface="+mn-ea"/>
                <a:cs typeface="+mn-cs"/>
              </a:rPr>
              <a:t>. Если интерпретировать прощение исключительно как милость, мы можем впасть в </a:t>
            </a:r>
            <a:r>
              <a:rPr lang="ru-RU" sz="1200" i="1" kern="1200" dirty="0" smtClean="0">
                <a:solidFill>
                  <a:schemeClr val="tx1"/>
                </a:solidFill>
                <a:effectLst/>
                <a:latin typeface="+mn-lt"/>
                <a:ea typeface="+mn-ea"/>
                <a:cs typeface="+mn-cs"/>
              </a:rPr>
              <a:t>дешевую благодать</a:t>
            </a:r>
            <a:r>
              <a:rPr lang="ru-RU" sz="1200" kern="1200" dirty="0" smtClean="0">
                <a:solidFill>
                  <a:schemeClr val="tx1"/>
                </a:solidFill>
                <a:effectLst/>
                <a:latin typeface="+mn-lt"/>
                <a:ea typeface="+mn-ea"/>
                <a:cs typeface="+mn-cs"/>
              </a:rPr>
              <a:t>, оставив дверь открытой для дальнейшего злоупотребления милостивым даром. </a:t>
            </a:r>
            <a:r>
              <a:rPr lang="ru-RU" sz="1200" b="1" kern="1200" dirty="0" smtClean="0">
                <a:solidFill>
                  <a:schemeClr val="tx1"/>
                </a:solidFill>
                <a:effectLst/>
                <a:latin typeface="+mn-lt"/>
                <a:ea typeface="+mn-ea"/>
                <a:cs typeface="+mn-cs"/>
              </a:rPr>
              <a:t>Истинное прощение уравновешивает требования правосудия и приглашения милосердия.</a:t>
            </a: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5BFC6C-3851-4C91-854F-F17E231F503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B015B2-C224-453E-8BDA-55320592354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56C6BA-416D-4FD3-97AA-CE86FB155CB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B6457E-7FD4-408B-8817-0BB82606C223}"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59088-824A-42F5-AACC-38105AE7BD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4D0EB5-B391-4482-A3EE-3159AA88C2C7}"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BA5F52-16BC-459E-9527-D414DBEFB50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54D54-FF2A-4E78-A3D1-ACC98617221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419D99-1904-4621-818D-6E4FE2049F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695282-D14B-4C77-9DE1-8A2F8D601FFB}"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D13400-A923-42A0-8B98-585E3CD6EA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007A32-EA17-4B1F-88A8-EB2F270D2A2B}"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6449CA-2CBF-4B68-B3C9-1AFAFBD37FF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8CDD1D-354B-484A-A401-402D908FDCD6}" type="datetimeFigureOut">
              <a:rPr lang="en-US"/>
              <a:pPr>
                <a:defRPr/>
              </a:pPr>
              <a:t>12/7/2014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8DCB0A-EE56-411E-AD80-9057B134E3B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BEC83E-D9CB-4466-9A75-C85816C9CB0A}" type="datetimeFigureOut">
              <a:rPr lang="en-US"/>
              <a:pPr>
                <a:defRPr/>
              </a:pPr>
              <a:t>12/7/2014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9406689-8EC1-4352-A36A-25DF961E558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B53B72-9369-4E6D-B58F-6E817D5DA6E2}" type="datetimeFigureOut">
              <a:rPr lang="en-US"/>
              <a:pPr>
                <a:defRPr/>
              </a:pPr>
              <a:t>12/7/2014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B42A42-3809-41B9-8A8E-BC13627FCF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35075-9D21-4B3E-B035-EF05D2D45129}"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2EC07D-02F7-4B67-AEDD-0602BC8F4BF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F78452-E55E-4BE2-94BF-34F5766C7EB3}"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C93D4B-6B7E-4D60-9856-E9A0D8BF836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C4EE757-965B-448C-95C7-612579418A76}" type="datetimeFigureOut">
              <a:rPr lang="en-US"/>
              <a:pPr>
                <a:defRPr/>
              </a:pPr>
              <a:t>12/7/2014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AC8F099-B531-4F25-88D8-834F092B744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 xmlns:p14="http://schemas.microsoft.com/office/powerpoint/2010/main"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
        <p:nvSpPr>
          <p:cNvPr id="3" name="Content Placeholder 2"/>
          <p:cNvSpPr>
            <a:spLocks noGrp="1"/>
          </p:cNvSpPr>
          <p:nvPr>
            <p:ph idx="1"/>
          </p:nvPr>
        </p:nvSpPr>
        <p:spPr>
          <a:xfrm>
            <a:off x="457200" y="2667000"/>
            <a:ext cx="5105400" cy="2163763"/>
          </a:xfrm>
        </p:spPr>
        <p:txBody>
          <a:bodyPr/>
          <a:lstStyle/>
          <a:p>
            <a:pPr marL="0" indent="0">
              <a:buNone/>
              <a:tabLst>
                <a:tab pos="4114800" algn="l"/>
              </a:tabLst>
            </a:pPr>
            <a:r>
              <a:rPr lang="ru-RU" dirty="0"/>
              <a:t>Новый Завет следует сбалансированному пониманию прощения, которому учили ветхозаветные пророки: прощение </a:t>
            </a:r>
            <a:r>
              <a:rPr lang="ru-RU" dirty="0" smtClean="0"/>
              <a:t>– </a:t>
            </a:r>
            <a:r>
              <a:rPr lang="ru-RU" b="1" i="1" dirty="0" smtClean="0">
                <a:solidFill>
                  <a:srgbClr val="008000"/>
                </a:solidFill>
              </a:rPr>
              <a:t>баланс справедливости и милости</a:t>
            </a:r>
            <a:r>
              <a:rPr lang="en-US" b="1" i="1" dirty="0" smtClean="0">
                <a:solidFill>
                  <a:srgbClr val="008000"/>
                </a:solidFill>
              </a:rPr>
              <a:t>.</a:t>
            </a:r>
            <a:r>
              <a:rPr lang="en-US" dirty="0" smtClean="0"/>
              <a:t> </a:t>
            </a:r>
            <a:endParaRPr lang="en-US" sz="3600" dirty="0"/>
          </a:p>
        </p:txBody>
      </p:sp>
      <p:sp>
        <p:nvSpPr>
          <p:cNvPr id="4" name="Rectangle 3"/>
          <p:cNvSpPr/>
          <p:nvPr/>
        </p:nvSpPr>
        <p:spPr>
          <a:xfrm>
            <a:off x="533400" y="2020669"/>
            <a:ext cx="7977740" cy="646331"/>
          </a:xfrm>
          <a:prstGeom prst="rect">
            <a:avLst/>
          </a:prstGeom>
        </p:spPr>
        <p:txBody>
          <a:bodyPr wrap="none">
            <a:spAutoFit/>
          </a:bodyPr>
          <a:lstStyle/>
          <a:p>
            <a:r>
              <a:rPr lang="ru-RU" sz="3600" b="1" dirty="0" smtClean="0">
                <a:solidFill>
                  <a:srgbClr val="008000"/>
                </a:solidFill>
                <a:latin typeface="+mn-lt"/>
              </a:rPr>
              <a:t>Новозаветное определение прощения</a:t>
            </a:r>
            <a:endParaRPr lang="en-US" sz="3600" dirty="0" smtClean="0">
              <a:solidFill>
                <a:srgbClr val="008000"/>
              </a:solidFill>
              <a:latin typeface="+mn-lt"/>
            </a:endParaRPr>
          </a:p>
        </p:txBody>
      </p:sp>
      <p:sp>
        <p:nvSpPr>
          <p:cNvPr id="8" name="Title 1"/>
          <p:cNvSpPr>
            <a:spLocks noGrp="1"/>
          </p:cNvSpPr>
          <p:nvPr>
            <p:ph type="title"/>
          </p:nvPr>
        </p:nvSpPr>
        <p:spPr>
          <a:xfrm>
            <a:off x="2819400" y="457200"/>
            <a:ext cx="5715000" cy="1143000"/>
          </a:xfrm>
        </p:spPr>
        <p:txBody>
          <a:bodyPr/>
          <a:lstStyle/>
          <a:p>
            <a:r>
              <a:rPr lang="ru-RU" sz="4100" b="1" dirty="0" smtClean="0">
                <a:solidFill>
                  <a:srgbClr val="660066"/>
                </a:solidFill>
              </a:rPr>
              <a:t>Библейское определение прощения</a:t>
            </a:r>
            <a:endParaRPr lang="en-US" sz="4100" b="1"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3" name="Content Placeholder 2"/>
          <p:cNvSpPr>
            <a:spLocks noGrp="1"/>
          </p:cNvSpPr>
          <p:nvPr>
            <p:ph idx="1"/>
          </p:nvPr>
        </p:nvSpPr>
        <p:spPr>
          <a:xfrm>
            <a:off x="381000" y="2408237"/>
            <a:ext cx="4724400" cy="3763963"/>
          </a:xfrm>
        </p:spPr>
        <p:txBody>
          <a:bodyPr/>
          <a:lstStyle/>
          <a:p>
            <a:pPr marL="0" indent="0">
              <a:buNone/>
            </a:pPr>
            <a:r>
              <a:rPr lang="ru-RU" dirty="0"/>
              <a:t>Слово </a:t>
            </a:r>
            <a:r>
              <a:rPr lang="en-US" b="1" i="1" dirty="0"/>
              <a:t>charizomai</a:t>
            </a:r>
            <a:r>
              <a:rPr lang="ru-RU" i="1" dirty="0"/>
              <a:t>  - </a:t>
            </a:r>
            <a:r>
              <a:rPr lang="ru-RU" dirty="0"/>
              <a:t>греческий термин, используемый для  описания прощения, которое на кресте Бог дал миру через Своего Сына, Иисуса Христа</a:t>
            </a:r>
            <a:r>
              <a:rPr lang="ru-RU" dirty="0" smtClean="0"/>
              <a:t>.</a:t>
            </a:r>
            <a:endParaRPr lang="en-US" dirty="0"/>
          </a:p>
        </p:txBody>
      </p:sp>
      <p:pic>
        <p:nvPicPr>
          <p:cNvPr id="6" name="Picture 5"/>
          <p:cNvPicPr>
            <a:picLocks noChangeAspect="1"/>
          </p:cNvPicPr>
          <p:nvPr/>
        </p:nvPicPr>
        <p:blipFill>
          <a:blip r:embed="rId4" cstate="print"/>
          <a:stretch>
            <a:fillRect/>
          </a:stretch>
        </p:blipFill>
        <p:spPr>
          <a:xfrm>
            <a:off x="4800600" y="3976027"/>
            <a:ext cx="4343399" cy="2881973"/>
          </a:xfrm>
          <a:prstGeom prst="rect">
            <a:avLst/>
          </a:prstGeom>
          <a:ln>
            <a:noFill/>
          </a:ln>
          <a:effectLst>
            <a:softEdge rad="112500"/>
          </a:effectLst>
        </p:spPr>
      </p:pic>
      <p:sp>
        <p:nvSpPr>
          <p:cNvPr id="7" name="Title 1"/>
          <p:cNvSpPr txBox="1">
            <a:spLocks/>
          </p:cNvSpPr>
          <p:nvPr/>
        </p:nvSpPr>
        <p:spPr bwMode="auto">
          <a:xfrm>
            <a:off x="2819400" y="457200"/>
            <a:ext cx="571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4100" b="1" dirty="0" smtClean="0">
                <a:solidFill>
                  <a:srgbClr val="660066"/>
                </a:solidFill>
              </a:rPr>
              <a:t>Библейское определение прощения</a:t>
            </a:r>
            <a:endParaRPr lang="en-US" sz="4100" b="1" dirty="0">
              <a:solidFill>
                <a:srgbClr val="660066"/>
              </a:solidFill>
            </a:endParaRPr>
          </a:p>
        </p:txBody>
      </p:sp>
    </p:spTree>
    <p:extLst>
      <p:ext uri="{BB962C8B-B14F-4D97-AF65-F5344CB8AC3E}">
        <p14:creationId xmlns:p14="http://schemas.microsoft.com/office/powerpoint/2010/main" xmlns="" val="3612509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239423" y="4267200"/>
            <a:ext cx="3904575" cy="2590800"/>
          </a:xfrm>
          <a:prstGeom prst="rect">
            <a:avLst/>
          </a:prstGeom>
          <a:ln>
            <a:noFill/>
          </a:ln>
          <a:effectLst>
            <a:softEdge rad="112500"/>
          </a:effectLst>
        </p:spPr>
      </p:pic>
      <p:sp>
        <p:nvSpPr>
          <p:cNvPr id="3" name="Rectangle 2"/>
          <p:cNvSpPr/>
          <p:nvPr/>
        </p:nvSpPr>
        <p:spPr>
          <a:xfrm>
            <a:off x="381000" y="2209800"/>
            <a:ext cx="5105400" cy="4031873"/>
          </a:xfrm>
          <a:prstGeom prst="rect">
            <a:avLst/>
          </a:prstGeom>
        </p:spPr>
        <p:txBody>
          <a:bodyPr wrap="square">
            <a:spAutoFit/>
          </a:bodyPr>
          <a:lstStyle/>
          <a:p>
            <a:r>
              <a:rPr lang="ru-RU" sz="3200" dirty="0"/>
              <a:t>Другое греческое слово, переведенное как «прощение», это слово </a:t>
            </a:r>
            <a:r>
              <a:rPr lang="en-US" sz="3200" b="1" i="1" dirty="0"/>
              <a:t>aphiemi</a:t>
            </a:r>
            <a:r>
              <a:rPr lang="ru-RU" sz="3200" dirty="0"/>
              <a:t>, применимо именно к тем, кто принял Божье </a:t>
            </a:r>
            <a:r>
              <a:rPr lang="en-US" sz="3200" i="1" dirty="0"/>
              <a:t>charizomai</a:t>
            </a:r>
            <a:r>
              <a:rPr lang="ru-RU" sz="3200" dirty="0"/>
              <a:t>, кто стал верующим и начал свой путь со Христом</a:t>
            </a:r>
            <a:r>
              <a:rPr lang="ru-RU" sz="3200" dirty="0" smtClean="0"/>
              <a:t>.</a:t>
            </a:r>
            <a:endParaRPr lang="en-US" sz="3200" dirty="0">
              <a:latin typeface="+mn-lt"/>
            </a:endParaRPr>
          </a:p>
        </p:txBody>
      </p:sp>
      <p:sp>
        <p:nvSpPr>
          <p:cNvPr id="7" name="Title 1"/>
          <p:cNvSpPr txBox="1">
            <a:spLocks/>
          </p:cNvSpPr>
          <p:nvPr/>
        </p:nvSpPr>
        <p:spPr bwMode="auto">
          <a:xfrm>
            <a:off x="2819400" y="457200"/>
            <a:ext cx="571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4100" b="1" dirty="0" smtClean="0">
                <a:solidFill>
                  <a:srgbClr val="660066"/>
                </a:solidFill>
              </a:rPr>
              <a:t>Библейское определение прощения</a:t>
            </a:r>
            <a:endParaRPr lang="en-US" sz="4100" b="1" dirty="0">
              <a:solidFill>
                <a:srgbClr val="6600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3352800" y="457200"/>
            <a:ext cx="5334000" cy="1143000"/>
          </a:xfrm>
        </p:spPr>
        <p:txBody>
          <a:bodyPr/>
          <a:lstStyle/>
          <a:p>
            <a:r>
              <a:rPr lang="ru-RU" b="1" dirty="0" smtClean="0">
                <a:solidFill>
                  <a:srgbClr val="660066"/>
                </a:solidFill>
              </a:rPr>
              <a:t>Другие определения прощения</a:t>
            </a:r>
            <a:endParaRPr lang="en-US" b="1" dirty="0">
              <a:solidFill>
                <a:srgbClr val="660066"/>
              </a:solidFill>
            </a:endParaRPr>
          </a:p>
        </p:txBody>
      </p:sp>
      <p:pic>
        <p:nvPicPr>
          <p:cNvPr id="5" name="Picture 4"/>
          <p:cNvPicPr>
            <a:picLocks noChangeAspect="1"/>
          </p:cNvPicPr>
          <p:nvPr/>
        </p:nvPicPr>
        <p:blipFill>
          <a:blip r:embed="rId4" cstate="print"/>
          <a:stretch>
            <a:fillRect/>
          </a:stretch>
        </p:blipFill>
        <p:spPr>
          <a:xfrm>
            <a:off x="6096000" y="4381554"/>
            <a:ext cx="3033298" cy="2464555"/>
          </a:xfrm>
          <a:prstGeom prst="rect">
            <a:avLst/>
          </a:prstGeom>
          <a:ln>
            <a:noFill/>
          </a:ln>
          <a:effectLst>
            <a:softEdge rad="112500"/>
          </a:effectLst>
        </p:spPr>
      </p:pic>
      <p:sp>
        <p:nvSpPr>
          <p:cNvPr id="4" name="Rectangle 3"/>
          <p:cNvSpPr/>
          <p:nvPr/>
        </p:nvSpPr>
        <p:spPr>
          <a:xfrm>
            <a:off x="304800" y="2133600"/>
            <a:ext cx="6629400" cy="4108817"/>
          </a:xfrm>
          <a:prstGeom prst="rect">
            <a:avLst/>
          </a:prstGeom>
        </p:spPr>
        <p:txBody>
          <a:bodyPr wrap="square">
            <a:spAutoFit/>
          </a:bodyPr>
          <a:lstStyle/>
          <a:p>
            <a:pPr marL="457200" indent="-457200">
              <a:buFont typeface="Arial"/>
              <a:buChar char="•"/>
            </a:pPr>
            <a:r>
              <a:rPr lang="ru-RU" sz="2900" dirty="0" smtClean="0"/>
              <a:t>Это </a:t>
            </a:r>
            <a:r>
              <a:rPr lang="ru-RU" sz="2900" dirty="0"/>
              <a:t>значит подставить вторую щеку перед лицом вопиющей несправедливости.</a:t>
            </a:r>
            <a:endParaRPr lang="en-US" sz="2900" dirty="0"/>
          </a:p>
          <a:p>
            <a:pPr marL="457200" indent="-457200">
              <a:buFont typeface="Arial"/>
              <a:buChar char="•"/>
            </a:pPr>
            <a:r>
              <a:rPr lang="ru-RU" sz="2900" dirty="0" smtClean="0"/>
              <a:t>Это </a:t>
            </a:r>
            <a:r>
              <a:rPr lang="ru-RU" sz="2900" dirty="0"/>
              <a:t>незаслуженное проявление доброй воли. </a:t>
            </a:r>
            <a:endParaRPr lang="en-US" sz="2900" dirty="0"/>
          </a:p>
          <a:p>
            <a:pPr marL="457200" indent="-457200">
              <a:buFont typeface="Arial"/>
              <a:buChar char="•"/>
            </a:pPr>
            <a:r>
              <a:rPr lang="ru-RU" sz="2900" dirty="0" smtClean="0"/>
              <a:t>Отношения </a:t>
            </a:r>
            <a:r>
              <a:rPr lang="ru-RU" sz="2900" dirty="0"/>
              <a:t>исцеляются </a:t>
            </a:r>
            <a:r>
              <a:rPr lang="ru-RU" sz="2900" dirty="0" smtClean="0"/>
              <a:t/>
            </a:r>
            <a:br>
              <a:rPr lang="ru-RU" sz="2900" dirty="0" smtClean="0"/>
            </a:br>
            <a:r>
              <a:rPr lang="ru-RU" sz="2900" dirty="0" smtClean="0"/>
              <a:t>до </a:t>
            </a:r>
            <a:r>
              <a:rPr lang="ru-RU" sz="2900" dirty="0"/>
              <a:t>такой степени, </a:t>
            </a:r>
            <a:r>
              <a:rPr lang="ru-RU" sz="2900" dirty="0" smtClean="0"/>
              <a:t>что </a:t>
            </a:r>
            <a:r>
              <a:rPr lang="ru-RU" sz="2900" dirty="0"/>
              <a:t>проявляется то же великодушие, </a:t>
            </a:r>
            <a:r>
              <a:rPr lang="ru-RU" sz="2900" dirty="0" smtClean="0"/>
              <a:t/>
            </a:r>
            <a:br>
              <a:rPr lang="ru-RU" sz="2900" dirty="0" smtClean="0"/>
            </a:br>
            <a:r>
              <a:rPr lang="ru-RU" sz="2900" dirty="0" smtClean="0"/>
              <a:t>что </a:t>
            </a:r>
            <a:r>
              <a:rPr lang="ru-RU" sz="2900" dirty="0"/>
              <a:t>и в настоящей дружбе</a:t>
            </a:r>
            <a:r>
              <a:rPr lang="ru-RU" sz="2900" dirty="0" smtClean="0"/>
              <a:t>.</a:t>
            </a:r>
            <a:endParaRPr lang="en-US" sz="29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pic>
        <p:nvPicPr>
          <p:cNvPr id="5" name="Picture 4"/>
          <p:cNvPicPr>
            <a:picLocks noChangeAspect="1"/>
          </p:cNvPicPr>
          <p:nvPr/>
        </p:nvPicPr>
        <p:blipFill>
          <a:blip r:embed="rId4" cstate="print"/>
          <a:stretch>
            <a:fillRect/>
          </a:stretch>
        </p:blipFill>
        <p:spPr>
          <a:xfrm>
            <a:off x="5638801" y="4010080"/>
            <a:ext cx="3490498" cy="2836030"/>
          </a:xfrm>
          <a:prstGeom prst="rect">
            <a:avLst/>
          </a:prstGeom>
          <a:ln>
            <a:noFill/>
          </a:ln>
          <a:effectLst>
            <a:softEdge rad="112500"/>
          </a:effectLst>
        </p:spPr>
      </p:pic>
      <p:sp>
        <p:nvSpPr>
          <p:cNvPr id="3" name="Content Placeholder 2"/>
          <p:cNvSpPr>
            <a:spLocks noGrp="1"/>
          </p:cNvSpPr>
          <p:nvPr>
            <p:ph idx="1"/>
          </p:nvPr>
        </p:nvSpPr>
        <p:spPr>
          <a:xfrm>
            <a:off x="228600" y="1905000"/>
            <a:ext cx="5638800" cy="4114800"/>
          </a:xfrm>
        </p:spPr>
        <p:txBody>
          <a:bodyPr/>
          <a:lstStyle/>
          <a:p>
            <a:r>
              <a:rPr lang="ru-RU" sz="3000" dirty="0" smtClean="0"/>
              <a:t>Парадоксально</a:t>
            </a:r>
            <a:r>
              <a:rPr lang="ru-RU" sz="3000" dirty="0"/>
              <a:t>, но прощая другого, исцеляется пострадавшая сторона.</a:t>
            </a:r>
            <a:endParaRPr lang="en-US" sz="3000" dirty="0"/>
          </a:p>
          <a:p>
            <a:r>
              <a:rPr lang="ru-RU" sz="3000" dirty="0" smtClean="0"/>
              <a:t>Будучи </a:t>
            </a:r>
            <a:r>
              <a:rPr lang="ru-RU" sz="3000" dirty="0"/>
              <a:t>далеким от простого обязательства, </a:t>
            </a:r>
            <a:r>
              <a:rPr lang="ru-RU" sz="3000" dirty="0" smtClean="0"/>
              <a:t/>
            </a:r>
            <a:br>
              <a:rPr lang="ru-RU" sz="3000" dirty="0" smtClean="0"/>
            </a:br>
            <a:r>
              <a:rPr lang="ru-RU" sz="3000" dirty="0" smtClean="0"/>
              <a:t>это </a:t>
            </a:r>
            <a:r>
              <a:rPr lang="ru-RU" sz="3000" dirty="0"/>
              <a:t>безвозмездный дар, который пострадавшая сторона решает дать обидчику.</a:t>
            </a:r>
            <a:endParaRPr lang="en-US" sz="3000" dirty="0"/>
          </a:p>
          <a:p>
            <a:r>
              <a:rPr lang="ru-RU" sz="3000" dirty="0" smtClean="0"/>
              <a:t>Первый </a:t>
            </a:r>
            <a:r>
              <a:rPr lang="ru-RU" sz="3000" dirty="0"/>
              <a:t>ошеломляет последнего своей добротой</a:t>
            </a:r>
            <a:r>
              <a:rPr lang="ru-RU" sz="3000" dirty="0" smtClean="0"/>
              <a:t>.</a:t>
            </a:r>
          </a:p>
        </p:txBody>
      </p:sp>
    </p:spTree>
    <p:extLst>
      <p:ext uri="{BB962C8B-B14F-4D97-AF65-F5344CB8AC3E}">
        <p14:creationId xmlns:p14="http://schemas.microsoft.com/office/powerpoint/2010/main" xmlns="" val="2192359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905000" y="381000"/>
            <a:ext cx="7086600" cy="1143000"/>
          </a:xfrm>
        </p:spPr>
        <p:txBody>
          <a:bodyPr/>
          <a:lstStyle/>
          <a:p>
            <a:r>
              <a:rPr lang="ru-RU" sz="4000" b="1" dirty="0" smtClean="0">
                <a:solidFill>
                  <a:srgbClr val="660066"/>
                </a:solidFill>
              </a:rPr>
              <a:t>Чем прощение </a:t>
            </a:r>
            <a:r>
              <a:rPr lang="ru-RU" sz="4000" b="1" dirty="0">
                <a:solidFill>
                  <a:srgbClr val="008000"/>
                </a:solidFill>
              </a:rPr>
              <a:t/>
            </a:r>
            <a:br>
              <a:rPr lang="ru-RU" sz="4000" b="1" dirty="0">
                <a:solidFill>
                  <a:srgbClr val="008000"/>
                </a:solidFill>
              </a:rPr>
            </a:br>
            <a:r>
              <a:rPr lang="ru-RU" sz="4000" b="1" dirty="0" smtClean="0">
                <a:solidFill>
                  <a:srgbClr val="008000"/>
                </a:solidFill>
              </a:rPr>
              <a:t>НЕ ЯВЛЯЕТСЯ</a:t>
            </a:r>
            <a:endParaRPr lang="en-US" sz="4000" dirty="0">
              <a:solidFill>
                <a:srgbClr val="008000"/>
              </a:solidFill>
            </a:endParaRPr>
          </a:p>
        </p:txBody>
      </p:sp>
      <p:sp>
        <p:nvSpPr>
          <p:cNvPr id="3" name="Content Placeholder 2"/>
          <p:cNvSpPr>
            <a:spLocks noGrp="1"/>
          </p:cNvSpPr>
          <p:nvPr>
            <p:ph idx="1"/>
          </p:nvPr>
        </p:nvSpPr>
        <p:spPr>
          <a:xfrm>
            <a:off x="381000" y="2362200"/>
            <a:ext cx="6096000" cy="3535363"/>
          </a:xfrm>
        </p:spPr>
        <p:txBody>
          <a:bodyPr/>
          <a:lstStyle/>
          <a:p>
            <a:r>
              <a:rPr lang="ru-RU" sz="3600" dirty="0" smtClean="0"/>
              <a:t>Не </a:t>
            </a:r>
            <a:r>
              <a:rPr lang="ru-RU" sz="3600" dirty="0"/>
              <a:t>обращать внимания </a:t>
            </a:r>
            <a:r>
              <a:rPr lang="ru-RU" sz="3600" dirty="0" smtClean="0"/>
              <a:t/>
            </a:r>
            <a:br>
              <a:rPr lang="ru-RU" sz="3600" dirty="0" smtClean="0"/>
            </a:br>
            <a:r>
              <a:rPr lang="ru-RU" sz="3600" dirty="0" smtClean="0"/>
              <a:t>или </a:t>
            </a:r>
            <a:r>
              <a:rPr lang="ru-RU" sz="3600" dirty="0"/>
              <a:t>игнорировать </a:t>
            </a:r>
            <a:r>
              <a:rPr lang="ru-RU" sz="3600" dirty="0" smtClean="0"/>
              <a:t>обиду</a:t>
            </a:r>
            <a:endParaRPr lang="en-US" sz="3600" dirty="0"/>
          </a:p>
          <a:p>
            <a:r>
              <a:rPr lang="ru-RU" sz="3600" dirty="0" smtClean="0"/>
              <a:t>Отрицание </a:t>
            </a:r>
            <a:r>
              <a:rPr lang="ru-RU" sz="3600" dirty="0"/>
              <a:t>реальности обиды </a:t>
            </a:r>
            <a:endParaRPr lang="ru-RU" sz="3600" dirty="0" smtClean="0"/>
          </a:p>
          <a:p>
            <a:r>
              <a:rPr lang="ru-RU" sz="3600" dirty="0" smtClean="0"/>
              <a:t>Преуменьшение </a:t>
            </a:r>
            <a:r>
              <a:rPr lang="ru-RU" sz="3600" dirty="0"/>
              <a:t>важности того, что </a:t>
            </a:r>
            <a:r>
              <a:rPr lang="ru-RU" sz="3600" dirty="0" smtClean="0"/>
              <a:t>произошло</a:t>
            </a:r>
            <a:endParaRPr lang="en-US" sz="3600" dirty="0"/>
          </a:p>
        </p:txBody>
      </p:sp>
      <p:pic>
        <p:nvPicPr>
          <p:cNvPr id="7" name="Picture 6"/>
          <p:cNvPicPr>
            <a:picLocks noChangeAspect="1"/>
          </p:cNvPicPr>
          <p:nvPr/>
        </p:nvPicPr>
        <p:blipFill>
          <a:blip r:embed="rId4" cstate="print"/>
          <a:stretch>
            <a:fillRect/>
          </a:stretch>
        </p:blipFill>
        <p:spPr>
          <a:xfrm>
            <a:off x="6358424" y="3429000"/>
            <a:ext cx="2777490" cy="3429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3" name="Content Placeholder 2"/>
          <p:cNvSpPr>
            <a:spLocks noGrp="1"/>
          </p:cNvSpPr>
          <p:nvPr>
            <p:ph idx="1"/>
          </p:nvPr>
        </p:nvSpPr>
        <p:spPr>
          <a:xfrm>
            <a:off x="381000" y="3017837"/>
            <a:ext cx="6248400" cy="2773363"/>
          </a:xfrm>
        </p:spPr>
        <p:txBody>
          <a:bodyPr/>
          <a:lstStyle/>
          <a:p>
            <a:r>
              <a:rPr lang="ru-RU" dirty="0" smtClean="0"/>
              <a:t>Оправдание обидчика</a:t>
            </a:r>
            <a:endParaRPr lang="en-US" dirty="0"/>
          </a:p>
          <a:p>
            <a:r>
              <a:rPr lang="ru-RU" dirty="0" smtClean="0"/>
              <a:t>Удерживание </a:t>
            </a:r>
            <a:r>
              <a:rPr lang="ru-RU" dirty="0"/>
              <a:t>обидчика </a:t>
            </a:r>
            <a:r>
              <a:rPr lang="ru-RU" dirty="0" smtClean="0"/>
              <a:t/>
            </a:r>
            <a:br>
              <a:rPr lang="ru-RU" dirty="0" smtClean="0"/>
            </a:br>
            <a:r>
              <a:rPr lang="ru-RU" dirty="0" smtClean="0"/>
              <a:t>в заложниках</a:t>
            </a:r>
            <a:endParaRPr lang="en-US" dirty="0"/>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
        <p:nvSpPr>
          <p:cNvPr id="7" name="Title 1"/>
          <p:cNvSpPr>
            <a:spLocks noGrp="1"/>
          </p:cNvSpPr>
          <p:nvPr>
            <p:ph type="title"/>
          </p:nvPr>
        </p:nvSpPr>
        <p:spPr>
          <a:xfrm>
            <a:off x="1905000" y="381000"/>
            <a:ext cx="7086600" cy="1143000"/>
          </a:xfrm>
        </p:spPr>
        <p:txBody>
          <a:bodyPr/>
          <a:lstStyle/>
          <a:p>
            <a:r>
              <a:rPr lang="ru-RU" sz="4000" b="1" dirty="0" smtClean="0">
                <a:solidFill>
                  <a:srgbClr val="660066"/>
                </a:solidFill>
              </a:rPr>
              <a:t>Чем прощение </a:t>
            </a:r>
            <a:r>
              <a:rPr lang="ru-RU" sz="4000" b="1" dirty="0">
                <a:solidFill>
                  <a:srgbClr val="008000"/>
                </a:solidFill>
              </a:rPr>
              <a:t/>
            </a:r>
            <a:br>
              <a:rPr lang="ru-RU" sz="4000" b="1" dirty="0">
                <a:solidFill>
                  <a:srgbClr val="008000"/>
                </a:solidFill>
              </a:rPr>
            </a:br>
            <a:r>
              <a:rPr lang="ru-RU" sz="4000" b="1" dirty="0" smtClean="0">
                <a:solidFill>
                  <a:srgbClr val="008000"/>
                </a:solidFill>
              </a:rPr>
              <a:t>НЕ ЯВЛЯЕТСЯ</a:t>
            </a:r>
            <a:endParaRPr lang="en-US" sz="4000" dirty="0">
              <a:solidFill>
                <a:srgbClr val="008000"/>
              </a:solidFill>
            </a:endParaRPr>
          </a:p>
        </p:txBody>
      </p:sp>
    </p:spTree>
    <p:extLst>
      <p:ext uri="{BB962C8B-B14F-4D97-AF65-F5344CB8AC3E}">
        <p14:creationId xmlns:p14="http://schemas.microsoft.com/office/powerpoint/2010/main" xmlns="" val="231487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609600" y="228600"/>
            <a:ext cx="8229600" cy="1143000"/>
          </a:xfrm>
        </p:spPr>
        <p:txBody>
          <a:bodyPr/>
          <a:lstStyle/>
          <a:p>
            <a:r>
              <a:rPr lang="ru-RU" sz="3600" b="1" dirty="0" smtClean="0">
                <a:solidFill>
                  <a:srgbClr val="660066"/>
                </a:solidFill>
              </a:rPr>
              <a:t>Что происходит, когда я считаю, что ко мне проявили НЕСПРАВЕДЛИВОЕ ОТНОШЕНИЕ</a:t>
            </a:r>
            <a:r>
              <a:rPr lang="en-US" sz="3600" b="1" dirty="0" smtClean="0">
                <a:solidFill>
                  <a:srgbClr val="660066"/>
                </a:solidFill>
              </a:rPr>
              <a:t> </a:t>
            </a:r>
            <a:r>
              <a:rPr lang="ru-RU" sz="3600" b="1" dirty="0" smtClean="0">
                <a:solidFill>
                  <a:srgbClr val="660066"/>
                </a:solidFill>
              </a:rPr>
              <a:t>или ПРЕДАЛИ</a:t>
            </a:r>
            <a:r>
              <a:rPr lang="en-US" sz="3600" b="1" dirty="0" smtClean="0">
                <a:solidFill>
                  <a:srgbClr val="660066"/>
                </a:solidFill>
              </a:rPr>
              <a:t>?</a:t>
            </a:r>
            <a:endParaRPr lang="en-US" sz="3600" dirty="0">
              <a:solidFill>
                <a:srgbClr val="660066"/>
              </a:solidFill>
            </a:endParaRPr>
          </a:p>
        </p:txBody>
      </p:sp>
      <p:sp>
        <p:nvSpPr>
          <p:cNvPr id="3" name="Content Placeholder 2"/>
          <p:cNvSpPr>
            <a:spLocks noGrp="1"/>
          </p:cNvSpPr>
          <p:nvPr>
            <p:ph idx="1"/>
          </p:nvPr>
        </p:nvSpPr>
        <p:spPr>
          <a:xfrm>
            <a:off x="914400" y="2865437"/>
            <a:ext cx="4114800" cy="2316163"/>
          </a:xfrm>
        </p:spPr>
        <p:txBody>
          <a:bodyPr/>
          <a:lstStyle/>
          <a:p>
            <a:r>
              <a:rPr lang="ru-RU" sz="3600" dirty="0" smtClean="0"/>
              <a:t>Гнев</a:t>
            </a:r>
            <a:endParaRPr lang="en-US" sz="3600" dirty="0" smtClean="0"/>
          </a:p>
          <a:p>
            <a:r>
              <a:rPr lang="ru-RU" sz="3600" dirty="0" smtClean="0"/>
              <a:t>Чувство стыда</a:t>
            </a:r>
            <a:endParaRPr lang="en-US" sz="3600" dirty="0" smtClean="0"/>
          </a:p>
          <a:p>
            <a:r>
              <a:rPr lang="ru-RU" sz="3600" dirty="0" smtClean="0"/>
              <a:t>Потребность </a:t>
            </a:r>
            <a:br>
              <a:rPr lang="ru-RU" sz="3600" dirty="0" smtClean="0"/>
            </a:br>
            <a:r>
              <a:rPr lang="ru-RU" sz="3600" dirty="0" smtClean="0"/>
              <a:t>в обвинении</a:t>
            </a:r>
            <a:endParaRPr lang="en-US" sz="3600"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309322" cy="6858000"/>
          </a:xfrm>
          <a:prstGeom prst="rect">
            <a:avLst/>
          </a:prstGeom>
        </p:spPr>
      </p:pic>
      <p:sp>
        <p:nvSpPr>
          <p:cNvPr id="4" name="Content Placeholder 2"/>
          <p:cNvSpPr>
            <a:spLocks noGrp="1"/>
          </p:cNvSpPr>
          <p:nvPr>
            <p:ph idx="1"/>
          </p:nvPr>
        </p:nvSpPr>
        <p:spPr>
          <a:xfrm>
            <a:off x="1143000" y="2895600"/>
            <a:ext cx="5334000" cy="1600200"/>
          </a:xfrm>
        </p:spPr>
        <p:txBody>
          <a:bodyPr/>
          <a:lstStyle/>
          <a:p>
            <a:r>
              <a:rPr lang="ru-RU" dirty="0" smtClean="0"/>
              <a:t>Отрицание</a:t>
            </a:r>
            <a:endParaRPr lang="en-US" dirty="0" smtClean="0"/>
          </a:p>
          <a:p>
            <a:r>
              <a:rPr lang="ru-RU" dirty="0" smtClean="0"/>
              <a:t>Создается история </a:t>
            </a:r>
            <a:br>
              <a:rPr lang="ru-RU" dirty="0" smtClean="0"/>
            </a:br>
            <a:r>
              <a:rPr lang="ru-RU" dirty="0" smtClean="0"/>
              <a:t>вражды</a:t>
            </a:r>
            <a:endParaRPr lang="en-US" dirty="0"/>
          </a:p>
        </p:txBody>
      </p:sp>
      <p:pic>
        <p:nvPicPr>
          <p:cNvPr id="6" name="Picture 5"/>
          <p:cNvPicPr>
            <a:picLocks noChangeAspect="1"/>
          </p:cNvPicPr>
          <p:nvPr/>
        </p:nvPicPr>
        <p:blipFill>
          <a:blip r:embed="rId4" cstate="print"/>
          <a:stretch>
            <a:fillRect/>
          </a:stretch>
        </p:blipFill>
        <p:spPr>
          <a:xfrm>
            <a:off x="5444994" y="2286000"/>
            <a:ext cx="3965705" cy="4558282"/>
          </a:xfrm>
          <a:prstGeom prst="rect">
            <a:avLst/>
          </a:prstGeom>
          <a:ln>
            <a:noFill/>
          </a:ln>
          <a:effectLst>
            <a:softEdge rad="112500"/>
          </a:effectLst>
        </p:spPr>
      </p:pic>
      <p:sp>
        <p:nvSpPr>
          <p:cNvPr id="7" name="Title 1"/>
          <p:cNvSpPr>
            <a:spLocks noGrp="1"/>
          </p:cNvSpPr>
          <p:nvPr>
            <p:ph type="title"/>
          </p:nvPr>
        </p:nvSpPr>
        <p:spPr>
          <a:xfrm>
            <a:off x="609600" y="228600"/>
            <a:ext cx="8229600" cy="1143000"/>
          </a:xfrm>
        </p:spPr>
        <p:txBody>
          <a:bodyPr/>
          <a:lstStyle/>
          <a:p>
            <a:r>
              <a:rPr lang="ru-RU" sz="3600" b="1" dirty="0" smtClean="0">
                <a:solidFill>
                  <a:srgbClr val="660066"/>
                </a:solidFill>
              </a:rPr>
              <a:t>Что происходит, когда я считаю, что ко мне проявили НЕСПРАВЕДЛИВОЕ ОТНОШЕНИЕ</a:t>
            </a:r>
            <a:r>
              <a:rPr lang="en-US" sz="3600" b="1" dirty="0" smtClean="0">
                <a:solidFill>
                  <a:srgbClr val="660066"/>
                </a:solidFill>
              </a:rPr>
              <a:t> </a:t>
            </a:r>
            <a:r>
              <a:rPr lang="ru-RU" sz="3600" b="1" dirty="0" smtClean="0">
                <a:solidFill>
                  <a:srgbClr val="660066"/>
                </a:solidFill>
              </a:rPr>
              <a:t>или ПРЕДАЛИ</a:t>
            </a:r>
            <a:r>
              <a:rPr lang="en-US" sz="3600" b="1" dirty="0" smtClean="0">
                <a:solidFill>
                  <a:srgbClr val="660066"/>
                </a:solidFill>
              </a:rPr>
              <a:t>?</a:t>
            </a:r>
            <a:endParaRPr lang="en-US" sz="3600" dirty="0">
              <a:solidFill>
                <a:srgbClr val="66006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0" y="3200400"/>
            <a:ext cx="3657600" cy="3657600"/>
          </a:xfrm>
          <a:prstGeom prst="rect">
            <a:avLst/>
          </a:prstGeom>
          <a:ln>
            <a:noFill/>
          </a:ln>
          <a:effectLst>
            <a:softEdge rad="112500"/>
          </a:effectLst>
        </p:spPr>
      </p:pic>
      <p:sp>
        <p:nvSpPr>
          <p:cNvPr id="3" name="Content Placeholder 2"/>
          <p:cNvSpPr>
            <a:spLocks noGrp="1"/>
          </p:cNvSpPr>
          <p:nvPr>
            <p:ph idx="1"/>
          </p:nvPr>
        </p:nvSpPr>
        <p:spPr>
          <a:xfrm>
            <a:off x="3505200" y="2209800"/>
            <a:ext cx="5562600" cy="2209800"/>
          </a:xfrm>
        </p:spPr>
        <p:txBody>
          <a:bodyPr/>
          <a:lstStyle/>
          <a:p>
            <a:r>
              <a:rPr lang="ru-RU" sz="3600" b="1" i="1" dirty="0" smtClean="0">
                <a:solidFill>
                  <a:srgbClr val="660066"/>
                </a:solidFill>
              </a:rPr>
              <a:t>КОНСЕРВАТИВНАЯ</a:t>
            </a:r>
            <a:r>
              <a:rPr lang="en-US" sz="3600" b="1" i="1" dirty="0" smtClean="0">
                <a:solidFill>
                  <a:srgbClr val="660066"/>
                </a:solidFill>
              </a:rPr>
              <a:t>:</a:t>
            </a:r>
            <a:r>
              <a:rPr lang="en-US" sz="3600" b="1" i="1" dirty="0" smtClean="0"/>
              <a:t> </a:t>
            </a:r>
            <a:r>
              <a:rPr lang="ru-RU" sz="3600" dirty="0" smtClean="0"/>
              <a:t>склонность оставить все, как есть</a:t>
            </a:r>
            <a:endParaRPr lang="en-US" sz="1100" b="1" i="1" dirty="0" smtClean="0"/>
          </a:p>
          <a:p>
            <a:r>
              <a:rPr lang="ru-RU" sz="3600" b="1" i="1" dirty="0" smtClean="0">
                <a:solidFill>
                  <a:srgbClr val="660066"/>
                </a:solidFill>
              </a:rPr>
              <a:t>ТРАНСФОРМАЦИОННАЯ</a:t>
            </a:r>
            <a:r>
              <a:rPr lang="en-US" sz="3600" b="1" dirty="0" smtClean="0">
                <a:solidFill>
                  <a:srgbClr val="660066"/>
                </a:solidFill>
              </a:rPr>
              <a:t>:</a:t>
            </a:r>
            <a:r>
              <a:rPr lang="en-US" sz="3600" b="1" dirty="0" smtClean="0"/>
              <a:t> </a:t>
            </a:r>
            <a:r>
              <a:rPr lang="ru-RU" sz="3600" dirty="0" smtClean="0"/>
              <a:t>основанная на прощении</a:t>
            </a:r>
            <a:r>
              <a:rPr lang="en-US" sz="3600" dirty="0" smtClean="0"/>
              <a:t> forgiveness,</a:t>
            </a:r>
            <a:r>
              <a:rPr lang="ru-RU" sz="3600" dirty="0" smtClean="0"/>
              <a:t> для реагирования на обиду</a:t>
            </a:r>
            <a:r>
              <a:rPr lang="en-US" sz="3600" dirty="0" smtClean="0"/>
              <a:t>.</a:t>
            </a:r>
            <a:endParaRPr lang="en-US" sz="3600" dirty="0"/>
          </a:p>
        </p:txBody>
      </p:sp>
      <p:sp>
        <p:nvSpPr>
          <p:cNvPr id="2" name="Title 1"/>
          <p:cNvSpPr>
            <a:spLocks noGrp="1"/>
          </p:cNvSpPr>
          <p:nvPr>
            <p:ph type="title"/>
          </p:nvPr>
        </p:nvSpPr>
        <p:spPr>
          <a:xfrm>
            <a:off x="1828800" y="762000"/>
            <a:ext cx="8229600" cy="1143000"/>
          </a:xfrm>
        </p:spPr>
        <p:txBody>
          <a:bodyPr/>
          <a:lstStyle/>
          <a:p>
            <a:r>
              <a:rPr lang="ru-RU" b="1" dirty="0" smtClean="0">
                <a:solidFill>
                  <a:srgbClr val="660066"/>
                </a:solidFill>
              </a:rPr>
              <a:t>Другие реакции</a:t>
            </a:r>
            <a:endParaRPr lang="en-US" b="1" dirty="0">
              <a:solidFill>
                <a:srgbClr val="66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6[1].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3124200"/>
            <a:ext cx="9601200" cy="2384425"/>
          </a:xfrm>
          <a:effectLst>
            <a:outerShdw blurRad="50800" dist="38100" dir="10800000" algn="r" rotWithShape="0">
              <a:prstClr val="black">
                <a:alpha val="40000"/>
              </a:prstClr>
            </a:outerShdw>
          </a:effectLst>
        </p:spPr>
        <p:txBody>
          <a:bodyPr/>
          <a:lstStyle/>
          <a:p>
            <a:r>
              <a:rPr lang="ru-RU" sz="4300" dirty="0" smtClean="0">
                <a:solidFill>
                  <a:schemeClr val="bg1"/>
                </a:solidFill>
                <a:latin typeface="Cambria"/>
                <a:cs typeface="Cambria"/>
              </a:rPr>
              <a:t>Прощение и ваше здоровье-часть 1</a:t>
            </a:r>
            <a:r>
              <a:rPr lang="en-US" dirty="0" smtClean="0">
                <a:solidFill>
                  <a:schemeClr val="bg1"/>
                </a:solidFill>
                <a:latin typeface="Book Antiqua"/>
                <a:cs typeface="Book Antiqua"/>
              </a:rPr>
              <a:t/>
            </a:r>
            <a:br>
              <a:rPr lang="en-US" dirty="0" smtClean="0">
                <a:solidFill>
                  <a:schemeClr val="bg1"/>
                </a:solidFill>
                <a:latin typeface="Book Antiqua"/>
                <a:cs typeface="Book Antiqua"/>
              </a:rPr>
            </a:br>
            <a:r>
              <a:rPr lang="en-US" sz="1600" dirty="0" smtClean="0">
                <a:solidFill>
                  <a:schemeClr val="accent5">
                    <a:lumMod val="40000"/>
                    <a:lumOff val="60000"/>
                  </a:schemeClr>
                </a:solidFill>
                <a:latin typeface="Cambria"/>
                <a:cs typeface="Cambria"/>
              </a:rPr>
              <a:t>{</a:t>
            </a:r>
            <a:r>
              <a:rPr lang="ru-RU" sz="1600" dirty="0" smtClean="0">
                <a:solidFill>
                  <a:schemeClr val="accent5">
                    <a:lumMod val="40000"/>
                    <a:lumOff val="60000"/>
                  </a:schemeClr>
                </a:solidFill>
                <a:latin typeface="Cambria"/>
                <a:cs typeface="Cambria"/>
              </a:rPr>
              <a:t>Адаптировано из книги </a:t>
            </a:r>
            <a:r>
              <a:rPr lang="ru-RU" sz="1600" i="1" dirty="0" smtClean="0">
                <a:solidFill>
                  <a:schemeClr val="accent5">
                    <a:lumMod val="40000"/>
                    <a:lumOff val="60000"/>
                  </a:schemeClr>
                </a:solidFill>
                <a:latin typeface="Cambria"/>
                <a:cs typeface="Cambria"/>
              </a:rPr>
              <a:t>«Я прощаю тебя, но…»</a:t>
            </a:r>
            <a:r>
              <a:rPr lang="en-US" sz="1600" dirty="0" smtClean="0">
                <a:solidFill>
                  <a:schemeClr val="accent5">
                    <a:lumMod val="40000"/>
                    <a:lumOff val="60000"/>
                  </a:schemeClr>
                </a:solidFill>
                <a:latin typeface="Cambria"/>
                <a:cs typeface="Cambria"/>
              </a:rPr>
              <a:t> (</a:t>
            </a:r>
            <a:r>
              <a:rPr lang="ru-RU" sz="1600" dirty="0" smtClean="0">
                <a:solidFill>
                  <a:schemeClr val="accent5">
                    <a:lumMod val="40000"/>
                    <a:lumOff val="60000"/>
                  </a:schemeClr>
                </a:solidFill>
                <a:latin typeface="Cambria"/>
                <a:cs typeface="Cambria"/>
              </a:rPr>
              <a:t>Пасифик Пресс</a:t>
            </a:r>
            <a:r>
              <a:rPr lang="en-US" sz="1600" dirty="0" smtClean="0">
                <a:solidFill>
                  <a:schemeClr val="accent5">
                    <a:lumMod val="40000"/>
                    <a:lumOff val="60000"/>
                  </a:schemeClr>
                </a:solidFill>
                <a:latin typeface="Cambria"/>
                <a:cs typeface="Cambria"/>
              </a:rPr>
              <a:t>, 2007) </a:t>
            </a:r>
            <a:r>
              <a:rPr lang="ru-RU" sz="1600" dirty="0" smtClean="0">
                <a:solidFill>
                  <a:schemeClr val="accent5">
                    <a:lumMod val="40000"/>
                    <a:lumOff val="60000"/>
                  </a:schemeClr>
                </a:solidFill>
                <a:latin typeface="Cambria"/>
                <a:cs typeface="Cambria"/>
              </a:rPr>
              <a:t>и других источников</a:t>
            </a:r>
            <a:r>
              <a:rPr lang="en-US" sz="1600" dirty="0" smtClean="0">
                <a:solidFill>
                  <a:schemeClr val="accent5">
                    <a:lumMod val="40000"/>
                    <a:lumOff val="60000"/>
                  </a:schemeClr>
                </a:solidFill>
                <a:latin typeface="Cambria"/>
                <a:cs typeface="Cambria"/>
              </a:rPr>
              <a:t>}</a:t>
            </a:r>
            <a:endParaRPr lang="en-US" sz="3600" dirty="0" smtClean="0">
              <a:solidFill>
                <a:schemeClr val="accent5">
                  <a:lumMod val="40000"/>
                  <a:lumOff val="60000"/>
                </a:schemeClr>
              </a:solidFill>
              <a:latin typeface="Cambria"/>
              <a:cs typeface="Cambria"/>
            </a:endParaRPr>
          </a:p>
        </p:txBody>
      </p:sp>
      <p:sp>
        <p:nvSpPr>
          <p:cNvPr id="3" name="Title 1"/>
          <p:cNvSpPr txBox="1">
            <a:spLocks/>
          </p:cNvSpPr>
          <p:nvPr/>
        </p:nvSpPr>
        <p:spPr bwMode="auto">
          <a:xfrm>
            <a:off x="685800" y="48545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ru-RU" sz="1600" smtClean="0">
                <a:latin typeface="Cambria"/>
                <a:ea typeface="+mj-ea"/>
                <a:cs typeface="Cambria"/>
              </a:rPr>
              <a:t>Автор урока</a:t>
            </a:r>
            <a:endParaRPr lang="ru-RU" sz="1600" dirty="0" smtClean="0">
              <a:latin typeface="Cambria"/>
              <a:ea typeface="+mj-ea"/>
              <a:cs typeface="Cambria"/>
            </a:endParaRPr>
          </a:p>
          <a:p>
            <a:pPr algn="ctr"/>
            <a:r>
              <a:rPr lang="ru-RU" sz="1600" dirty="0" smtClean="0">
                <a:latin typeface="Cambria"/>
                <a:cs typeface="Cambria"/>
              </a:rPr>
              <a:t>Лурдес Моралес-Гадманссон</a:t>
            </a:r>
            <a:r>
              <a:rPr lang="en-US" sz="1600" dirty="0" smtClean="0">
                <a:latin typeface="Cambria"/>
                <a:cs typeface="Cambria"/>
              </a:rPr>
              <a:t>, Ph.D.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457200" y="2789238"/>
            <a:ext cx="8229600" cy="1249362"/>
          </a:xfrm>
        </p:spPr>
        <p:txBody>
          <a:bodyPr/>
          <a:lstStyle/>
          <a:p>
            <a:r>
              <a:rPr lang="ru-RU" b="1" dirty="0" smtClean="0">
                <a:solidFill>
                  <a:srgbClr val="660066"/>
                </a:solidFill>
                <a:latin typeface="+mn-lt"/>
              </a:rPr>
              <a:t>ДВЕНАДЦАТЬ БИБЛЕЙСКИХ ПРИНЦИПОВ ПРОЩЕНИЯ</a:t>
            </a:r>
            <a:r>
              <a:rPr lang="en-US" b="1" baseline="30000" dirty="0" smtClean="0">
                <a:solidFill>
                  <a:srgbClr val="660066"/>
                </a:solidFill>
                <a:latin typeface="+mn-lt"/>
              </a:rPr>
              <a:t>©</a:t>
            </a:r>
            <a:endParaRPr lang="en-US" baseline="30000" dirty="0">
              <a:solidFill>
                <a:srgbClr val="660066"/>
              </a:solidFill>
              <a:latin typeface="+mn-lt"/>
            </a:endParaRPr>
          </a:p>
        </p:txBody>
      </p:sp>
      <p:pic>
        <p:nvPicPr>
          <p:cNvPr id="4" name="Picture 3"/>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21100" y="4222750"/>
            <a:ext cx="5422900" cy="2711450"/>
          </a:xfrm>
          <a:prstGeom prst="rect">
            <a:avLst/>
          </a:prstGeom>
          <a:ln>
            <a:noFill/>
          </a:ln>
          <a:effectLst>
            <a:softEdge rad="112500"/>
          </a:effectLst>
        </p:spPr>
      </p:pic>
      <p:sp>
        <p:nvSpPr>
          <p:cNvPr id="4" name="Content Placeholder 2"/>
          <p:cNvSpPr>
            <a:spLocks noGrp="1"/>
          </p:cNvSpPr>
          <p:nvPr>
            <p:ph idx="1"/>
          </p:nvPr>
        </p:nvSpPr>
        <p:spPr>
          <a:xfrm>
            <a:off x="457200" y="2789237"/>
            <a:ext cx="7772400" cy="2697163"/>
          </a:xfrm>
        </p:spPr>
        <p:txBody>
          <a:bodyPr/>
          <a:lstStyle/>
          <a:p>
            <a:pPr marL="0" indent="0">
              <a:buNone/>
            </a:pPr>
            <a:r>
              <a:rPr lang="ru-RU" dirty="0" smtClean="0"/>
              <a:t>«и прости нам долги наши, как и мы прощаем должникам нашим»</a:t>
            </a:r>
            <a:r>
              <a:rPr lang="en-US" dirty="0" smtClean="0"/>
              <a:t> </a:t>
            </a:r>
            <a:r>
              <a:rPr lang="ru-RU" dirty="0" smtClean="0"/>
              <a:t>Матфея</a:t>
            </a:r>
            <a:r>
              <a:rPr lang="en-US" dirty="0" smtClean="0"/>
              <a:t> 6:12</a:t>
            </a:r>
          </a:p>
          <a:p>
            <a:endParaRPr lang="en-US" sz="4000" dirty="0"/>
          </a:p>
        </p:txBody>
      </p:sp>
      <p:sp>
        <p:nvSpPr>
          <p:cNvPr id="6" name="Title 5"/>
          <p:cNvSpPr>
            <a:spLocks noGrp="1"/>
          </p:cNvSpPr>
          <p:nvPr>
            <p:ph type="title"/>
          </p:nvPr>
        </p:nvSpPr>
        <p:spPr>
          <a:xfrm>
            <a:off x="1447800" y="685800"/>
            <a:ext cx="8229600" cy="1143000"/>
          </a:xfrm>
        </p:spPr>
        <p:txBody>
          <a:bodyPr/>
          <a:lstStyle/>
          <a:p>
            <a:r>
              <a:rPr lang="ru-RU" sz="3700" b="1" dirty="0" smtClean="0">
                <a:solidFill>
                  <a:srgbClr val="660066"/>
                </a:solidFill>
              </a:rPr>
              <a:t>Я буду прощен так, как прощаю я</a:t>
            </a:r>
            <a:endParaRPr lang="en-US" sz="3700" dirty="0">
              <a:solidFill>
                <a:srgbClr val="660066"/>
              </a:solidFill>
            </a:endParaRPr>
          </a:p>
        </p:txBody>
      </p:sp>
      <p:sp>
        <p:nvSpPr>
          <p:cNvPr id="7" name="TextBox 6"/>
          <p:cNvSpPr txBox="1"/>
          <p:nvPr/>
        </p:nvSpPr>
        <p:spPr>
          <a:xfrm>
            <a:off x="609600" y="1923871"/>
            <a:ext cx="3886200" cy="1200329"/>
          </a:xfrm>
          <a:prstGeom prst="rect">
            <a:avLst/>
          </a:prstGeom>
          <a:noFill/>
        </p:spPr>
        <p:txBody>
          <a:bodyPr wrap="square" rtlCol="0">
            <a:spAutoFit/>
          </a:bodyPr>
          <a:lstStyle/>
          <a:p>
            <a:r>
              <a:rPr lang="ru-RU" sz="3600" b="1" dirty="0" smtClean="0">
                <a:solidFill>
                  <a:srgbClr val="008000"/>
                </a:solidFill>
                <a:latin typeface="+mj-lt"/>
              </a:rPr>
              <a:t>Принцип № 1</a:t>
            </a:r>
            <a:r>
              <a:rPr lang="en-US" sz="3600" b="1" dirty="0" smtClean="0">
                <a:solidFill>
                  <a:srgbClr val="008000"/>
                </a:solidFill>
                <a:latin typeface="+mj-lt"/>
              </a:rPr>
              <a:t>: </a:t>
            </a:r>
            <a:br>
              <a:rPr lang="en-US" sz="3600" b="1" dirty="0" smtClean="0">
                <a:solidFill>
                  <a:srgbClr val="008000"/>
                </a:solidFill>
                <a:latin typeface="+mj-lt"/>
              </a:rPr>
            </a:br>
            <a:endParaRPr lang="en-US" sz="36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1143000" y="2713037"/>
            <a:ext cx="7086600" cy="2697163"/>
          </a:xfrm>
        </p:spPr>
        <p:txBody>
          <a:bodyPr/>
          <a:lstStyle/>
          <a:p>
            <a:pPr marL="0" indent="0" algn="ctr">
              <a:buNone/>
            </a:pPr>
            <a:r>
              <a:rPr lang="ru-RU" sz="2800" dirty="0" smtClean="0"/>
              <a:t>«Итак, если ты принесешь дар твой к жертвеннику и там вспомнишь, что брат твой имеет что-нибедь против тебя, оставь там дар твой перед жертвенником, и пойди, прежде примирись с братом твоим, и тогда приди и принеси дар твой». </a:t>
            </a:r>
            <a:endParaRPr lang="en-US" sz="2800" dirty="0" smtClean="0"/>
          </a:p>
          <a:p>
            <a:pPr marL="0" indent="0" algn="ctr">
              <a:buNone/>
            </a:pPr>
            <a:r>
              <a:rPr lang="ru-RU" sz="2800" dirty="0" smtClean="0"/>
              <a:t>Ев. от Матфея</a:t>
            </a:r>
            <a:r>
              <a:rPr lang="en-US" sz="2800" dirty="0" smtClean="0"/>
              <a:t> 5:23-24</a:t>
            </a:r>
          </a:p>
          <a:p>
            <a:pPr algn="ctr"/>
            <a:endParaRPr lang="en-US" sz="3600" dirty="0"/>
          </a:p>
        </p:txBody>
      </p:sp>
      <p:sp>
        <p:nvSpPr>
          <p:cNvPr id="7" name="Title 1"/>
          <p:cNvSpPr txBox="1">
            <a:spLocks/>
          </p:cNvSpPr>
          <p:nvPr/>
        </p:nvSpPr>
        <p:spPr bwMode="auto">
          <a:xfrm flipH="1">
            <a:off x="2667000" y="198438"/>
            <a:ext cx="63246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700" b="1" dirty="0" smtClean="0">
                <a:solidFill>
                  <a:srgbClr val="660066"/>
                </a:solidFill>
              </a:rPr>
              <a:t>Если я не прощаю, </a:t>
            </a:r>
            <a:br>
              <a:rPr lang="ru-RU" sz="3700" b="1" dirty="0" smtClean="0">
                <a:solidFill>
                  <a:srgbClr val="660066"/>
                </a:solidFill>
              </a:rPr>
            </a:br>
            <a:r>
              <a:rPr lang="ru-RU" sz="3700" b="1" dirty="0" smtClean="0">
                <a:solidFill>
                  <a:srgbClr val="660066"/>
                </a:solidFill>
              </a:rPr>
              <a:t>мое поклонение Богу </a:t>
            </a:r>
            <a:br>
              <a:rPr lang="ru-RU" sz="3700" b="1" dirty="0" smtClean="0">
                <a:solidFill>
                  <a:srgbClr val="660066"/>
                </a:solidFill>
              </a:rPr>
            </a:br>
            <a:r>
              <a:rPr lang="ru-RU" sz="3700" b="1" dirty="0" smtClean="0">
                <a:solidFill>
                  <a:srgbClr val="660066"/>
                </a:solidFill>
              </a:rPr>
              <a:t>не принимается</a:t>
            </a:r>
            <a:endParaRPr lang="en-US" sz="3700" baseline="30000" dirty="0">
              <a:solidFill>
                <a:srgbClr val="660066"/>
              </a:solidFill>
            </a:endParaRPr>
          </a:p>
        </p:txBody>
      </p:sp>
      <p:sp>
        <p:nvSpPr>
          <p:cNvPr id="8" name="TextBox 7"/>
          <p:cNvSpPr txBox="1"/>
          <p:nvPr/>
        </p:nvSpPr>
        <p:spPr>
          <a:xfrm>
            <a:off x="457200" y="2000071"/>
            <a:ext cx="3581400" cy="1200329"/>
          </a:xfrm>
          <a:prstGeom prst="rect">
            <a:avLst/>
          </a:prstGeom>
          <a:noFill/>
        </p:spPr>
        <p:txBody>
          <a:bodyPr wrap="square" rtlCol="0">
            <a:spAutoFit/>
          </a:bodyPr>
          <a:lstStyle/>
          <a:p>
            <a:r>
              <a:rPr lang="ru-RU" sz="3600" b="1" dirty="0" smtClean="0">
                <a:solidFill>
                  <a:srgbClr val="008000"/>
                </a:solidFill>
                <a:latin typeface="+mj-lt"/>
              </a:rPr>
              <a:t>Принцип №</a:t>
            </a:r>
            <a:r>
              <a:rPr lang="en-US" sz="3600" b="1" dirty="0" smtClean="0">
                <a:solidFill>
                  <a:srgbClr val="008000"/>
                </a:solidFill>
                <a:latin typeface="+mj-lt"/>
              </a:rPr>
              <a:t> </a:t>
            </a:r>
            <a:r>
              <a:rPr lang="en-US" sz="3600" b="1" dirty="0">
                <a:solidFill>
                  <a:srgbClr val="008000"/>
                </a:solidFill>
                <a:latin typeface="+mj-lt"/>
              </a:rPr>
              <a:t>2: </a:t>
            </a:r>
            <a:br>
              <a:rPr lang="en-US" sz="3600" b="1" dirty="0">
                <a:solidFill>
                  <a:srgbClr val="008000"/>
                </a:solidFill>
                <a:latin typeface="+mj-lt"/>
              </a:rPr>
            </a:br>
            <a:endParaRPr lang="en-US" sz="3600" dirty="0">
              <a:latin typeface="+mj-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676400" y="198438"/>
            <a:ext cx="7543800" cy="1249362"/>
          </a:xfrm>
        </p:spPr>
        <p:txBody>
          <a:bodyPr/>
          <a:lstStyle/>
          <a:p>
            <a:r>
              <a:rPr lang="ru-RU" sz="3600" b="1" dirty="0" smtClean="0">
                <a:solidFill>
                  <a:srgbClr val="660066"/>
                </a:solidFill>
              </a:rPr>
              <a:t>Прощение предназначено для всех, а не только для тех, кто его «заслуживает» или «зарабатывает»</a:t>
            </a:r>
            <a:endParaRPr lang="en-US" sz="3600" baseline="30000" dirty="0">
              <a:solidFill>
                <a:srgbClr val="660066"/>
              </a:solidFill>
            </a:endParaRPr>
          </a:p>
        </p:txBody>
      </p:sp>
      <p:sp>
        <p:nvSpPr>
          <p:cNvPr id="3" name="Rectangle 2"/>
          <p:cNvSpPr/>
          <p:nvPr/>
        </p:nvSpPr>
        <p:spPr>
          <a:xfrm>
            <a:off x="533400" y="2438400"/>
            <a:ext cx="7924800" cy="523220"/>
          </a:xfrm>
          <a:prstGeom prst="rect">
            <a:avLst/>
          </a:prstGeom>
        </p:spPr>
        <p:txBody>
          <a:bodyPr wrap="square">
            <a:spAutoFit/>
          </a:bodyPr>
          <a:lstStyle/>
          <a:p>
            <a:pPr marL="2286000" indent="-2286000"/>
            <a:r>
              <a:rPr lang="en-US" sz="2800" b="1" dirty="0" smtClean="0">
                <a:latin typeface="+mn-lt"/>
              </a:rPr>
              <a:t> </a:t>
            </a:r>
            <a:endParaRPr lang="en-US" sz="2800" dirty="0" smtClean="0">
              <a:latin typeface="+mn-lt"/>
            </a:endParaRPr>
          </a:p>
        </p:txBody>
      </p:sp>
      <p:sp>
        <p:nvSpPr>
          <p:cNvPr id="4" name="Content Placeholder 2"/>
          <p:cNvSpPr>
            <a:spLocks noGrp="1"/>
          </p:cNvSpPr>
          <p:nvPr>
            <p:ph idx="1"/>
          </p:nvPr>
        </p:nvSpPr>
        <p:spPr>
          <a:xfrm>
            <a:off x="381000" y="2636837"/>
            <a:ext cx="8458200" cy="2697163"/>
          </a:xfrm>
        </p:spPr>
        <p:txBody>
          <a:bodyPr/>
          <a:lstStyle/>
          <a:p>
            <a:pPr marL="0" indent="0" algn="ctr">
              <a:buNone/>
            </a:pPr>
            <a:r>
              <a:rPr lang="ru-RU" sz="2800" dirty="0" smtClean="0"/>
              <a:t>«Ибо, если вы будете любить любящих вас, какая вам награда? Не то же ли делают и мытари?</a:t>
            </a:r>
            <a:r>
              <a:rPr lang="en-US" dirty="0" smtClean="0"/>
              <a:t> </a:t>
            </a:r>
            <a:r>
              <a:rPr lang="en-US" baseline="30000" dirty="0" smtClean="0"/>
              <a:t>47 </a:t>
            </a:r>
            <a:r>
              <a:rPr lang="ru-RU" dirty="0"/>
              <a:t>и</a:t>
            </a:r>
            <a:r>
              <a:rPr lang="ru-RU" dirty="0" smtClean="0"/>
              <a:t> если вы приветствуете только братьев ваших, что особенного делаете? Не так же ли поступают и язычники?</a:t>
            </a:r>
            <a:r>
              <a:rPr lang="en-US" dirty="0" smtClean="0"/>
              <a:t> </a:t>
            </a:r>
            <a:r>
              <a:rPr lang="ru-RU" dirty="0" smtClean="0"/>
              <a:t>Итак будьте совершенны, как совершен Отец ваш Небесный».</a:t>
            </a:r>
            <a:endParaRPr lang="en-US" sz="2800" dirty="0" smtClean="0"/>
          </a:p>
          <a:p>
            <a:pPr marL="0" indent="0" algn="ctr">
              <a:buNone/>
            </a:pPr>
            <a:r>
              <a:rPr lang="ru-RU" sz="2800" dirty="0" smtClean="0"/>
              <a:t>Ев. </a:t>
            </a:r>
            <a:r>
              <a:rPr lang="ru-RU" sz="2800" dirty="0"/>
              <a:t>о</a:t>
            </a:r>
            <a:r>
              <a:rPr lang="ru-RU" sz="2800" dirty="0" smtClean="0"/>
              <a:t>т Матфея</a:t>
            </a:r>
            <a:r>
              <a:rPr lang="en-US" sz="2800" dirty="0" smtClean="0"/>
              <a:t> 5:46-48</a:t>
            </a:r>
          </a:p>
          <a:p>
            <a:pPr algn="ctr"/>
            <a:endParaRPr lang="en-US" sz="3600" dirty="0"/>
          </a:p>
        </p:txBody>
      </p:sp>
      <p:sp>
        <p:nvSpPr>
          <p:cNvPr id="6" name="TextBox 5"/>
          <p:cNvSpPr txBox="1"/>
          <p:nvPr/>
        </p:nvSpPr>
        <p:spPr>
          <a:xfrm>
            <a:off x="381000" y="1944469"/>
            <a:ext cx="3581400" cy="646331"/>
          </a:xfrm>
          <a:prstGeom prst="rect">
            <a:avLst/>
          </a:prstGeom>
          <a:noFill/>
        </p:spPr>
        <p:txBody>
          <a:bodyPr wrap="square" rtlCol="0">
            <a:spAutoFit/>
          </a:bodyPr>
          <a:lstStyle/>
          <a:p>
            <a:r>
              <a:rPr lang="ru-RU" sz="3600" b="1" dirty="0" smtClean="0">
                <a:solidFill>
                  <a:srgbClr val="008000"/>
                </a:solidFill>
                <a:latin typeface="+mj-lt"/>
              </a:rPr>
              <a:t>Принцип №</a:t>
            </a:r>
            <a:r>
              <a:rPr lang="en-US" sz="3600" b="1" dirty="0" smtClean="0">
                <a:solidFill>
                  <a:srgbClr val="008000"/>
                </a:solidFill>
                <a:latin typeface="+mj-lt"/>
              </a:rPr>
              <a:t> 3: </a:t>
            </a:r>
            <a:endParaRPr lang="en-US" sz="36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152400"/>
            <a:ext cx="6781800" cy="1249362"/>
          </a:xfrm>
        </p:spPr>
        <p:txBody>
          <a:bodyPr/>
          <a:lstStyle/>
          <a:p>
            <a:r>
              <a:rPr lang="ru-RU" sz="4100" b="1" dirty="0" smtClean="0">
                <a:solidFill>
                  <a:srgbClr val="660066"/>
                </a:solidFill>
              </a:rPr>
              <a:t>Простить легче тогда, когда обидчик просит о прощении</a:t>
            </a:r>
            <a:endParaRPr lang="en-US" sz="4100" baseline="30000" dirty="0">
              <a:solidFill>
                <a:srgbClr val="660066"/>
              </a:solidFill>
            </a:endParaRPr>
          </a:p>
        </p:txBody>
      </p:sp>
      <p:sp>
        <p:nvSpPr>
          <p:cNvPr id="3" name="Rectangle 2"/>
          <p:cNvSpPr/>
          <p:nvPr/>
        </p:nvSpPr>
        <p:spPr>
          <a:xfrm>
            <a:off x="228600" y="1792069"/>
            <a:ext cx="3733800" cy="646331"/>
          </a:xfrm>
          <a:prstGeom prst="rect">
            <a:avLst/>
          </a:prstGeom>
        </p:spPr>
        <p:txBody>
          <a:bodyPr wrap="square">
            <a:spAutoFit/>
          </a:bodyPr>
          <a:lstStyle/>
          <a:p>
            <a:pPr marL="457200" indent="-457200">
              <a:tabLst>
                <a:tab pos="685800" algn="l"/>
              </a:tabLst>
            </a:pPr>
            <a:r>
              <a:rPr lang="ru-RU" sz="3600" b="1" dirty="0" smtClean="0">
                <a:solidFill>
                  <a:srgbClr val="008000"/>
                </a:solidFill>
                <a:latin typeface="+mn-lt"/>
              </a:rPr>
              <a:t>Принцип</a:t>
            </a:r>
            <a:r>
              <a:rPr lang="en-US" sz="3600" b="1" dirty="0" smtClean="0">
                <a:solidFill>
                  <a:srgbClr val="008000"/>
                </a:solidFill>
                <a:latin typeface="+mn-lt"/>
              </a:rPr>
              <a:t> </a:t>
            </a:r>
            <a:r>
              <a:rPr lang="ru-RU" sz="3600" b="1" dirty="0" smtClean="0">
                <a:solidFill>
                  <a:srgbClr val="008000"/>
                </a:solidFill>
                <a:latin typeface="+mn-lt"/>
              </a:rPr>
              <a:t>№</a:t>
            </a:r>
            <a:r>
              <a:rPr lang="en-US" sz="3600" b="1" dirty="0" smtClean="0">
                <a:solidFill>
                  <a:srgbClr val="008000"/>
                </a:solidFill>
                <a:latin typeface="+mn-lt"/>
              </a:rPr>
              <a:t> 4:</a:t>
            </a:r>
            <a:endParaRPr lang="en-US" sz="3600" dirty="0" smtClean="0">
              <a:solidFill>
                <a:srgbClr val="008000"/>
              </a:solidFill>
              <a:latin typeface="+mn-lt"/>
            </a:endParaRPr>
          </a:p>
        </p:txBody>
      </p:sp>
      <p:sp>
        <p:nvSpPr>
          <p:cNvPr id="4" name="Content Placeholder 2"/>
          <p:cNvSpPr>
            <a:spLocks noGrp="1"/>
          </p:cNvSpPr>
          <p:nvPr>
            <p:ph idx="1"/>
          </p:nvPr>
        </p:nvSpPr>
        <p:spPr>
          <a:xfrm>
            <a:off x="762000" y="2514600"/>
            <a:ext cx="7696200" cy="5257800"/>
          </a:xfrm>
        </p:spPr>
        <p:txBody>
          <a:bodyPr/>
          <a:lstStyle/>
          <a:p>
            <a:pPr marL="0" indent="0" algn="ctr">
              <a:spcBef>
                <a:spcPts val="0"/>
              </a:spcBef>
              <a:buNone/>
            </a:pPr>
            <a:r>
              <a:rPr lang="ru-RU" sz="2800" dirty="0" smtClean="0"/>
              <a:t>«Блажен, кому отпущены беззакония, и чьи грехи покрыты! Когда я молчал, обветшали кости мои от вседневного стенания моего. Но я открыл Тебе грех мой и не скрыл беззакония моего; я сказал: «исповедаю Господу преступления мои», и Ты снял с меня вину греха моего».</a:t>
            </a:r>
            <a:endParaRPr lang="en-US" sz="2800" dirty="0" smtClean="0"/>
          </a:p>
          <a:p>
            <a:pPr marL="0" indent="0" algn="ctr">
              <a:spcBef>
                <a:spcPts val="0"/>
              </a:spcBef>
              <a:buNone/>
            </a:pPr>
            <a:r>
              <a:rPr lang="ru-RU" sz="2800" dirty="0" smtClean="0"/>
              <a:t>Псалтирь</a:t>
            </a:r>
            <a:r>
              <a:rPr lang="en-US" sz="2800" dirty="0" smtClean="0"/>
              <a:t> 3</a:t>
            </a:r>
            <a:r>
              <a:rPr lang="ru-RU" sz="2800" dirty="0" smtClean="0"/>
              <a:t>1</a:t>
            </a:r>
            <a:r>
              <a:rPr lang="en-US" sz="2800" dirty="0" smtClean="0"/>
              <a:t>:1, 3, 5</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914400" y="2971800"/>
            <a:ext cx="7543800" cy="1371600"/>
          </a:xfrm>
        </p:spPr>
        <p:txBody>
          <a:bodyPr/>
          <a:lstStyle/>
          <a:p>
            <a:pPr marL="0" indent="0" algn="ctr">
              <a:buNone/>
            </a:pPr>
            <a:r>
              <a:rPr lang="ru-RU" sz="4000" b="1" dirty="0"/>
              <a:t>Прощение -  это дар не только для обидчика, но и для себя.</a:t>
            </a:r>
            <a:r>
              <a:rPr lang="en-US" sz="4000" dirty="0"/>
              <a:t> </a:t>
            </a:r>
            <a:endParaRPr lang="en-US" sz="4000" dirty="0" smtClean="0"/>
          </a:p>
        </p:txBody>
      </p:sp>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21100" y="4222750"/>
            <a:ext cx="5422900" cy="2711450"/>
          </a:xfrm>
          <a:prstGeom prst="rect">
            <a:avLst/>
          </a:prstGeom>
          <a:ln>
            <a:noFill/>
          </a:ln>
          <a:effectLst>
            <a:softEdge rad="112500"/>
          </a:effectLst>
        </p:spPr>
      </p:pic>
      <p:sp>
        <p:nvSpPr>
          <p:cNvPr id="7" name="Title 1"/>
          <p:cNvSpPr>
            <a:spLocks noGrp="1"/>
          </p:cNvSpPr>
          <p:nvPr>
            <p:ph type="title"/>
          </p:nvPr>
        </p:nvSpPr>
        <p:spPr>
          <a:xfrm>
            <a:off x="2209800" y="152400"/>
            <a:ext cx="6781800" cy="1249362"/>
          </a:xfrm>
        </p:spPr>
        <p:txBody>
          <a:bodyPr/>
          <a:lstStyle/>
          <a:p>
            <a:r>
              <a:rPr lang="ru-RU" sz="4100" b="1" dirty="0" smtClean="0">
                <a:solidFill>
                  <a:srgbClr val="660066"/>
                </a:solidFill>
              </a:rPr>
              <a:t>Простить легче тогда, когда обидчик просит о прощении</a:t>
            </a:r>
            <a:endParaRPr lang="en-US" sz="4100" baseline="30000" dirty="0">
              <a:solidFill>
                <a:srgbClr val="6600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752600" y="152400"/>
            <a:ext cx="7696200" cy="1249362"/>
          </a:xfrm>
        </p:spPr>
        <p:txBody>
          <a:bodyPr/>
          <a:lstStyle/>
          <a:p>
            <a:r>
              <a:rPr lang="ru-RU" sz="4000" b="1" dirty="0" smtClean="0">
                <a:solidFill>
                  <a:srgbClr val="660066"/>
                </a:solidFill>
              </a:rPr>
              <a:t>Дар прощения может вызвать раскаяние: Божье прощение</a:t>
            </a:r>
            <a:endParaRPr lang="en-US" sz="4000" baseline="30000" dirty="0">
              <a:solidFill>
                <a:srgbClr val="660066"/>
              </a:solidFill>
            </a:endParaRPr>
          </a:p>
        </p:txBody>
      </p:sp>
      <p:sp>
        <p:nvSpPr>
          <p:cNvPr id="4" name="Content Placeholder 2"/>
          <p:cNvSpPr>
            <a:spLocks noGrp="1"/>
          </p:cNvSpPr>
          <p:nvPr>
            <p:ph idx="1"/>
          </p:nvPr>
        </p:nvSpPr>
        <p:spPr>
          <a:xfrm>
            <a:off x="1219200" y="2971800"/>
            <a:ext cx="6934200" cy="1600200"/>
          </a:xfrm>
        </p:spPr>
        <p:txBody>
          <a:bodyPr/>
          <a:lstStyle/>
          <a:p>
            <a:pPr marL="0" indent="0" algn="ctr">
              <a:buNone/>
            </a:pPr>
            <a:r>
              <a:rPr lang="ru-RU" sz="3600" dirty="0"/>
              <a:t>Иногда пострадавшему человеку следует предложить прощение, чтобы вызвать раскаяние обидчика</a:t>
            </a:r>
            <a:r>
              <a:rPr lang="ru-RU" sz="3600" dirty="0" smtClean="0"/>
              <a:t>.</a:t>
            </a:r>
            <a:endParaRPr lang="en-US" sz="3600" dirty="0" smtClean="0"/>
          </a:p>
        </p:txBody>
      </p:sp>
      <p:sp>
        <p:nvSpPr>
          <p:cNvPr id="5" name="Rectangle 4"/>
          <p:cNvSpPr/>
          <p:nvPr/>
        </p:nvSpPr>
        <p:spPr>
          <a:xfrm>
            <a:off x="457200" y="2020669"/>
            <a:ext cx="3048000" cy="646331"/>
          </a:xfrm>
          <a:prstGeom prst="rect">
            <a:avLst/>
          </a:prstGeom>
        </p:spPr>
        <p:txBody>
          <a:bodyPr wrap="square">
            <a:spAutoFit/>
          </a:bodyPr>
          <a:lstStyle/>
          <a:p>
            <a:pPr marL="2286000" indent="-2286000"/>
            <a:r>
              <a:rPr lang="ru-RU" sz="3600" b="1" dirty="0" smtClean="0">
                <a:solidFill>
                  <a:srgbClr val="008000"/>
                </a:solidFill>
                <a:latin typeface="+mn-lt"/>
              </a:rPr>
              <a:t>Принцип №</a:t>
            </a:r>
            <a:r>
              <a:rPr lang="en-US" sz="3600" b="1" dirty="0" smtClean="0">
                <a:solidFill>
                  <a:srgbClr val="008000"/>
                </a:solidFill>
                <a:latin typeface="+mn-lt"/>
              </a:rPr>
              <a:t> 5:</a:t>
            </a:r>
            <a:endParaRPr lang="en-US" sz="3600" dirty="0" smtClean="0">
              <a:solidFill>
                <a:srgbClr val="00800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228600"/>
            <a:ext cx="6400800" cy="1249362"/>
          </a:xfrm>
        </p:spPr>
        <p:txBody>
          <a:bodyPr/>
          <a:lstStyle/>
          <a:p>
            <a:r>
              <a:rPr lang="ru-RU" sz="4000" b="1" dirty="0" smtClean="0">
                <a:solidFill>
                  <a:srgbClr val="660066"/>
                </a:solidFill>
              </a:rPr>
              <a:t>Свобода исходит </a:t>
            </a:r>
            <a:br>
              <a:rPr lang="ru-RU" sz="4000" b="1" dirty="0" smtClean="0">
                <a:solidFill>
                  <a:srgbClr val="660066"/>
                </a:solidFill>
              </a:rPr>
            </a:br>
            <a:r>
              <a:rPr lang="ru-RU" sz="4000" b="1" dirty="0" smtClean="0">
                <a:solidFill>
                  <a:srgbClr val="660066"/>
                </a:solidFill>
              </a:rPr>
              <a:t>из познания</a:t>
            </a:r>
            <a:r>
              <a:rPr lang="en-US" sz="4000" b="1" dirty="0" smtClean="0">
                <a:solidFill>
                  <a:srgbClr val="660066"/>
                </a:solidFill>
              </a:rPr>
              <a:t>/</a:t>
            </a:r>
            <a:r>
              <a:rPr lang="ru-RU" sz="4000" b="1" dirty="0" smtClean="0">
                <a:solidFill>
                  <a:srgbClr val="660066"/>
                </a:solidFill>
              </a:rPr>
              <a:t>признания «истины»</a:t>
            </a:r>
            <a:endParaRPr lang="en-US" sz="4000" baseline="30000" dirty="0">
              <a:solidFill>
                <a:srgbClr val="660066"/>
              </a:solidFill>
            </a:endParaRPr>
          </a:p>
        </p:txBody>
      </p:sp>
      <p:sp>
        <p:nvSpPr>
          <p:cNvPr id="3" name="Rectangle 2"/>
          <p:cNvSpPr/>
          <p:nvPr/>
        </p:nvSpPr>
        <p:spPr>
          <a:xfrm>
            <a:off x="152400" y="1905000"/>
            <a:ext cx="3048000" cy="646331"/>
          </a:xfrm>
          <a:prstGeom prst="rect">
            <a:avLst/>
          </a:prstGeom>
        </p:spPr>
        <p:txBody>
          <a:bodyPr wrap="square">
            <a:spAutoFit/>
          </a:bodyPr>
          <a:lstStyle/>
          <a:p>
            <a:pPr marL="2286000" indent="-2286000"/>
            <a:r>
              <a:rPr lang="ru-RU" sz="3600" b="1" dirty="0" smtClean="0">
                <a:solidFill>
                  <a:srgbClr val="008000"/>
                </a:solidFill>
                <a:latin typeface="+mn-lt"/>
              </a:rPr>
              <a:t>Принцип</a:t>
            </a:r>
            <a:r>
              <a:rPr lang="en-US" sz="3600" b="1" dirty="0" smtClean="0">
                <a:solidFill>
                  <a:srgbClr val="008000"/>
                </a:solidFill>
                <a:latin typeface="+mn-lt"/>
              </a:rPr>
              <a:t> </a:t>
            </a:r>
            <a:r>
              <a:rPr lang="ru-RU" sz="3600" b="1" dirty="0" smtClean="0">
                <a:solidFill>
                  <a:srgbClr val="008000"/>
                </a:solidFill>
                <a:latin typeface="+mn-lt"/>
              </a:rPr>
              <a:t>№</a:t>
            </a:r>
            <a:r>
              <a:rPr lang="en-US" sz="3600" b="1" dirty="0" smtClean="0">
                <a:solidFill>
                  <a:srgbClr val="008000"/>
                </a:solidFill>
                <a:latin typeface="+mn-lt"/>
              </a:rPr>
              <a:t> 6:</a:t>
            </a:r>
            <a:endParaRPr lang="en-US" sz="3600" dirty="0" smtClean="0">
              <a:solidFill>
                <a:srgbClr val="008000"/>
              </a:solidFill>
              <a:latin typeface="+mn-lt"/>
            </a:endParaRPr>
          </a:p>
        </p:txBody>
      </p:sp>
      <p:sp>
        <p:nvSpPr>
          <p:cNvPr id="4" name="Content Placeholder 2"/>
          <p:cNvSpPr>
            <a:spLocks noGrp="1"/>
          </p:cNvSpPr>
          <p:nvPr>
            <p:ph idx="1"/>
          </p:nvPr>
        </p:nvSpPr>
        <p:spPr>
          <a:xfrm>
            <a:off x="762000" y="2895600"/>
            <a:ext cx="7620000" cy="2468563"/>
          </a:xfrm>
        </p:spPr>
        <p:txBody>
          <a:bodyPr/>
          <a:lstStyle/>
          <a:p>
            <a:pPr marL="0" indent="0" algn="ctr">
              <a:buNone/>
            </a:pPr>
            <a:r>
              <a:rPr lang="ru-RU" dirty="0" smtClean="0"/>
              <a:t>«Испытай меня, Боже, и узнай сердце мое; испытай меня, и узнай помышления мои, и зри, не на опасном ли я поти, и направь меня на путь вечный».</a:t>
            </a:r>
            <a:endParaRPr lang="en-US" dirty="0" smtClean="0"/>
          </a:p>
          <a:p>
            <a:pPr marL="0" indent="0" algn="ctr">
              <a:buNone/>
            </a:pPr>
            <a:r>
              <a:rPr lang="ru-RU" dirty="0" smtClean="0"/>
              <a:t>Псалтирь</a:t>
            </a:r>
            <a:r>
              <a:rPr lang="en-US" dirty="0" smtClean="0"/>
              <a:t> 13</a:t>
            </a:r>
            <a:r>
              <a:rPr lang="ru-RU" dirty="0" smtClean="0"/>
              <a:t>8</a:t>
            </a:r>
            <a:r>
              <a:rPr lang="en-US" dirty="0" smtClean="0"/>
              <a:t>:23-24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457200" y="2819400"/>
            <a:ext cx="8229600" cy="1858963"/>
          </a:xfrm>
        </p:spPr>
        <p:txBody>
          <a:bodyPr/>
          <a:lstStyle/>
          <a:p>
            <a:pPr algn="ctr">
              <a:buNone/>
            </a:pPr>
            <a:r>
              <a:rPr lang="ru-RU" sz="3600" b="1" dirty="0" smtClean="0"/>
              <a:t>Точно так же, прощение не одобряет неправильное действие</a:t>
            </a:r>
            <a:r>
              <a:rPr lang="en-US" sz="3600" b="1" dirty="0" smtClean="0"/>
              <a:t>…</a:t>
            </a:r>
            <a:r>
              <a:rPr lang="en-US" sz="3600" dirty="0" smtClean="0"/>
              <a:t> </a:t>
            </a:r>
          </a:p>
        </p:txBody>
      </p:sp>
      <p:sp>
        <p:nvSpPr>
          <p:cNvPr id="6" name="Title 1"/>
          <p:cNvSpPr>
            <a:spLocks noGrp="1"/>
          </p:cNvSpPr>
          <p:nvPr>
            <p:ph type="title"/>
          </p:nvPr>
        </p:nvSpPr>
        <p:spPr>
          <a:xfrm>
            <a:off x="1676400" y="579438"/>
            <a:ext cx="8229600" cy="1249362"/>
          </a:xfrm>
        </p:spPr>
        <p:txBody>
          <a:bodyPr/>
          <a:lstStyle/>
          <a:p>
            <a:endParaRPr lang="en-US" baseline="30000"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21100" y="4222750"/>
            <a:ext cx="5422900" cy="2711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590800" y="381000"/>
            <a:ext cx="6248400" cy="1249362"/>
          </a:xfrm>
        </p:spPr>
        <p:txBody>
          <a:bodyPr/>
          <a:lstStyle/>
          <a:p>
            <a:r>
              <a:rPr lang="ru-RU" b="1" dirty="0" smtClean="0">
                <a:solidFill>
                  <a:srgbClr val="660066"/>
                </a:solidFill>
              </a:rPr>
              <a:t>До семижды семидесяти раз</a:t>
            </a:r>
            <a:r>
              <a:rPr lang="en-US" b="1" dirty="0" smtClean="0">
                <a:solidFill>
                  <a:srgbClr val="660066"/>
                </a:solidFill>
              </a:rPr>
              <a:t>?</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533400" y="1944469"/>
            <a:ext cx="3048000" cy="646331"/>
          </a:xfrm>
          <a:prstGeom prst="rect">
            <a:avLst/>
          </a:prstGeom>
        </p:spPr>
        <p:txBody>
          <a:bodyPr wrap="square">
            <a:spAutoFit/>
          </a:bodyPr>
          <a:lstStyle/>
          <a:p>
            <a:pPr marL="2286000" indent="-2286000"/>
            <a:r>
              <a:rPr lang="ru-RU" sz="3600" b="1" dirty="0" smtClean="0">
                <a:solidFill>
                  <a:srgbClr val="008000"/>
                </a:solidFill>
                <a:latin typeface="+mn-lt"/>
              </a:rPr>
              <a:t>Принцип №</a:t>
            </a:r>
            <a:r>
              <a:rPr lang="en-US" sz="3600" b="1" dirty="0" smtClean="0">
                <a:solidFill>
                  <a:srgbClr val="008000"/>
                </a:solidFill>
                <a:latin typeface="+mn-lt"/>
              </a:rPr>
              <a:t> 7:</a:t>
            </a:r>
            <a:endParaRPr lang="en-US" sz="3600" dirty="0" smtClean="0">
              <a:solidFill>
                <a:srgbClr val="008000"/>
              </a:solidFill>
              <a:latin typeface="+mn-lt"/>
            </a:endParaRPr>
          </a:p>
        </p:txBody>
      </p:sp>
      <p:sp>
        <p:nvSpPr>
          <p:cNvPr id="4" name="Content Placeholder 2"/>
          <p:cNvSpPr>
            <a:spLocks noGrp="1"/>
          </p:cNvSpPr>
          <p:nvPr>
            <p:ph idx="1"/>
          </p:nvPr>
        </p:nvSpPr>
        <p:spPr>
          <a:xfrm>
            <a:off x="1143000" y="2819400"/>
            <a:ext cx="7543800" cy="2773363"/>
          </a:xfrm>
        </p:spPr>
        <p:txBody>
          <a:bodyPr/>
          <a:lstStyle/>
          <a:p>
            <a:pPr marL="0" indent="0" algn="ctr">
              <a:buNone/>
            </a:pPr>
            <a:r>
              <a:rPr lang="ru-RU" dirty="0" smtClean="0"/>
              <a:t>«Тогда Петр приступил к нему и сказал: Господи! Сколько раз прощать брату моему, согрешающему против меня? До семи ли раз? Иисус говорит ему: не говорю тебе: «до семи», но до седмижды семидесяти раз».</a:t>
            </a:r>
            <a:r>
              <a:rPr lang="en-US" dirty="0" smtClean="0"/>
              <a:t> </a:t>
            </a:r>
            <a:r>
              <a:rPr lang="ru-RU" dirty="0" smtClean="0"/>
              <a:t>Ев. </a:t>
            </a:r>
            <a:r>
              <a:rPr lang="ru-RU" dirty="0"/>
              <a:t>о</a:t>
            </a:r>
            <a:r>
              <a:rPr lang="ru-RU" dirty="0" smtClean="0"/>
              <a:t>т Матфея</a:t>
            </a:r>
            <a:r>
              <a:rPr lang="en-US" dirty="0" smtClean="0"/>
              <a:t> 18:21-22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3" name="Rectangle 2"/>
          <p:cNvSpPr/>
          <p:nvPr/>
        </p:nvSpPr>
        <p:spPr>
          <a:xfrm>
            <a:off x="609600" y="2133600"/>
            <a:ext cx="3200400" cy="4524315"/>
          </a:xfrm>
          <a:prstGeom prst="rect">
            <a:avLst/>
          </a:prstGeom>
        </p:spPr>
        <p:txBody>
          <a:bodyPr wrap="square">
            <a:spAutoFit/>
          </a:bodyPr>
          <a:lstStyle/>
          <a:p>
            <a:r>
              <a:rPr lang="ru-RU" sz="3200" dirty="0"/>
              <a:t>Рассказывают историю о двух монахах, которые шли вдоль берега реки и пережили стрессовую ситуацию</a:t>
            </a:r>
            <a:r>
              <a:rPr lang="ru-RU" sz="3200" dirty="0" smtClean="0"/>
              <a:t>.</a:t>
            </a:r>
            <a:endParaRPr lang="en-US" sz="3200" dirty="0">
              <a:latin typeface="+mj-lt"/>
            </a:endParaRPr>
          </a:p>
        </p:txBody>
      </p:sp>
      <p:sp>
        <p:nvSpPr>
          <p:cNvPr id="5" name="Title 4"/>
          <p:cNvSpPr>
            <a:spLocks noGrp="1"/>
          </p:cNvSpPr>
          <p:nvPr>
            <p:ph type="title"/>
          </p:nvPr>
        </p:nvSpPr>
        <p:spPr/>
        <p:txBody>
          <a:bodyPr/>
          <a:lstStyle/>
          <a:p>
            <a:endParaRPr lang="en-US"/>
          </a:p>
        </p:txBody>
      </p:sp>
      <p:pic>
        <p:nvPicPr>
          <p:cNvPr id="2" name="Picture 1"/>
          <p:cNvPicPr>
            <a:picLocks noChangeAspect="1"/>
          </p:cNvPicPr>
          <p:nvPr/>
        </p:nvPicPr>
        <p:blipFill>
          <a:blip r:embed="rId4" cstate="print"/>
          <a:stretch>
            <a:fillRect/>
          </a:stretch>
        </p:blipFill>
        <p:spPr>
          <a:xfrm>
            <a:off x="4800600" y="2209800"/>
            <a:ext cx="3281042" cy="43747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4" name="Content Placeholder 2"/>
          <p:cNvSpPr>
            <a:spLocks noGrp="1"/>
          </p:cNvSpPr>
          <p:nvPr>
            <p:ph idx="1"/>
          </p:nvPr>
        </p:nvSpPr>
        <p:spPr>
          <a:xfrm>
            <a:off x="838200" y="2438400"/>
            <a:ext cx="7391400" cy="2590800"/>
          </a:xfrm>
        </p:spPr>
        <p:txBody>
          <a:bodyPr/>
          <a:lstStyle/>
          <a:p>
            <a:pPr marL="0" indent="0" algn="ctr">
              <a:buNone/>
            </a:pPr>
            <a:r>
              <a:rPr lang="ru-RU" dirty="0" smtClean="0"/>
              <a:t>«Наблюдайте за собою. Если же согрешит против тебя брат твой, выговори ему, и если покается, прости ему; И если семь раз в день согрешит против тебя и семь раз в день обратится, и скажет: «каюсь», - прости ему».</a:t>
            </a:r>
            <a:endParaRPr lang="en-US" dirty="0" smtClean="0"/>
          </a:p>
          <a:p>
            <a:pPr marL="0" indent="0" algn="ctr">
              <a:buNone/>
            </a:pPr>
            <a:r>
              <a:rPr lang="ru-RU" dirty="0" smtClean="0"/>
              <a:t>Ев. </a:t>
            </a:r>
            <a:r>
              <a:rPr lang="ru-RU" dirty="0"/>
              <a:t>о</a:t>
            </a:r>
            <a:r>
              <a:rPr lang="ru-RU" dirty="0" smtClean="0"/>
              <a:t>т Луки</a:t>
            </a:r>
            <a:r>
              <a:rPr lang="en-US" dirty="0" smtClean="0"/>
              <a:t> 17:3-4</a:t>
            </a:r>
          </a:p>
        </p:txBody>
      </p:sp>
      <p:sp>
        <p:nvSpPr>
          <p:cNvPr id="6" name="Title 1"/>
          <p:cNvSpPr>
            <a:spLocks noGrp="1"/>
          </p:cNvSpPr>
          <p:nvPr>
            <p:ph type="title"/>
          </p:nvPr>
        </p:nvSpPr>
        <p:spPr>
          <a:xfrm>
            <a:off x="2590800" y="381000"/>
            <a:ext cx="6248400" cy="1249362"/>
          </a:xfrm>
        </p:spPr>
        <p:txBody>
          <a:bodyPr/>
          <a:lstStyle/>
          <a:p>
            <a:r>
              <a:rPr lang="ru-RU" b="1" dirty="0" smtClean="0">
                <a:solidFill>
                  <a:srgbClr val="660066"/>
                </a:solidFill>
              </a:rPr>
              <a:t>До семижды семидесяти раз</a:t>
            </a:r>
            <a:r>
              <a:rPr lang="en-US" b="1" dirty="0" smtClean="0">
                <a:solidFill>
                  <a:srgbClr val="660066"/>
                </a:solidFill>
              </a:rPr>
              <a:t>?</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209800" y="228600"/>
            <a:ext cx="6858000" cy="1249362"/>
          </a:xfrm>
        </p:spPr>
        <p:txBody>
          <a:bodyPr/>
          <a:lstStyle/>
          <a:p>
            <a:r>
              <a:rPr lang="ru-RU" sz="3900" b="1" dirty="0" smtClean="0">
                <a:solidFill>
                  <a:srgbClr val="660066"/>
                </a:solidFill>
              </a:rPr>
              <a:t>Не существует такого понятия, как «христианская» месть</a:t>
            </a:r>
            <a:endParaRPr lang="en-US" sz="3900" baseline="30000" dirty="0">
              <a:solidFill>
                <a:srgbClr val="660066"/>
              </a:solidFill>
            </a:endParaRPr>
          </a:p>
        </p:txBody>
      </p:sp>
      <p:sp>
        <p:nvSpPr>
          <p:cNvPr id="3" name="Rectangle 2"/>
          <p:cNvSpPr/>
          <p:nvPr/>
        </p:nvSpPr>
        <p:spPr>
          <a:xfrm>
            <a:off x="304800" y="1981200"/>
            <a:ext cx="3505200" cy="646331"/>
          </a:xfrm>
          <a:prstGeom prst="rect">
            <a:avLst/>
          </a:prstGeom>
        </p:spPr>
        <p:txBody>
          <a:bodyPr wrap="square">
            <a:spAutoFit/>
          </a:bodyPr>
          <a:lstStyle/>
          <a:p>
            <a:pPr marL="2286000" indent="-2286000"/>
            <a:r>
              <a:rPr lang="ru-RU" sz="3600" b="1" dirty="0" smtClean="0">
                <a:solidFill>
                  <a:srgbClr val="008000"/>
                </a:solidFill>
                <a:latin typeface="+mn-lt"/>
              </a:rPr>
              <a:t>Принцип №</a:t>
            </a:r>
            <a:r>
              <a:rPr lang="en-US" sz="3600" b="1" dirty="0" smtClean="0">
                <a:solidFill>
                  <a:srgbClr val="008000"/>
                </a:solidFill>
                <a:latin typeface="+mn-lt"/>
              </a:rPr>
              <a:t> 8:</a:t>
            </a:r>
            <a:endParaRPr lang="en-US" sz="3600" dirty="0" smtClean="0">
              <a:solidFill>
                <a:srgbClr val="008000"/>
              </a:solidFill>
              <a:latin typeface="+mn-lt"/>
            </a:endParaRPr>
          </a:p>
        </p:txBody>
      </p:sp>
      <p:sp>
        <p:nvSpPr>
          <p:cNvPr id="4" name="Content Placeholder 2"/>
          <p:cNvSpPr>
            <a:spLocks noGrp="1"/>
          </p:cNvSpPr>
          <p:nvPr>
            <p:ph idx="1"/>
          </p:nvPr>
        </p:nvSpPr>
        <p:spPr>
          <a:xfrm>
            <a:off x="457200" y="2971800"/>
            <a:ext cx="8229600" cy="2590800"/>
          </a:xfrm>
        </p:spPr>
        <p:txBody>
          <a:bodyPr/>
          <a:lstStyle/>
          <a:p>
            <a:pPr algn="ctr">
              <a:buNone/>
            </a:pPr>
            <a:r>
              <a:rPr lang="ru-RU" dirty="0" smtClean="0"/>
              <a:t>«Итак, если враг твой голоден, накорми его; если жаждет, напой его: ибо, делая сие, ты соберешь ему на голову горящие уголья. Не будь побежден злом, но побеждай зло добром».</a:t>
            </a:r>
            <a:r>
              <a:rPr lang="en-US" dirty="0" smtClean="0"/>
              <a:t> </a:t>
            </a:r>
            <a:r>
              <a:rPr lang="ru-RU" dirty="0" smtClean="0"/>
              <a:t>Римлянам</a:t>
            </a:r>
            <a:r>
              <a:rPr lang="en-US" dirty="0" smtClean="0"/>
              <a:t> 12:20-21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858000"/>
          </a:xfrm>
          <a:prstGeom prst="rect">
            <a:avLst/>
          </a:prstGeom>
        </p:spPr>
      </p:pic>
      <p:sp>
        <p:nvSpPr>
          <p:cNvPr id="2" name="Title 1"/>
          <p:cNvSpPr>
            <a:spLocks noGrp="1"/>
          </p:cNvSpPr>
          <p:nvPr>
            <p:ph type="title"/>
          </p:nvPr>
        </p:nvSpPr>
        <p:spPr>
          <a:xfrm>
            <a:off x="1600200" y="655638"/>
            <a:ext cx="7696200" cy="1249362"/>
          </a:xfrm>
        </p:spPr>
        <p:txBody>
          <a:bodyPr/>
          <a:lstStyle/>
          <a:p>
            <a:r>
              <a:rPr lang="en-US" dirty="0">
                <a:solidFill>
                  <a:srgbClr val="660066"/>
                </a:solidFill>
              </a:rPr>
              <a:t/>
            </a:r>
            <a:br>
              <a:rPr lang="en-US" dirty="0">
                <a:solidFill>
                  <a:srgbClr val="660066"/>
                </a:solidFill>
              </a:rPr>
            </a:br>
            <a:endParaRPr lang="en-US" baseline="30000"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685302" y="4267200"/>
            <a:ext cx="2492208" cy="2590800"/>
          </a:xfrm>
          <a:prstGeom prst="rect">
            <a:avLst/>
          </a:prstGeom>
        </p:spPr>
      </p:pic>
      <p:sp>
        <p:nvSpPr>
          <p:cNvPr id="4" name="Content Placeholder 2"/>
          <p:cNvSpPr>
            <a:spLocks noGrp="1"/>
          </p:cNvSpPr>
          <p:nvPr>
            <p:ph idx="1"/>
          </p:nvPr>
        </p:nvSpPr>
        <p:spPr>
          <a:xfrm>
            <a:off x="457200" y="2209800"/>
            <a:ext cx="7162800" cy="2209800"/>
          </a:xfrm>
        </p:spPr>
        <p:txBody>
          <a:bodyPr/>
          <a:lstStyle/>
          <a:p>
            <a:pPr marL="742950" indent="-742950">
              <a:buFont typeface="+mj-lt"/>
              <a:buAutoNum type="arabicPeriod"/>
              <a:tabLst>
                <a:tab pos="4060825" algn="l"/>
              </a:tabLst>
            </a:pPr>
            <a:r>
              <a:rPr lang="ru-RU" sz="3600" dirty="0" smtClean="0">
                <a:solidFill>
                  <a:srgbClr val="008000"/>
                </a:solidFill>
              </a:rPr>
              <a:t>личное пространство</a:t>
            </a:r>
            <a:endParaRPr lang="en-US" sz="3600" dirty="0" smtClean="0">
              <a:solidFill>
                <a:srgbClr val="008000"/>
              </a:solidFill>
            </a:endParaRPr>
          </a:p>
          <a:p>
            <a:pPr marL="742950" indent="-742950">
              <a:buFont typeface="+mj-lt"/>
              <a:buAutoNum type="arabicPeriod"/>
              <a:tabLst>
                <a:tab pos="4060825" algn="l"/>
              </a:tabLst>
            </a:pPr>
            <a:r>
              <a:rPr lang="ru-RU" sz="3600" dirty="0" smtClean="0">
                <a:solidFill>
                  <a:srgbClr val="008000"/>
                </a:solidFill>
              </a:rPr>
              <a:t>контроль своего собственного тела</a:t>
            </a:r>
            <a:endParaRPr lang="en-US" sz="3600" dirty="0" smtClean="0">
              <a:solidFill>
                <a:srgbClr val="008000"/>
              </a:solidFill>
            </a:endParaRPr>
          </a:p>
          <a:p>
            <a:pPr marL="742950" indent="-742950">
              <a:buFont typeface="+mj-lt"/>
              <a:buAutoNum type="arabicPeriod"/>
              <a:tabLst>
                <a:tab pos="4060825" algn="l"/>
              </a:tabLst>
            </a:pPr>
            <a:r>
              <a:rPr lang="ru-RU" sz="3600" dirty="0" smtClean="0">
                <a:solidFill>
                  <a:srgbClr val="008000"/>
                </a:solidFill>
              </a:rPr>
              <a:t>свобода слова (свобода выражать свое мнение)</a:t>
            </a:r>
            <a:endParaRPr lang="en-US" sz="3600" dirty="0" smtClean="0">
              <a:solidFill>
                <a:srgbClr val="008000"/>
              </a:solidFill>
            </a:endParaRPr>
          </a:p>
          <a:p>
            <a:pPr marL="742950" indent="-742950">
              <a:buFont typeface="+mj-lt"/>
              <a:buAutoNum type="arabicPeriod"/>
              <a:tabLst>
                <a:tab pos="4060825" algn="l"/>
              </a:tabLst>
            </a:pPr>
            <a:r>
              <a:rPr lang="ru-RU" sz="3600" dirty="0">
                <a:solidFill>
                  <a:srgbClr val="008000"/>
                </a:solidFill>
              </a:rPr>
              <a:t>с</a:t>
            </a:r>
            <a:r>
              <a:rPr lang="ru-RU" sz="3600" dirty="0" smtClean="0">
                <a:solidFill>
                  <a:srgbClr val="008000"/>
                </a:solidFill>
              </a:rPr>
              <a:t>вобода выбора</a:t>
            </a:r>
            <a:endParaRPr lang="en-US" sz="3600" dirty="0" smtClean="0">
              <a:solidFill>
                <a:srgbClr val="008000"/>
              </a:solidFill>
            </a:endParaRPr>
          </a:p>
          <a:p>
            <a:pPr marL="742950" indent="-742950">
              <a:buFont typeface="+mj-lt"/>
              <a:buAutoNum type="arabicPeriod"/>
              <a:tabLst>
                <a:tab pos="4060825" algn="l"/>
              </a:tabLst>
            </a:pPr>
            <a:r>
              <a:rPr lang="ru-RU" sz="3600" dirty="0" smtClean="0">
                <a:solidFill>
                  <a:srgbClr val="008000"/>
                </a:solidFill>
              </a:rPr>
              <a:t>свобода передвижения</a:t>
            </a:r>
            <a:endParaRPr lang="en-US" sz="3600" dirty="0" smtClean="0">
              <a:solidFill>
                <a:srgbClr val="008000"/>
              </a:solidFill>
            </a:endParaRPr>
          </a:p>
        </p:txBody>
      </p:sp>
      <p:sp>
        <p:nvSpPr>
          <p:cNvPr id="6" name="Title 1"/>
          <p:cNvSpPr txBox="1">
            <a:spLocks/>
          </p:cNvSpPr>
          <p:nvPr/>
        </p:nvSpPr>
        <p:spPr bwMode="auto">
          <a:xfrm>
            <a:off x="2057400" y="655638"/>
            <a:ext cx="7010400" cy="1249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b="1" dirty="0" smtClean="0">
                <a:solidFill>
                  <a:srgbClr val="660066"/>
                </a:solidFill>
              </a:rPr>
              <a:t>Взаимные права, которые должны соблюдаться</a:t>
            </a:r>
            <a:r>
              <a:rPr lang="en-US" dirty="0" smtClean="0">
                <a:solidFill>
                  <a:srgbClr val="660066"/>
                </a:solidFill>
              </a:rPr>
              <a:t/>
            </a:r>
            <a:br>
              <a:rPr lang="en-US" dirty="0" smtClean="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057400" y="655638"/>
            <a:ext cx="7010400" cy="1249362"/>
          </a:xfrm>
        </p:spPr>
        <p:txBody>
          <a:bodyPr/>
          <a:lstStyle/>
          <a:p>
            <a:r>
              <a:rPr lang="ru-RU" b="1" dirty="0" smtClean="0">
                <a:solidFill>
                  <a:srgbClr val="660066"/>
                </a:solidFill>
              </a:rPr>
              <a:t>Исцеление всегда сопровождает прощение</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3" name="Rectangle 2"/>
          <p:cNvSpPr/>
          <p:nvPr/>
        </p:nvSpPr>
        <p:spPr>
          <a:xfrm>
            <a:off x="533400" y="1981200"/>
            <a:ext cx="3048000" cy="646331"/>
          </a:xfrm>
          <a:prstGeom prst="rect">
            <a:avLst/>
          </a:prstGeom>
        </p:spPr>
        <p:txBody>
          <a:bodyPr wrap="square">
            <a:spAutoFit/>
          </a:bodyPr>
          <a:lstStyle/>
          <a:p>
            <a:pPr marL="2286000" indent="-2286000"/>
            <a:r>
              <a:rPr lang="ru-RU" sz="3600" b="1" dirty="0" smtClean="0">
                <a:solidFill>
                  <a:srgbClr val="008000"/>
                </a:solidFill>
                <a:latin typeface="+mn-lt"/>
              </a:rPr>
              <a:t>Принцип</a:t>
            </a:r>
            <a:r>
              <a:rPr lang="en-US" sz="3600" b="1" dirty="0" smtClean="0">
                <a:solidFill>
                  <a:srgbClr val="008000"/>
                </a:solidFill>
                <a:latin typeface="+mn-lt"/>
              </a:rPr>
              <a:t> </a:t>
            </a:r>
            <a:r>
              <a:rPr lang="ru-RU" sz="3600" b="1" dirty="0" smtClean="0">
                <a:solidFill>
                  <a:srgbClr val="008000"/>
                </a:solidFill>
                <a:latin typeface="+mn-lt"/>
              </a:rPr>
              <a:t>№</a:t>
            </a:r>
            <a:r>
              <a:rPr lang="en-US" sz="3600" b="1" dirty="0" smtClean="0">
                <a:solidFill>
                  <a:srgbClr val="008000"/>
                </a:solidFill>
                <a:latin typeface="+mn-lt"/>
              </a:rPr>
              <a:t> 9:</a:t>
            </a:r>
            <a:endParaRPr lang="en-US" sz="3600" dirty="0" smtClean="0">
              <a:solidFill>
                <a:srgbClr val="008000"/>
              </a:solidFill>
              <a:latin typeface="+mn-lt"/>
            </a:endParaRPr>
          </a:p>
        </p:txBody>
      </p:sp>
      <p:sp>
        <p:nvSpPr>
          <p:cNvPr id="4" name="Content Placeholder 2"/>
          <p:cNvSpPr>
            <a:spLocks noGrp="1"/>
          </p:cNvSpPr>
          <p:nvPr>
            <p:ph idx="1"/>
          </p:nvPr>
        </p:nvSpPr>
        <p:spPr>
          <a:xfrm>
            <a:off x="1295400" y="2667000"/>
            <a:ext cx="6705600" cy="2590800"/>
          </a:xfrm>
        </p:spPr>
        <p:txBody>
          <a:bodyPr/>
          <a:lstStyle/>
          <a:p>
            <a:pPr marL="0" indent="0" algn="ctr">
              <a:buNone/>
            </a:pPr>
            <a:r>
              <a:rPr lang="ru-RU" dirty="0" smtClean="0"/>
              <a:t>«Но чтобы вы знали, что Сын Человеческий имеет власть на земле прощать грехи, - тогда говорит расслабленному: встань, возьми постель твою и иди в дом твой. И он встал, взял постель совю и пошел в дом свой». Ев. </a:t>
            </a:r>
            <a:r>
              <a:rPr lang="ru-RU" dirty="0"/>
              <a:t>о</a:t>
            </a:r>
            <a:r>
              <a:rPr lang="ru-RU" dirty="0" smtClean="0"/>
              <a:t>т Матфея</a:t>
            </a:r>
            <a:r>
              <a:rPr lang="en-US" dirty="0" smtClean="0"/>
              <a:t> 9:6-7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6" name="Rectangle 5"/>
          <p:cNvSpPr/>
          <p:nvPr/>
        </p:nvSpPr>
        <p:spPr>
          <a:xfrm>
            <a:off x="1003296" y="3254514"/>
            <a:ext cx="5099874" cy="707886"/>
          </a:xfrm>
          <a:prstGeom prst="rect">
            <a:avLst/>
          </a:prstGeom>
        </p:spPr>
        <p:txBody>
          <a:bodyPr wrap="none">
            <a:spAutoFit/>
          </a:bodyPr>
          <a:lstStyle/>
          <a:p>
            <a:r>
              <a:rPr lang="ru-RU" sz="4000" b="1" dirty="0" smtClean="0">
                <a:latin typeface="+mn-lt"/>
              </a:rPr>
              <a:t>«Я прощаю </a:t>
            </a:r>
            <a:r>
              <a:rPr lang="ru-RU" sz="4000" b="1" i="1" dirty="0" smtClean="0">
                <a:latin typeface="+mn-lt"/>
              </a:rPr>
              <a:t>всех</a:t>
            </a:r>
            <a:r>
              <a:rPr lang="ru-RU" sz="4000" b="1" dirty="0" smtClean="0">
                <a:latin typeface="+mn-lt"/>
              </a:rPr>
              <a:t> вас!»</a:t>
            </a:r>
            <a:endParaRPr lang="en-US" sz="4000" dirty="0">
              <a:latin typeface="+mn-lt"/>
            </a:endParaRPr>
          </a:p>
        </p:txBody>
      </p:sp>
      <p:pic>
        <p:nvPicPr>
          <p:cNvPr id="5" name="Picture 4"/>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
        <p:nvSpPr>
          <p:cNvPr id="7" name="Title 1"/>
          <p:cNvSpPr>
            <a:spLocks noGrp="1"/>
          </p:cNvSpPr>
          <p:nvPr>
            <p:ph type="title"/>
          </p:nvPr>
        </p:nvSpPr>
        <p:spPr>
          <a:xfrm>
            <a:off x="2057400" y="655638"/>
            <a:ext cx="7010400" cy="1249362"/>
          </a:xfrm>
        </p:spPr>
        <p:txBody>
          <a:bodyPr/>
          <a:lstStyle/>
          <a:p>
            <a:r>
              <a:rPr lang="ru-RU" b="1" dirty="0" smtClean="0">
                <a:solidFill>
                  <a:srgbClr val="660066"/>
                </a:solidFill>
              </a:rPr>
              <a:t>Исцеление всегда сопровождает прощение</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42470" y="3581400"/>
            <a:ext cx="3317455" cy="3276600"/>
          </a:xfrm>
          <a:prstGeom prst="rect">
            <a:avLst/>
          </a:prstGeom>
          <a:ln>
            <a:noFill/>
          </a:ln>
          <a:effectLst>
            <a:softEdge rad="112500"/>
          </a:effectLst>
        </p:spPr>
      </p:pic>
      <p:sp>
        <p:nvSpPr>
          <p:cNvPr id="4" name="Rectangle 3"/>
          <p:cNvSpPr/>
          <p:nvPr/>
        </p:nvSpPr>
        <p:spPr>
          <a:xfrm>
            <a:off x="304800" y="2057400"/>
            <a:ext cx="5791200" cy="4662814"/>
          </a:xfrm>
          <a:prstGeom prst="rect">
            <a:avLst/>
          </a:prstGeom>
        </p:spPr>
        <p:txBody>
          <a:bodyPr wrap="square">
            <a:spAutoFit/>
          </a:bodyPr>
          <a:lstStyle/>
          <a:p>
            <a:pPr algn="ctr"/>
            <a:r>
              <a:rPr lang="ru-RU" sz="2700" dirty="0"/>
              <a:t>За последние два или три десятилетия увеличилось число исследований, показывающих прямую связь между разумом </a:t>
            </a:r>
            <a:r>
              <a:rPr lang="ru-RU" sz="2700" dirty="0" smtClean="0"/>
              <a:t/>
            </a:r>
            <a:br>
              <a:rPr lang="ru-RU" sz="2700" dirty="0" smtClean="0"/>
            </a:br>
            <a:r>
              <a:rPr lang="ru-RU" sz="2700" dirty="0" smtClean="0"/>
              <a:t>и </a:t>
            </a:r>
            <a:r>
              <a:rPr lang="ru-RU" sz="2700" dirty="0"/>
              <a:t>телом. </a:t>
            </a:r>
            <a:endParaRPr lang="ru-RU" sz="2700" dirty="0" smtClean="0"/>
          </a:p>
          <a:p>
            <a:pPr algn="ctr"/>
            <a:r>
              <a:rPr lang="ru-RU" sz="2700" b="1" dirty="0" smtClean="0"/>
              <a:t>Много </a:t>
            </a:r>
            <a:r>
              <a:rPr lang="ru-RU" sz="2700" b="1" dirty="0"/>
              <a:t>лет тому назад Эллен Уайт подтвердила существование влияния разума на заболевания тела, которые являются результатом нездорового мышления</a:t>
            </a:r>
            <a:r>
              <a:rPr lang="ru-RU" sz="2700" b="1" dirty="0" smtClean="0"/>
              <a:t>.</a:t>
            </a:r>
            <a:endParaRPr lang="en-US" sz="2700" dirty="0" smtClean="0">
              <a:latin typeface="+mn-lt"/>
            </a:endParaRPr>
          </a:p>
        </p:txBody>
      </p:sp>
      <p:sp>
        <p:nvSpPr>
          <p:cNvPr id="7" name="Title 1"/>
          <p:cNvSpPr>
            <a:spLocks noGrp="1"/>
          </p:cNvSpPr>
          <p:nvPr>
            <p:ph type="title"/>
          </p:nvPr>
        </p:nvSpPr>
        <p:spPr>
          <a:xfrm>
            <a:off x="2057400" y="655638"/>
            <a:ext cx="7010400" cy="1249362"/>
          </a:xfrm>
        </p:spPr>
        <p:txBody>
          <a:bodyPr/>
          <a:lstStyle/>
          <a:p>
            <a:r>
              <a:rPr lang="ru-RU" b="1" dirty="0" smtClean="0">
                <a:solidFill>
                  <a:srgbClr val="660066"/>
                </a:solidFill>
              </a:rPr>
              <a:t>Исцеление всегда сопровождает прощение</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5" name="Rectangle 4"/>
          <p:cNvSpPr/>
          <p:nvPr/>
        </p:nvSpPr>
        <p:spPr>
          <a:xfrm>
            <a:off x="838200" y="1981200"/>
            <a:ext cx="4191000" cy="4555093"/>
          </a:xfrm>
          <a:prstGeom prst="rect">
            <a:avLst/>
          </a:prstGeom>
        </p:spPr>
        <p:txBody>
          <a:bodyPr wrap="square">
            <a:spAutoFit/>
          </a:bodyPr>
          <a:lstStyle/>
          <a:p>
            <a:r>
              <a:rPr lang="ru-RU" sz="2900" dirty="0"/>
              <a:t>Поддерживание организма в состоянии постоянного кризиса означает, что то, что должно было защитить вас в случае кризиса, </a:t>
            </a:r>
            <a:r>
              <a:rPr lang="ru-RU" sz="2900" dirty="0" smtClean="0"/>
              <a:t/>
            </a:r>
            <a:br>
              <a:rPr lang="ru-RU" sz="2900" dirty="0" smtClean="0"/>
            </a:br>
            <a:r>
              <a:rPr lang="ru-RU" sz="2900" dirty="0" smtClean="0"/>
              <a:t>в </a:t>
            </a:r>
            <a:r>
              <a:rPr lang="ru-RU" sz="2900" dirty="0"/>
              <a:t>настоящее время отравляет ваше тело </a:t>
            </a:r>
            <a:r>
              <a:rPr lang="ru-RU" sz="2900" dirty="0" smtClean="0"/>
              <a:t/>
            </a:r>
            <a:br>
              <a:rPr lang="ru-RU" sz="2900" dirty="0" smtClean="0"/>
            </a:br>
            <a:r>
              <a:rPr lang="ru-RU" sz="2900" dirty="0" smtClean="0"/>
              <a:t>и </a:t>
            </a:r>
            <a:r>
              <a:rPr lang="ru-RU" sz="2900" dirty="0"/>
              <a:t>ослабляет иммунную систему</a:t>
            </a:r>
            <a:r>
              <a:rPr lang="ru-RU" sz="2900" dirty="0" smtClean="0"/>
              <a:t>.</a:t>
            </a:r>
            <a:endParaRPr lang="en-US" sz="2900" dirty="0">
              <a:latin typeface="+mj-lt"/>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112486" y="2667000"/>
            <a:ext cx="4031514" cy="4191000"/>
          </a:xfrm>
          <a:prstGeom prst="rect">
            <a:avLst/>
          </a:prstGeom>
        </p:spPr>
      </p:pic>
      <p:sp>
        <p:nvSpPr>
          <p:cNvPr id="7" name="Title 1"/>
          <p:cNvSpPr>
            <a:spLocks noGrp="1"/>
          </p:cNvSpPr>
          <p:nvPr>
            <p:ph type="title"/>
          </p:nvPr>
        </p:nvSpPr>
        <p:spPr>
          <a:xfrm>
            <a:off x="2057400" y="655638"/>
            <a:ext cx="7010400" cy="1249362"/>
          </a:xfrm>
        </p:spPr>
        <p:txBody>
          <a:bodyPr/>
          <a:lstStyle/>
          <a:p>
            <a:r>
              <a:rPr lang="ru-RU" b="1" dirty="0" smtClean="0">
                <a:solidFill>
                  <a:srgbClr val="660066"/>
                </a:solidFill>
              </a:rPr>
              <a:t>Исцеление всегда сопровождает прощение</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4" name="Rectangle 3"/>
          <p:cNvSpPr/>
          <p:nvPr/>
        </p:nvSpPr>
        <p:spPr>
          <a:xfrm>
            <a:off x="-762000" y="2744450"/>
            <a:ext cx="8382000" cy="1446550"/>
          </a:xfrm>
          <a:prstGeom prst="rect">
            <a:avLst/>
          </a:prstGeom>
        </p:spPr>
        <p:txBody>
          <a:bodyPr wrap="square">
            <a:spAutoFit/>
          </a:bodyPr>
          <a:lstStyle/>
          <a:p>
            <a:pPr algn="ctr"/>
            <a:r>
              <a:rPr lang="ru-RU" sz="4400" b="1" dirty="0" smtClean="0">
                <a:latin typeface="+mn-lt"/>
              </a:rPr>
              <a:t>Для того, чтобы простить, </a:t>
            </a:r>
            <a:br>
              <a:rPr lang="ru-RU" sz="4400" b="1" dirty="0" smtClean="0">
                <a:latin typeface="+mn-lt"/>
              </a:rPr>
            </a:br>
            <a:r>
              <a:rPr lang="ru-RU" sz="4400" b="1" dirty="0" smtClean="0">
                <a:latin typeface="+mn-lt"/>
              </a:rPr>
              <a:t>нужно сделать ВЫБОР</a:t>
            </a:r>
            <a:r>
              <a:rPr lang="en-US" sz="4400" b="1" dirty="0" smtClean="0">
                <a:latin typeface="+mn-lt"/>
              </a:rPr>
              <a:t>.</a:t>
            </a:r>
            <a:r>
              <a:rPr lang="en-US" sz="4400" dirty="0" smtClean="0">
                <a:latin typeface="+mn-lt"/>
              </a:rPr>
              <a:t> </a:t>
            </a:r>
            <a:endParaRPr lang="en-US" sz="4400" dirty="0">
              <a:latin typeface="+mn-lt"/>
            </a:endParaRPr>
          </a:p>
        </p:txBody>
      </p:sp>
      <p:pic>
        <p:nvPicPr>
          <p:cNvPr id="6" name="Picture 5"/>
          <p:cNvPicPr>
            <a:picLocks noChangeAspect="1"/>
          </p:cNvPicPr>
          <p:nvPr/>
        </p:nvPicPr>
        <p:blipFill>
          <a:blip r:embed="rId4" cstate="print"/>
          <a:stretch>
            <a:fillRect/>
          </a:stretch>
        </p:blipFill>
        <p:spPr>
          <a:xfrm>
            <a:off x="6234980" y="3276600"/>
            <a:ext cx="2900934" cy="3581400"/>
          </a:xfrm>
          <a:prstGeom prst="rect">
            <a:avLst/>
          </a:prstGeom>
          <a:ln>
            <a:noFill/>
          </a:ln>
          <a:effectLst>
            <a:softEdge rad="112500"/>
          </a:effectLst>
        </p:spPr>
      </p:pic>
      <p:sp>
        <p:nvSpPr>
          <p:cNvPr id="7" name="Title 1"/>
          <p:cNvSpPr>
            <a:spLocks noGrp="1"/>
          </p:cNvSpPr>
          <p:nvPr>
            <p:ph type="title"/>
          </p:nvPr>
        </p:nvSpPr>
        <p:spPr>
          <a:xfrm>
            <a:off x="2057400" y="655638"/>
            <a:ext cx="7010400" cy="1249362"/>
          </a:xfrm>
        </p:spPr>
        <p:txBody>
          <a:bodyPr/>
          <a:lstStyle/>
          <a:p>
            <a:r>
              <a:rPr lang="ru-RU" b="1" dirty="0" smtClean="0">
                <a:solidFill>
                  <a:srgbClr val="660066"/>
                </a:solidFill>
              </a:rPr>
              <a:t>Исцеление всегда сопровождает прощение</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1078"/>
            <a:ext cx="9309322" cy="6858000"/>
          </a:xfrm>
          <a:prstGeom prst="rect">
            <a:avLst/>
          </a:prstGeom>
        </p:spPr>
      </p:pic>
      <p:sp>
        <p:nvSpPr>
          <p:cNvPr id="2" name="Title 1"/>
          <p:cNvSpPr>
            <a:spLocks noGrp="1"/>
          </p:cNvSpPr>
          <p:nvPr>
            <p:ph type="title"/>
          </p:nvPr>
        </p:nvSpPr>
        <p:spPr>
          <a:xfrm>
            <a:off x="1295400" y="762000"/>
            <a:ext cx="6934200" cy="1143000"/>
          </a:xfrm>
        </p:spPr>
        <p:txBody>
          <a:bodyPr/>
          <a:lstStyle/>
          <a:p>
            <a:r>
              <a:rPr lang="ru-RU" b="1" dirty="0" smtClean="0">
                <a:solidFill>
                  <a:srgbClr val="660066"/>
                </a:solidFill>
              </a:rPr>
              <a:t>Первые библейские ПРИНЦИПЫ ПРОЩЕНИЯ</a:t>
            </a:r>
            <a:r>
              <a:rPr lang="en-US" b="1" dirty="0" smtClean="0">
                <a:solidFill>
                  <a:srgbClr val="660066"/>
                </a:solidFill>
              </a:rPr>
              <a:t>:  </a:t>
            </a:r>
            <a:r>
              <a:rPr lang="en-US" b="1" dirty="0">
                <a:solidFill>
                  <a:srgbClr val="660066"/>
                </a:solidFill>
              </a:rPr>
              <a:t/>
            </a:r>
            <a:br>
              <a:rPr lang="en-US" b="1" dirty="0">
                <a:solidFill>
                  <a:srgbClr val="660066"/>
                </a:solidFill>
              </a:rPr>
            </a:br>
            <a:endParaRPr lang="en-US" b="1" dirty="0">
              <a:solidFill>
                <a:srgbClr val="660066"/>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851288" y="3276600"/>
            <a:ext cx="3445112" cy="3581400"/>
          </a:xfrm>
          <a:prstGeom prst="rect">
            <a:avLst/>
          </a:prstGeom>
        </p:spPr>
      </p:pic>
      <p:sp>
        <p:nvSpPr>
          <p:cNvPr id="3" name="Content Placeholder 2"/>
          <p:cNvSpPr>
            <a:spLocks noGrp="1"/>
          </p:cNvSpPr>
          <p:nvPr>
            <p:ph idx="1"/>
          </p:nvPr>
        </p:nvSpPr>
        <p:spPr>
          <a:xfrm>
            <a:off x="457200" y="2667000"/>
            <a:ext cx="7620000" cy="2819400"/>
          </a:xfrm>
        </p:spPr>
        <p:txBody>
          <a:bodyPr/>
          <a:lstStyle/>
          <a:p>
            <a:pPr marL="0" indent="0">
              <a:buNone/>
            </a:pPr>
            <a:r>
              <a:rPr lang="ru-RU" dirty="0" smtClean="0"/>
              <a:t>1</a:t>
            </a:r>
            <a:r>
              <a:rPr lang="ru-RU" dirty="0"/>
              <a:t>. Я буду прощен так, как прощаю я.</a:t>
            </a:r>
            <a:endParaRPr lang="en-US" dirty="0"/>
          </a:p>
          <a:p>
            <a:pPr marL="0" indent="0">
              <a:buNone/>
            </a:pPr>
            <a:r>
              <a:rPr lang="ru-RU" dirty="0"/>
              <a:t>2. Если я не прощаю, мое поклонение Богу </a:t>
            </a:r>
            <a:r>
              <a:rPr lang="ru-RU" dirty="0" smtClean="0"/>
              <a:t/>
            </a:r>
            <a:br>
              <a:rPr lang="ru-RU" dirty="0" smtClean="0"/>
            </a:br>
            <a:r>
              <a:rPr lang="ru-RU" dirty="0" smtClean="0"/>
              <a:t>    не </a:t>
            </a:r>
            <a:r>
              <a:rPr lang="ru-RU" dirty="0"/>
              <a:t>принимается. </a:t>
            </a:r>
            <a:endParaRPr lang="en-US" dirty="0"/>
          </a:p>
          <a:p>
            <a:pPr marL="0" indent="0">
              <a:buNone/>
            </a:pPr>
            <a:r>
              <a:rPr lang="ru-RU" dirty="0"/>
              <a:t>3. Прощение предназначено для всех</a:t>
            </a:r>
            <a:r>
              <a:rPr lang="ru-RU"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707586" y="3124200"/>
            <a:ext cx="3665014" cy="3810000"/>
          </a:xfrm>
          <a:prstGeom prst="rect">
            <a:avLst/>
          </a:prstGeom>
          <a:ln>
            <a:noFill/>
          </a:ln>
          <a:effectLst>
            <a:softEdge rad="112500"/>
          </a:effectLst>
        </p:spPr>
      </p:pic>
      <p:sp>
        <p:nvSpPr>
          <p:cNvPr id="3" name="Content Placeholder 2"/>
          <p:cNvSpPr>
            <a:spLocks noGrp="1"/>
          </p:cNvSpPr>
          <p:nvPr>
            <p:ph idx="1"/>
          </p:nvPr>
        </p:nvSpPr>
        <p:spPr>
          <a:xfrm>
            <a:off x="381000" y="2484437"/>
            <a:ext cx="6477000" cy="3078163"/>
          </a:xfrm>
        </p:spPr>
        <p:txBody>
          <a:bodyPr/>
          <a:lstStyle/>
          <a:p>
            <a:pPr marL="0" indent="0">
              <a:buNone/>
            </a:pPr>
            <a:r>
              <a:rPr lang="ru-RU" dirty="0"/>
              <a:t>4. Простить легче тогда, </a:t>
            </a:r>
            <a:r>
              <a:rPr lang="ru-RU" dirty="0" smtClean="0"/>
              <a:t>когда</a:t>
            </a:r>
            <a:br>
              <a:rPr lang="ru-RU" dirty="0" smtClean="0"/>
            </a:br>
            <a:r>
              <a:rPr lang="ru-RU" dirty="0" smtClean="0"/>
              <a:t>    </a:t>
            </a:r>
            <a:r>
              <a:rPr lang="ru-RU" dirty="0"/>
              <a:t>обидчик просит о прощении. </a:t>
            </a:r>
            <a:endParaRPr lang="en-US" dirty="0"/>
          </a:p>
          <a:p>
            <a:pPr marL="0" indent="0">
              <a:buNone/>
            </a:pPr>
            <a:r>
              <a:rPr lang="ru-RU" dirty="0"/>
              <a:t>5. Дар прощения может вызвать </a:t>
            </a:r>
            <a:r>
              <a:rPr lang="ru-RU" dirty="0" smtClean="0"/>
              <a:t/>
            </a:r>
            <a:br>
              <a:rPr lang="ru-RU" dirty="0" smtClean="0"/>
            </a:br>
            <a:r>
              <a:rPr lang="ru-RU" dirty="0" smtClean="0"/>
              <a:t>    раскаяние</a:t>
            </a:r>
            <a:r>
              <a:rPr lang="ru-RU" dirty="0"/>
              <a:t>: Божье прощение</a:t>
            </a:r>
            <a:r>
              <a:rPr lang="ru-RU" dirty="0" smtClean="0"/>
              <a:t>.</a:t>
            </a:r>
            <a:endParaRPr lang="en-US" dirty="0"/>
          </a:p>
        </p:txBody>
      </p:sp>
      <p:sp>
        <p:nvSpPr>
          <p:cNvPr id="7" name="Title 1"/>
          <p:cNvSpPr>
            <a:spLocks noGrp="1"/>
          </p:cNvSpPr>
          <p:nvPr>
            <p:ph type="title"/>
          </p:nvPr>
        </p:nvSpPr>
        <p:spPr>
          <a:xfrm>
            <a:off x="1295400" y="762000"/>
            <a:ext cx="6934200" cy="1143000"/>
          </a:xfrm>
        </p:spPr>
        <p:txBody>
          <a:bodyPr/>
          <a:lstStyle/>
          <a:p>
            <a:r>
              <a:rPr lang="ru-RU" b="1" dirty="0" smtClean="0">
                <a:solidFill>
                  <a:srgbClr val="660066"/>
                </a:solidFill>
              </a:rPr>
              <a:t>Первые библейские ПРИНЦИПЫ ПРОЩЕНИЯ</a:t>
            </a:r>
            <a:r>
              <a:rPr lang="en-US" b="1" dirty="0" smtClean="0">
                <a:solidFill>
                  <a:srgbClr val="660066"/>
                </a:solidFill>
              </a:rPr>
              <a:t>:  </a:t>
            </a:r>
            <a:r>
              <a:rPr lang="en-US" b="1" dirty="0">
                <a:solidFill>
                  <a:srgbClr val="660066"/>
                </a:solidFill>
              </a:rPr>
              <a:t/>
            </a:r>
            <a:br>
              <a:rPr lang="en-US" b="1" dirty="0">
                <a:solidFill>
                  <a:srgbClr val="660066"/>
                </a:solidFill>
              </a:rPr>
            </a:br>
            <a:endParaRPr lang="en-US" b="1" dirty="0">
              <a:solidFill>
                <a:srgbClr val="660066"/>
              </a:solidFill>
            </a:endParaRPr>
          </a:p>
        </p:txBody>
      </p:sp>
    </p:spTree>
    <p:extLst>
      <p:ext uri="{BB962C8B-B14F-4D97-AF65-F5344CB8AC3E}">
        <p14:creationId xmlns:p14="http://schemas.microsoft.com/office/powerpoint/2010/main" xmlns="" val="306783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smtClean="0">
                <a:solidFill>
                  <a:srgbClr val="660066"/>
                </a:solidFill>
              </a:rPr>
              <a:t>О чем этот семинар</a:t>
            </a:r>
            <a:endParaRPr lang="en-US" b="1" dirty="0">
              <a:solidFill>
                <a:srgbClr val="660066"/>
              </a:solidFill>
            </a:endParaRPr>
          </a:p>
        </p:txBody>
      </p:sp>
      <p:sp>
        <p:nvSpPr>
          <p:cNvPr id="3" name="Content Placeholder 2"/>
          <p:cNvSpPr>
            <a:spLocks noGrp="1"/>
          </p:cNvSpPr>
          <p:nvPr>
            <p:ph idx="1"/>
          </p:nvPr>
        </p:nvSpPr>
        <p:spPr>
          <a:xfrm>
            <a:off x="457200" y="2209800"/>
            <a:ext cx="5181600" cy="3352800"/>
          </a:xfrm>
        </p:spPr>
        <p:txBody>
          <a:bodyPr/>
          <a:lstStyle/>
          <a:p>
            <a:pPr marL="0" indent="0">
              <a:buNone/>
            </a:pPr>
            <a:r>
              <a:rPr lang="ru-RU" dirty="0"/>
              <a:t>Этот семинар о том, </a:t>
            </a:r>
            <a:r>
              <a:rPr lang="en-US" dirty="0" smtClean="0"/>
              <a:t/>
            </a:r>
            <a:br>
              <a:rPr lang="en-US" dirty="0" smtClean="0"/>
            </a:br>
            <a:r>
              <a:rPr lang="ru-RU" dirty="0" smtClean="0"/>
              <a:t>как </a:t>
            </a:r>
            <a:r>
              <a:rPr lang="ru-RU" dirty="0"/>
              <a:t>отпустить  давние разрушительные чувства, связанные с прошлыми </a:t>
            </a:r>
            <a:r>
              <a:rPr lang="en-US" dirty="0" smtClean="0"/>
              <a:t/>
            </a:r>
            <a:br>
              <a:rPr lang="en-US" dirty="0" smtClean="0"/>
            </a:br>
            <a:r>
              <a:rPr lang="ru-RU" dirty="0" smtClean="0"/>
              <a:t>или </a:t>
            </a:r>
            <a:r>
              <a:rPr lang="ru-RU" dirty="0"/>
              <a:t>настоящими обидами, об исцелении этих чувств </a:t>
            </a:r>
            <a:r>
              <a:rPr lang="en-US" dirty="0" smtClean="0"/>
              <a:t/>
            </a:r>
            <a:br>
              <a:rPr lang="en-US" dirty="0" smtClean="0"/>
            </a:br>
            <a:r>
              <a:rPr lang="ru-RU" dirty="0" smtClean="0"/>
              <a:t>и </a:t>
            </a:r>
            <a:r>
              <a:rPr lang="ru-RU" dirty="0"/>
              <a:t>мыслей и о движении </a:t>
            </a:r>
            <a:r>
              <a:rPr lang="en-US" dirty="0" smtClean="0"/>
              <a:t/>
            </a:r>
            <a:br>
              <a:rPr lang="en-US" dirty="0" smtClean="0"/>
            </a:br>
            <a:r>
              <a:rPr lang="ru-RU" dirty="0" smtClean="0"/>
              <a:t>в </a:t>
            </a:r>
            <a:r>
              <a:rPr lang="ru-RU" dirty="0"/>
              <a:t>будущее с надеждой</a:t>
            </a:r>
            <a:r>
              <a:rPr lang="ru-RU" dirty="0" smtClean="0"/>
              <a:t>.</a:t>
            </a:r>
            <a:endParaRPr lang="en-US" dirty="0"/>
          </a:p>
        </p:txBody>
      </p:sp>
      <p:pic>
        <p:nvPicPr>
          <p:cNvPr id="5" name="Picture 4"/>
          <p:cNvPicPr>
            <a:picLocks noChangeAspect="1"/>
          </p:cNvPicPr>
          <p:nvPr/>
        </p:nvPicPr>
        <p:blipFill>
          <a:blip r:embed="rId4" cstate="print"/>
          <a:stretch>
            <a:fillRect/>
          </a:stretch>
        </p:blipFill>
        <p:spPr>
          <a:xfrm>
            <a:off x="5501302" y="2895600"/>
            <a:ext cx="3642698" cy="36322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638800" y="3055706"/>
            <a:ext cx="3657600" cy="3802294"/>
          </a:xfrm>
          <a:prstGeom prst="rect">
            <a:avLst/>
          </a:prstGeom>
        </p:spPr>
      </p:pic>
      <p:sp>
        <p:nvSpPr>
          <p:cNvPr id="7" name="Title 1"/>
          <p:cNvSpPr>
            <a:spLocks noGrp="1"/>
          </p:cNvSpPr>
          <p:nvPr>
            <p:ph type="title"/>
          </p:nvPr>
        </p:nvSpPr>
        <p:spPr>
          <a:xfrm>
            <a:off x="1295400" y="762000"/>
            <a:ext cx="6934200" cy="1143000"/>
          </a:xfrm>
        </p:spPr>
        <p:txBody>
          <a:bodyPr/>
          <a:lstStyle/>
          <a:p>
            <a:r>
              <a:rPr lang="ru-RU" b="1" dirty="0" smtClean="0">
                <a:solidFill>
                  <a:srgbClr val="660066"/>
                </a:solidFill>
              </a:rPr>
              <a:t>Первые библейские ПРИНЦИПЫ ПРОЩЕНИЯ</a:t>
            </a:r>
            <a:r>
              <a:rPr lang="en-US" b="1" dirty="0" smtClean="0">
                <a:solidFill>
                  <a:srgbClr val="660066"/>
                </a:solidFill>
              </a:rPr>
              <a:t>:  </a:t>
            </a:r>
            <a:r>
              <a:rPr lang="en-US" b="1" dirty="0">
                <a:solidFill>
                  <a:srgbClr val="660066"/>
                </a:solidFill>
              </a:rPr>
              <a:t/>
            </a:r>
            <a:br>
              <a:rPr lang="en-US" b="1" dirty="0">
                <a:solidFill>
                  <a:srgbClr val="660066"/>
                </a:solidFill>
              </a:rPr>
            </a:br>
            <a:endParaRPr lang="en-US" b="1" dirty="0">
              <a:solidFill>
                <a:srgbClr val="660066"/>
              </a:solidFill>
            </a:endParaRPr>
          </a:p>
        </p:txBody>
      </p:sp>
      <p:sp>
        <p:nvSpPr>
          <p:cNvPr id="3" name="Content Placeholder 2"/>
          <p:cNvSpPr>
            <a:spLocks noGrp="1"/>
          </p:cNvSpPr>
          <p:nvPr>
            <p:ph idx="1"/>
          </p:nvPr>
        </p:nvSpPr>
        <p:spPr>
          <a:xfrm>
            <a:off x="457200" y="2286000"/>
            <a:ext cx="6172200" cy="3306763"/>
          </a:xfrm>
        </p:spPr>
        <p:txBody>
          <a:bodyPr/>
          <a:lstStyle/>
          <a:p>
            <a:pPr marL="0" indent="0">
              <a:buNone/>
            </a:pPr>
            <a:r>
              <a:rPr lang="ru-RU" dirty="0"/>
              <a:t>6. Свобода исходит от познания</a:t>
            </a:r>
            <a:r>
              <a:rPr lang="ru-RU" dirty="0" smtClean="0"/>
              <a:t>/ </a:t>
            </a:r>
            <a:br>
              <a:rPr lang="ru-RU" dirty="0" smtClean="0"/>
            </a:br>
            <a:r>
              <a:rPr lang="ru-RU" dirty="0" smtClean="0"/>
              <a:t>    признания </a:t>
            </a:r>
            <a:r>
              <a:rPr lang="ru-RU" dirty="0"/>
              <a:t>истины</a:t>
            </a:r>
            <a:r>
              <a:rPr lang="ru-RU" dirty="0" smtClean="0"/>
              <a:t>.</a:t>
            </a:r>
            <a:endParaRPr lang="en-US" dirty="0"/>
          </a:p>
          <a:p>
            <a:pPr marL="0" indent="0">
              <a:buNone/>
            </a:pPr>
            <a:r>
              <a:rPr lang="ru-RU" dirty="0"/>
              <a:t>7. До семижды семидесяти раз.</a:t>
            </a:r>
            <a:endParaRPr lang="en-US" dirty="0"/>
          </a:p>
          <a:p>
            <a:pPr marL="0" indent="0">
              <a:buNone/>
            </a:pPr>
            <a:r>
              <a:rPr lang="ru-RU" dirty="0"/>
              <a:t>8. Не существует такого понятия</a:t>
            </a:r>
            <a:r>
              <a:rPr lang="ru-RU" dirty="0" smtClean="0"/>
              <a:t>,</a:t>
            </a:r>
            <a:br>
              <a:rPr lang="ru-RU" dirty="0" smtClean="0"/>
            </a:br>
            <a:r>
              <a:rPr lang="ru-RU" dirty="0" smtClean="0"/>
              <a:t>    </a:t>
            </a:r>
            <a:r>
              <a:rPr lang="ru-RU" dirty="0"/>
              <a:t>как «христианская» месть.</a:t>
            </a:r>
            <a:endParaRPr lang="en-US" dirty="0"/>
          </a:p>
          <a:p>
            <a:pPr marL="0" indent="0">
              <a:buNone/>
            </a:pPr>
            <a:r>
              <a:rPr lang="ru-RU" dirty="0"/>
              <a:t>9. Исцеление сопровождает </a:t>
            </a:r>
            <a:r>
              <a:rPr lang="ru-RU" dirty="0" smtClean="0"/>
              <a:t/>
            </a:r>
            <a:br>
              <a:rPr lang="ru-RU" dirty="0" smtClean="0"/>
            </a:br>
            <a:r>
              <a:rPr lang="ru-RU" dirty="0" smtClean="0"/>
              <a:t>    прощение.</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533400"/>
            <a:ext cx="8229600" cy="1143000"/>
          </a:xfrm>
        </p:spPr>
        <p:txBody>
          <a:bodyPr/>
          <a:lstStyle/>
          <a:p>
            <a:r>
              <a:rPr lang="ru-RU" b="1" dirty="0" smtClean="0">
                <a:solidFill>
                  <a:srgbClr val="660066"/>
                </a:solidFill>
                <a:latin typeface="Cambria"/>
                <a:cs typeface="Cambria"/>
              </a:rPr>
              <a:t>Молитва</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81000" y="1874837"/>
            <a:ext cx="8534400" cy="3535363"/>
          </a:xfrm>
        </p:spPr>
        <p:txBody>
          <a:bodyPr/>
          <a:lstStyle/>
          <a:p>
            <a:pPr marL="0" indent="0" algn="ctr">
              <a:buNone/>
            </a:pPr>
            <a:r>
              <a:rPr lang="ru-RU" dirty="0" smtClean="0">
                <a:latin typeface="Cambria"/>
                <a:cs typeface="Cambria"/>
              </a:rPr>
              <a:t>«Господь, Господь, Бог человеколюбивый и милосердый, долготерпеливый и многомилостивый и истинный, сохраняющий милость в тысячи родов, прощающий вину и преступление и грех, но не оставляющий без наказания».</a:t>
            </a:r>
            <a:endParaRPr lang="en-US" dirty="0" smtClean="0">
              <a:latin typeface="Cambria"/>
              <a:cs typeface="Cambria"/>
            </a:endParaRPr>
          </a:p>
          <a:p>
            <a:pPr marL="0" indent="0" algn="ctr">
              <a:buNone/>
            </a:pPr>
            <a:r>
              <a:rPr lang="ru-RU" sz="2800" dirty="0" smtClean="0">
                <a:latin typeface="Cambria"/>
                <a:cs typeface="Cambria"/>
              </a:rPr>
              <a:t>Исход</a:t>
            </a:r>
            <a:r>
              <a:rPr lang="en-US" sz="2800" dirty="0" smtClean="0">
                <a:latin typeface="Cambria"/>
                <a:cs typeface="Cambria"/>
              </a:rPr>
              <a:t> 34:6-7</a:t>
            </a:r>
            <a:endParaRPr lang="en-US" sz="2800" dirty="0">
              <a:latin typeface="Cambria"/>
              <a:cs typeface="Cambri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xmlns="">
                  <a14:imgLayer r:embed="rId5">
                    <a14:imgEffect>
                      <a14:backgroundRemoval t="10000" b="90000" l="10000" r="90000"/>
                    </a14:imgEffect>
                  </a14:imgLayer>
                </a14:imgProps>
              </a:ext>
            </a:extLst>
          </a:blip>
          <a:stretch>
            <a:fillRect/>
          </a:stretch>
        </p:blipFill>
        <p:spPr>
          <a:xfrm>
            <a:off x="5448436" y="4343400"/>
            <a:ext cx="4381363" cy="2917473"/>
          </a:xfrm>
          <a:prstGeom prst="rect">
            <a:avLst/>
          </a:prstGeom>
        </p:spPr>
      </p:pic>
    </p:spTree>
    <p:extLst>
      <p:ext uri="{BB962C8B-B14F-4D97-AF65-F5344CB8AC3E}">
        <p14:creationId xmlns:p14="http://schemas.microsoft.com/office/powerpoint/2010/main" xmlns="" val="2701074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65322" y="0"/>
            <a:ext cx="9309322" cy="6858000"/>
          </a:xfrm>
          <a:prstGeom prst="rect">
            <a:avLst/>
          </a:prstGeom>
        </p:spPr>
      </p:pic>
      <p:sp>
        <p:nvSpPr>
          <p:cNvPr id="3" name="Content Placeholder 2"/>
          <p:cNvSpPr>
            <a:spLocks noGrp="1"/>
          </p:cNvSpPr>
          <p:nvPr>
            <p:ph idx="1"/>
          </p:nvPr>
        </p:nvSpPr>
        <p:spPr>
          <a:xfrm>
            <a:off x="457200" y="1600200"/>
            <a:ext cx="8305800" cy="4525963"/>
          </a:xfrm>
        </p:spPr>
        <p:txBody>
          <a:bodyPr/>
          <a:lstStyle/>
          <a:p>
            <a:pPr marL="0" indent="0">
              <a:buNone/>
            </a:pPr>
            <a:endParaRPr lang="en-US" sz="1050" b="1" dirty="0">
              <a:solidFill>
                <a:srgbClr val="660066"/>
              </a:solidFill>
            </a:endParaRPr>
          </a:p>
          <a:p>
            <a:r>
              <a:rPr lang="ru-RU" sz="3600" b="1" dirty="0">
                <a:solidFill>
                  <a:srgbClr val="008000"/>
                </a:solidFill>
              </a:rPr>
              <a:t>о</a:t>
            </a:r>
            <a:r>
              <a:rPr lang="ru-RU" sz="3600" b="1" dirty="0" smtClean="0">
                <a:solidFill>
                  <a:srgbClr val="008000"/>
                </a:solidFill>
              </a:rPr>
              <a:t>тпустить </a:t>
            </a:r>
            <a:r>
              <a:rPr lang="ru-RU" sz="3600" dirty="0" smtClean="0"/>
              <a:t>боль прошлого</a:t>
            </a:r>
            <a:r>
              <a:rPr lang="en-US" sz="3600" dirty="0" smtClean="0"/>
              <a:t>, </a:t>
            </a:r>
            <a:endParaRPr lang="en-US" sz="3600" b="1" dirty="0"/>
          </a:p>
          <a:p>
            <a:r>
              <a:rPr lang="ru-RU" sz="3600" b="1" dirty="0">
                <a:solidFill>
                  <a:srgbClr val="008000"/>
                </a:solidFill>
              </a:rPr>
              <a:t>о</a:t>
            </a:r>
            <a:r>
              <a:rPr lang="ru-RU" sz="3600" b="1" dirty="0" smtClean="0">
                <a:solidFill>
                  <a:srgbClr val="008000"/>
                </a:solidFill>
              </a:rPr>
              <a:t>свободить энергию</a:t>
            </a:r>
            <a:r>
              <a:rPr lang="en-US" sz="3600" dirty="0" smtClean="0">
                <a:solidFill>
                  <a:srgbClr val="008000"/>
                </a:solidFill>
              </a:rPr>
              <a:t> </a:t>
            </a:r>
            <a:r>
              <a:rPr lang="ru-RU" sz="3500" dirty="0" smtClean="0"/>
              <a:t>которую </a:t>
            </a:r>
            <a:br>
              <a:rPr lang="ru-RU" sz="3500" dirty="0" smtClean="0"/>
            </a:br>
            <a:r>
              <a:rPr lang="ru-RU" sz="3500" dirty="0" smtClean="0"/>
              <a:t>вы </a:t>
            </a:r>
            <a:r>
              <a:rPr lang="ru-RU" sz="3500" dirty="0"/>
              <a:t>сейчас тратите на прокручивание </a:t>
            </a:r>
            <a:r>
              <a:rPr lang="ru-RU" sz="3500" dirty="0" smtClean="0"/>
              <a:t/>
            </a:r>
            <a:br>
              <a:rPr lang="ru-RU" sz="3500" dirty="0" smtClean="0"/>
            </a:br>
            <a:r>
              <a:rPr lang="ru-RU" sz="3500" dirty="0" smtClean="0"/>
              <a:t>в </a:t>
            </a:r>
            <a:r>
              <a:rPr lang="ru-RU" sz="3500" dirty="0"/>
              <a:t>своей голове того, что произошло </a:t>
            </a:r>
            <a:r>
              <a:rPr lang="ru-RU" sz="3500" dirty="0" smtClean="0"/>
              <a:t/>
            </a:r>
            <a:br>
              <a:rPr lang="ru-RU" sz="3500" dirty="0" smtClean="0"/>
            </a:br>
            <a:r>
              <a:rPr lang="ru-RU" sz="3500" dirty="0" smtClean="0"/>
              <a:t>и </a:t>
            </a:r>
            <a:r>
              <a:rPr lang="ru-RU" sz="3500" dirty="0"/>
              <a:t>того, как вы злитесь на эту ситуацию, </a:t>
            </a:r>
            <a:r>
              <a:rPr lang="ru-RU" sz="3500" dirty="0" smtClean="0"/>
              <a:t>и</a:t>
            </a:r>
            <a:endParaRPr lang="en-US" sz="3500" dirty="0" smtClean="0"/>
          </a:p>
          <a:p>
            <a:r>
              <a:rPr lang="ru-RU" sz="3600" b="1" dirty="0">
                <a:solidFill>
                  <a:srgbClr val="008000"/>
                </a:solidFill>
              </a:rPr>
              <a:t>н</a:t>
            </a:r>
            <a:r>
              <a:rPr lang="ru-RU" sz="3600" b="1" dirty="0" smtClean="0">
                <a:solidFill>
                  <a:srgbClr val="008000"/>
                </a:solidFill>
              </a:rPr>
              <a:t>аправить эту энергию</a:t>
            </a:r>
            <a:r>
              <a:rPr lang="en-US" sz="3600" dirty="0" smtClean="0">
                <a:solidFill>
                  <a:srgbClr val="008000"/>
                </a:solidFill>
              </a:rPr>
              <a:t> </a:t>
            </a:r>
            <a:r>
              <a:rPr lang="ru-RU" sz="3600" dirty="0" smtClean="0"/>
              <a:t>на проекты, существующие в настоящем времени </a:t>
            </a:r>
            <a:br>
              <a:rPr lang="ru-RU" sz="3600" dirty="0" smtClean="0"/>
            </a:br>
            <a:r>
              <a:rPr lang="ru-RU" sz="3600" dirty="0" smtClean="0"/>
              <a:t>и будущие возможности</a:t>
            </a:r>
            <a:r>
              <a:rPr lang="en-US" sz="3600" dirty="0" smtClean="0"/>
              <a:t>. </a:t>
            </a:r>
          </a:p>
          <a:p>
            <a:endParaRPr lang="en-US" sz="3600" dirty="0"/>
          </a:p>
        </p:txBody>
      </p:sp>
      <p:sp>
        <p:nvSpPr>
          <p:cNvPr id="4" name="Title 3"/>
          <p:cNvSpPr>
            <a:spLocks noGrp="1"/>
          </p:cNvSpPr>
          <p:nvPr>
            <p:ph type="title"/>
          </p:nvPr>
        </p:nvSpPr>
        <p:spPr>
          <a:xfrm>
            <a:off x="457200" y="1066800"/>
            <a:ext cx="8229600" cy="1143000"/>
          </a:xfrm>
        </p:spPr>
        <p:txBody>
          <a:bodyPr/>
          <a:lstStyle/>
          <a:p>
            <a:r>
              <a:rPr lang="ru-RU" b="1" dirty="0" smtClean="0">
                <a:solidFill>
                  <a:srgbClr val="660066"/>
                </a:solidFill>
              </a:rPr>
              <a:t>Вы узнаете как</a:t>
            </a:r>
            <a:r>
              <a:rPr lang="en-US" b="1" dirty="0" smtClean="0">
                <a:solidFill>
                  <a:srgbClr val="660066"/>
                </a:solidFill>
              </a:rPr>
              <a:t>:</a:t>
            </a:r>
            <a:r>
              <a:rPr lang="en-US" b="1" dirty="0">
                <a:solidFill>
                  <a:srgbClr val="660066"/>
                </a:solidFill>
              </a:rPr>
              <a:t/>
            </a:r>
            <a:br>
              <a:rPr lang="en-US" b="1" dirty="0">
                <a:solidFill>
                  <a:srgbClr val="660066"/>
                </a:solidFill>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sp>
        <p:nvSpPr>
          <p:cNvPr id="3" name="Content Placeholder 2"/>
          <p:cNvSpPr>
            <a:spLocks noGrp="1"/>
          </p:cNvSpPr>
          <p:nvPr>
            <p:ph idx="1"/>
          </p:nvPr>
        </p:nvSpPr>
        <p:spPr>
          <a:xfrm>
            <a:off x="152400" y="2133600"/>
            <a:ext cx="8991600" cy="2239963"/>
          </a:xfrm>
        </p:spPr>
        <p:txBody>
          <a:bodyPr/>
          <a:lstStyle/>
          <a:p>
            <a:pPr marL="0" indent="0" algn="ctr">
              <a:buNone/>
            </a:pPr>
            <a:r>
              <a:rPr lang="ru-RU" sz="3300" dirty="0" smtClean="0"/>
              <a:t>И, наконец, вы узнаете </a:t>
            </a:r>
            <a:r>
              <a:rPr lang="ru-RU" sz="3300" b="1" dirty="0" smtClean="0">
                <a:solidFill>
                  <a:srgbClr val="660066"/>
                </a:solidFill>
              </a:rPr>
              <a:t>несколько практических советов</a:t>
            </a:r>
            <a:r>
              <a:rPr lang="en-US" sz="3300" b="1" dirty="0" smtClean="0">
                <a:solidFill>
                  <a:srgbClr val="660066"/>
                </a:solidFill>
              </a:rPr>
              <a:t> </a:t>
            </a:r>
            <a:r>
              <a:rPr lang="ru-RU" sz="3300" dirty="0" smtClean="0"/>
              <a:t>о том, как преодолеть обиды посредством </a:t>
            </a:r>
            <a:r>
              <a:rPr lang="ru-RU" sz="3300" b="1" dirty="0" smtClean="0">
                <a:solidFill>
                  <a:srgbClr val="660066"/>
                </a:solidFill>
              </a:rPr>
              <a:t>использования различных эффективных стратегий</a:t>
            </a:r>
            <a:r>
              <a:rPr lang="en-US" sz="3300" dirty="0" smtClean="0">
                <a:solidFill>
                  <a:srgbClr val="660066"/>
                </a:solidFill>
              </a:rPr>
              <a:t>. </a:t>
            </a:r>
            <a:r>
              <a:rPr lang="ru-RU" sz="3300" dirty="0" smtClean="0"/>
              <a:t>Посредством </a:t>
            </a:r>
            <a:r>
              <a:rPr lang="ru-RU" sz="3300" dirty="0"/>
              <a:t>описанных здесь библейских, психологических </a:t>
            </a:r>
            <a:r>
              <a:rPr lang="ru-RU" sz="3300" dirty="0" smtClean="0"/>
              <a:t/>
            </a:r>
            <a:br>
              <a:rPr lang="ru-RU" sz="3300" dirty="0" smtClean="0"/>
            </a:br>
            <a:r>
              <a:rPr lang="ru-RU" sz="3300" dirty="0" smtClean="0"/>
              <a:t>и </a:t>
            </a:r>
            <a:r>
              <a:rPr lang="ru-RU" sz="3300" dirty="0"/>
              <a:t>социологических принципов, вы испытаете улучшение психического и физического здоровья благодаря</a:t>
            </a:r>
            <a:r>
              <a:rPr lang="en-US" sz="3300" dirty="0"/>
              <a:t> </a:t>
            </a:r>
            <a:r>
              <a:rPr lang="ru-RU" sz="3300" b="1" dirty="0" smtClean="0">
                <a:solidFill>
                  <a:srgbClr val="660066"/>
                </a:solidFill>
              </a:rPr>
              <a:t>СИЛЕ</a:t>
            </a:r>
            <a:r>
              <a:rPr lang="en-US" sz="3300" b="1" dirty="0" smtClean="0">
                <a:solidFill>
                  <a:srgbClr val="660066"/>
                </a:solidFill>
              </a:rPr>
              <a:t> </a:t>
            </a:r>
            <a:r>
              <a:rPr lang="ru-RU" sz="3300" b="1" dirty="0" smtClean="0">
                <a:solidFill>
                  <a:srgbClr val="660066"/>
                </a:solidFill>
              </a:rPr>
              <a:t>ПРОЩЕНИЯ!</a:t>
            </a:r>
            <a:endParaRPr lang="en-US" sz="3300" dirty="0">
              <a:solidFill>
                <a:srgbClr val="660066"/>
              </a:solidFill>
            </a:endParaRPr>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1219200" y="762000"/>
            <a:ext cx="8229600" cy="1143000"/>
          </a:xfrm>
        </p:spPr>
        <p:txBody>
          <a:bodyPr/>
          <a:lstStyle/>
          <a:p>
            <a:r>
              <a:rPr lang="ru-RU" b="1" dirty="0" smtClean="0">
                <a:solidFill>
                  <a:srgbClr val="660066"/>
                </a:solidFill>
              </a:rPr>
              <a:t>Прощение требует:</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217355" y="3276600"/>
            <a:ext cx="3002845" cy="3603414"/>
          </a:xfrm>
          <a:prstGeom prst="rect">
            <a:avLst/>
          </a:prstGeom>
          <a:ln>
            <a:noFill/>
          </a:ln>
          <a:effectLst>
            <a:softEdge rad="112500"/>
          </a:effectLst>
        </p:spPr>
      </p:pic>
      <p:sp>
        <p:nvSpPr>
          <p:cNvPr id="3" name="Content Placeholder 2"/>
          <p:cNvSpPr>
            <a:spLocks noGrp="1"/>
          </p:cNvSpPr>
          <p:nvPr>
            <p:ph idx="1"/>
          </p:nvPr>
        </p:nvSpPr>
        <p:spPr>
          <a:xfrm>
            <a:off x="381000" y="2133600"/>
            <a:ext cx="6477000" cy="3611563"/>
          </a:xfrm>
        </p:spPr>
        <p:txBody>
          <a:bodyPr/>
          <a:lstStyle/>
          <a:p>
            <a:pPr marL="514350" indent="-514350">
              <a:buFont typeface="+mj-lt"/>
              <a:buAutoNum type="arabicPeriod"/>
            </a:pPr>
            <a:r>
              <a:rPr lang="ru-RU" dirty="0">
                <a:solidFill>
                  <a:srgbClr val="660066"/>
                </a:solidFill>
              </a:rPr>
              <a:t>т</a:t>
            </a:r>
            <a:r>
              <a:rPr lang="ru-RU" dirty="0" smtClean="0">
                <a:solidFill>
                  <a:srgbClr val="660066"/>
                </a:solidFill>
              </a:rPr>
              <a:t>щательного рассмотрения</a:t>
            </a:r>
            <a:endParaRPr lang="en-US" dirty="0" smtClean="0">
              <a:solidFill>
                <a:srgbClr val="660066"/>
              </a:solidFill>
            </a:endParaRPr>
          </a:p>
          <a:p>
            <a:pPr marL="514350" indent="-514350">
              <a:buFont typeface="+mj-lt"/>
              <a:buAutoNum type="arabicPeriod"/>
            </a:pPr>
            <a:r>
              <a:rPr lang="ru-RU" dirty="0">
                <a:solidFill>
                  <a:srgbClr val="660066"/>
                </a:solidFill>
              </a:rPr>
              <a:t>г</a:t>
            </a:r>
            <a:r>
              <a:rPr lang="ru-RU" dirty="0" smtClean="0">
                <a:solidFill>
                  <a:srgbClr val="660066"/>
                </a:solidFill>
              </a:rPr>
              <a:t>отовности </a:t>
            </a:r>
            <a:r>
              <a:rPr lang="ru-RU" dirty="0" smtClean="0"/>
              <a:t>привести обидчика </a:t>
            </a:r>
            <a:br>
              <a:rPr lang="ru-RU" dirty="0" smtClean="0"/>
            </a:br>
            <a:r>
              <a:rPr lang="ru-RU" dirty="0" smtClean="0"/>
              <a:t>к ответственности</a:t>
            </a:r>
            <a:endParaRPr lang="en-US" dirty="0" smtClean="0"/>
          </a:p>
          <a:p>
            <a:pPr marL="514350" indent="-514350">
              <a:buFont typeface="+mj-lt"/>
              <a:buAutoNum type="arabicPeriod"/>
            </a:pPr>
            <a:r>
              <a:rPr lang="en-US" dirty="0" smtClean="0">
                <a:solidFill>
                  <a:srgbClr val="660066"/>
                </a:solidFill>
              </a:rPr>
              <a:t>Н</a:t>
            </a:r>
            <a:r>
              <a:rPr lang="ru-RU" dirty="0" smtClean="0">
                <a:solidFill>
                  <a:srgbClr val="660066"/>
                </a:solidFill>
              </a:rPr>
              <a:t>амерения</a:t>
            </a:r>
            <a:r>
              <a:rPr lang="en-US" dirty="0" smtClean="0">
                <a:solidFill>
                  <a:srgbClr val="660066"/>
                </a:solidFill>
              </a:rPr>
              <a:t> </a:t>
            </a:r>
            <a:r>
              <a:rPr lang="ru-RU" dirty="0" smtClean="0"/>
              <a:t>установить новые границы</a:t>
            </a:r>
            <a:endParaRPr lang="en-US" dirty="0" smtClean="0"/>
          </a:p>
          <a:p>
            <a:pPr marL="514350" indent="-514350">
              <a:buFont typeface="+mj-lt"/>
              <a:buAutoNum type="arabicPeriod"/>
            </a:pPr>
            <a:r>
              <a:rPr lang="bg-BG" dirty="0">
                <a:solidFill>
                  <a:srgbClr val="660066"/>
                </a:solidFill>
              </a:rPr>
              <a:t>щ</a:t>
            </a:r>
            <a:r>
              <a:rPr lang="ru-RU" dirty="0" smtClean="0">
                <a:solidFill>
                  <a:srgbClr val="660066"/>
                </a:solidFill>
              </a:rPr>
              <a:t>едрого желания </a:t>
            </a:r>
            <a:r>
              <a:rPr lang="ru-RU" dirty="0" smtClean="0"/>
              <a:t>освободить должника от долга перед вами.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533400" y="457200"/>
            <a:ext cx="8229600" cy="1143000"/>
          </a:xfrm>
        </p:spPr>
        <p:txBody>
          <a:bodyPr/>
          <a:lstStyle/>
          <a:p>
            <a:r>
              <a:rPr lang="ru-RU" b="1" dirty="0" smtClean="0">
                <a:solidFill>
                  <a:srgbClr val="660066"/>
                </a:solidFill>
              </a:rPr>
              <a:t>Несколько определений прощения</a:t>
            </a:r>
            <a:endParaRPr lang="en-US" b="1" dirty="0">
              <a:solidFill>
                <a:srgbClr val="660066"/>
              </a:solidFill>
            </a:endParaRPr>
          </a:p>
        </p:txBody>
      </p:sp>
      <p:sp>
        <p:nvSpPr>
          <p:cNvPr id="4" name="Rectangle 3"/>
          <p:cNvSpPr/>
          <p:nvPr/>
        </p:nvSpPr>
        <p:spPr>
          <a:xfrm>
            <a:off x="609600" y="2057400"/>
            <a:ext cx="7848600" cy="4524316"/>
          </a:xfrm>
          <a:prstGeom prst="rect">
            <a:avLst/>
          </a:prstGeom>
        </p:spPr>
        <p:txBody>
          <a:bodyPr wrap="square">
            <a:spAutoFit/>
          </a:bodyPr>
          <a:lstStyle/>
          <a:p>
            <a:pPr algn="ctr"/>
            <a:r>
              <a:rPr lang="ru-RU" sz="3600" dirty="0"/>
              <a:t>Давайте начнем с нескольких определений прощения. </a:t>
            </a:r>
            <a:r>
              <a:rPr lang="en-US" sz="3600" dirty="0" smtClean="0"/>
              <a:t/>
            </a:r>
            <a:br>
              <a:rPr lang="en-US" sz="3600" dirty="0" smtClean="0"/>
            </a:br>
            <a:r>
              <a:rPr lang="ru-RU" sz="3600" dirty="0" smtClean="0"/>
              <a:t>Это </a:t>
            </a:r>
            <a:r>
              <a:rPr lang="ru-RU" sz="3600" dirty="0"/>
              <a:t>важный первый шаг, потому что бывает, что между обидчиком </a:t>
            </a:r>
            <a:r>
              <a:rPr lang="en-US" sz="3600" dirty="0" smtClean="0"/>
              <a:t/>
            </a:r>
            <a:br>
              <a:rPr lang="en-US" sz="3600" dirty="0" smtClean="0"/>
            </a:br>
            <a:r>
              <a:rPr lang="ru-RU" sz="3600" dirty="0" smtClean="0"/>
              <a:t>и </a:t>
            </a:r>
            <a:r>
              <a:rPr lang="ru-RU" sz="3600" dirty="0"/>
              <a:t>обиженным существуют взаимодействия, которые считаются прощением, но таковым на самом деле не являются</a:t>
            </a:r>
            <a:r>
              <a:rPr lang="ru-RU" sz="3600" dirty="0" smtClean="0"/>
              <a:t>.</a:t>
            </a:r>
            <a:endParaRPr lang="en-US" sz="36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6.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5596" y="0"/>
            <a:ext cx="9128403" cy="6858000"/>
          </a:xfrm>
          <a:prstGeom prst="rect">
            <a:avLst/>
          </a:prstGeom>
        </p:spPr>
      </p:pic>
      <p:sp>
        <p:nvSpPr>
          <p:cNvPr id="2" name="Title 1"/>
          <p:cNvSpPr>
            <a:spLocks noGrp="1"/>
          </p:cNvSpPr>
          <p:nvPr>
            <p:ph type="title"/>
          </p:nvPr>
        </p:nvSpPr>
        <p:spPr>
          <a:xfrm>
            <a:off x="2819400" y="457200"/>
            <a:ext cx="5715000" cy="1143000"/>
          </a:xfrm>
        </p:spPr>
        <p:txBody>
          <a:bodyPr/>
          <a:lstStyle/>
          <a:p>
            <a:r>
              <a:rPr lang="ru-RU" sz="4100" b="1" dirty="0" smtClean="0">
                <a:solidFill>
                  <a:srgbClr val="660066"/>
                </a:solidFill>
              </a:rPr>
              <a:t>Библейское определение прощения</a:t>
            </a:r>
            <a:endParaRPr lang="en-US" sz="4100" b="1" dirty="0">
              <a:solidFill>
                <a:srgbClr val="660066"/>
              </a:solidFill>
            </a:endParaRPr>
          </a:p>
        </p:txBody>
      </p:sp>
      <p:sp>
        <p:nvSpPr>
          <p:cNvPr id="3" name="Content Placeholder 2"/>
          <p:cNvSpPr>
            <a:spLocks noGrp="1"/>
          </p:cNvSpPr>
          <p:nvPr>
            <p:ph idx="1"/>
          </p:nvPr>
        </p:nvSpPr>
        <p:spPr>
          <a:xfrm>
            <a:off x="457200" y="3048000"/>
            <a:ext cx="8229600" cy="2697163"/>
          </a:xfrm>
        </p:spPr>
        <p:txBody>
          <a:bodyPr/>
          <a:lstStyle/>
          <a:p>
            <a:pPr marL="0" indent="0" algn="ctr">
              <a:buNone/>
              <a:tabLst>
                <a:tab pos="4114800" algn="l"/>
              </a:tabLst>
            </a:pPr>
            <a:r>
              <a:rPr lang="ru-RU" dirty="0"/>
              <a:t>«</a:t>
            </a:r>
            <a:r>
              <a:rPr lang="ru-RU" dirty="0" smtClean="0"/>
              <a:t>Господь, Господь, </a:t>
            </a:r>
            <a:r>
              <a:rPr lang="ru-RU" dirty="0"/>
              <a:t>Бог человеколюбивый </a:t>
            </a:r>
            <a:r>
              <a:rPr lang="ru-RU" dirty="0" smtClean="0"/>
              <a:t/>
            </a:r>
            <a:br>
              <a:rPr lang="ru-RU" dirty="0" smtClean="0"/>
            </a:br>
            <a:r>
              <a:rPr lang="ru-RU" dirty="0" smtClean="0"/>
              <a:t>и </a:t>
            </a:r>
            <a:r>
              <a:rPr lang="ru-RU" dirty="0"/>
              <a:t>милосердный, долготерпеливый </a:t>
            </a:r>
            <a:r>
              <a:rPr lang="ru-RU" dirty="0" smtClean="0"/>
              <a:t/>
            </a:r>
            <a:br>
              <a:rPr lang="ru-RU" dirty="0" smtClean="0"/>
            </a:br>
            <a:r>
              <a:rPr lang="ru-RU" dirty="0" smtClean="0"/>
              <a:t>и </a:t>
            </a:r>
            <a:r>
              <a:rPr lang="ru-RU" dirty="0"/>
              <a:t>многомилостивый и истинный, сохраняющий милость в тысячи родов </a:t>
            </a:r>
            <a:r>
              <a:rPr lang="ru-RU" dirty="0" smtClean="0"/>
              <a:t/>
            </a:r>
            <a:br>
              <a:rPr lang="ru-RU" dirty="0" smtClean="0"/>
            </a:br>
            <a:r>
              <a:rPr lang="ru-RU" dirty="0" smtClean="0"/>
              <a:t>и </a:t>
            </a:r>
            <a:r>
              <a:rPr lang="ru-RU" dirty="0"/>
              <a:t>прощающий вину и преступление и грех, </a:t>
            </a:r>
            <a:r>
              <a:rPr lang="ru-RU" dirty="0" smtClean="0"/>
              <a:t/>
            </a:r>
            <a:br>
              <a:rPr lang="ru-RU" dirty="0" smtClean="0"/>
            </a:br>
            <a:r>
              <a:rPr lang="ru-RU" dirty="0" smtClean="0"/>
              <a:t>но </a:t>
            </a:r>
            <a:r>
              <a:rPr lang="ru-RU" dirty="0"/>
              <a:t>не оставляющий без наказания вину…»</a:t>
            </a:r>
            <a:r>
              <a:rPr lang="en-US" dirty="0"/>
              <a:t> </a:t>
            </a:r>
            <a:r>
              <a:rPr lang="ru-RU" dirty="0" smtClean="0"/>
              <a:t>Исход</a:t>
            </a:r>
            <a:r>
              <a:rPr lang="en-US" sz="2800" dirty="0" smtClean="0"/>
              <a:t> 34: 6,7</a:t>
            </a:r>
          </a:p>
          <a:p>
            <a:endParaRPr lang="en-US" sz="4000" dirty="0"/>
          </a:p>
        </p:txBody>
      </p:sp>
      <p:sp>
        <p:nvSpPr>
          <p:cNvPr id="4" name="Rectangle 3"/>
          <p:cNvSpPr/>
          <p:nvPr/>
        </p:nvSpPr>
        <p:spPr>
          <a:xfrm>
            <a:off x="762000" y="2173069"/>
            <a:ext cx="7848600" cy="630942"/>
          </a:xfrm>
          <a:prstGeom prst="rect">
            <a:avLst/>
          </a:prstGeom>
        </p:spPr>
        <p:txBody>
          <a:bodyPr wrap="square">
            <a:spAutoFit/>
          </a:bodyPr>
          <a:lstStyle/>
          <a:p>
            <a:r>
              <a:rPr lang="ru-RU" sz="3500" b="1" dirty="0" smtClean="0">
                <a:solidFill>
                  <a:srgbClr val="008000"/>
                </a:solidFill>
                <a:latin typeface="+mn-lt"/>
              </a:rPr>
              <a:t>Ветхозаветное определение прощения</a:t>
            </a:r>
            <a:endParaRPr lang="en-US" sz="3500" b="1" dirty="0" smtClean="0">
              <a:solidFill>
                <a:srgbClr val="00800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6839</Words>
  <Application>Microsoft Office PowerPoint</Application>
  <PresentationFormat>Экран (4:3)</PresentationFormat>
  <Paragraphs>395</Paragraphs>
  <Slides>41</Slides>
  <Notes>41</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Office Theme</vt:lpstr>
      <vt:lpstr>Слайд 1</vt:lpstr>
      <vt:lpstr>Прощение и ваше здоровье-часть 1 {Адаптировано из книги «Я прощаю тебя, но…» (Пасифик Пресс, 2007) и других источников}</vt:lpstr>
      <vt:lpstr>Слайд 3</vt:lpstr>
      <vt:lpstr>О чем этот семинар</vt:lpstr>
      <vt:lpstr>Вы узнаете как: </vt:lpstr>
      <vt:lpstr>Слайд 6</vt:lpstr>
      <vt:lpstr>Прощение требует:</vt:lpstr>
      <vt:lpstr>Несколько определений прощения</vt:lpstr>
      <vt:lpstr>Библейское определение прощения</vt:lpstr>
      <vt:lpstr>Библейское определение прощения</vt:lpstr>
      <vt:lpstr>Слайд 11</vt:lpstr>
      <vt:lpstr>Слайд 12</vt:lpstr>
      <vt:lpstr>Другие определения прощения</vt:lpstr>
      <vt:lpstr>Слайд 14</vt:lpstr>
      <vt:lpstr>Чем прощение  НЕ ЯВЛЯЕТСЯ</vt:lpstr>
      <vt:lpstr>Чем прощение  НЕ ЯВЛЯЕТСЯ</vt:lpstr>
      <vt:lpstr>Что происходит, когда я считаю, что ко мне проявили НЕСПРАВЕДЛИВОЕ ОТНОШЕНИЕ или ПРЕДАЛИ?</vt:lpstr>
      <vt:lpstr>Что происходит, когда я считаю, что ко мне проявили НЕСПРАВЕДЛИВОЕ ОТНОШЕНИЕ или ПРЕДАЛИ?</vt:lpstr>
      <vt:lpstr>Другие реакции</vt:lpstr>
      <vt:lpstr>ДВЕНАДЦАТЬ БИБЛЕЙСКИХ ПРИНЦИПОВ ПРОЩЕНИЯ©</vt:lpstr>
      <vt:lpstr>Я буду прощен так, как прощаю я</vt:lpstr>
      <vt:lpstr>Слайд 22</vt:lpstr>
      <vt:lpstr>Прощение предназначено для всех, а не только для тех, кто его «заслуживает» или «зарабатывает»</vt:lpstr>
      <vt:lpstr>Простить легче тогда, когда обидчик просит о прощении</vt:lpstr>
      <vt:lpstr>Простить легче тогда, когда обидчик просит о прощении</vt:lpstr>
      <vt:lpstr>Дар прощения может вызвать раскаяние: Божье прощение</vt:lpstr>
      <vt:lpstr>Свобода исходит  из познания/признания «истины»</vt:lpstr>
      <vt:lpstr>Слайд 28</vt:lpstr>
      <vt:lpstr>До семижды семидесяти раз? </vt:lpstr>
      <vt:lpstr>До семижды семидесяти раз? </vt:lpstr>
      <vt:lpstr>Не существует такого понятия, как «христианская» месть</vt:lpstr>
      <vt:lpstr> </vt:lpstr>
      <vt:lpstr>Исцеление всегда сопровождает прощение </vt:lpstr>
      <vt:lpstr>Исцеление всегда сопровождает прощение </vt:lpstr>
      <vt:lpstr>Исцеление всегда сопровождает прощение </vt:lpstr>
      <vt:lpstr>Исцеление всегда сопровождает прощение </vt:lpstr>
      <vt:lpstr>Исцеление всегда сопровождает прощение </vt:lpstr>
      <vt:lpstr>Первые библейские ПРИНЦИПЫ ПРОЩЕНИЯ:   </vt:lpstr>
      <vt:lpstr>Первые библейские ПРИНЦИПЫ ПРОЩЕНИЯ:   </vt:lpstr>
      <vt:lpstr>Первые библейские ПРИНЦИПЫ ПРОЩЕНИЯ:   </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2014-12-07T20:32:06Z</dcterms:modified>
</cp:coreProperties>
</file>